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312" r:id="rId2"/>
    <p:sldId id="259" r:id="rId3"/>
    <p:sldId id="307" r:id="rId4"/>
    <p:sldId id="297" r:id="rId5"/>
    <p:sldId id="313" r:id="rId6"/>
    <p:sldId id="380" r:id="rId7"/>
    <p:sldId id="291" r:id="rId8"/>
    <p:sldId id="315" r:id="rId9"/>
    <p:sldId id="316" r:id="rId10"/>
    <p:sldId id="317" r:id="rId11"/>
    <p:sldId id="381" r:id="rId12"/>
    <p:sldId id="379" r:id="rId13"/>
    <p:sldId id="310" r:id="rId14"/>
    <p:sldId id="345" r:id="rId15"/>
    <p:sldId id="319" r:id="rId16"/>
    <p:sldId id="320" r:id="rId17"/>
    <p:sldId id="321" r:id="rId18"/>
    <p:sldId id="322" r:id="rId19"/>
    <p:sldId id="346" r:id="rId20"/>
    <p:sldId id="347" r:id="rId21"/>
    <p:sldId id="309" r:id="rId22"/>
    <p:sldId id="324" r:id="rId23"/>
    <p:sldId id="367" r:id="rId24"/>
    <p:sldId id="323" r:id="rId25"/>
    <p:sldId id="326" r:id="rId26"/>
    <p:sldId id="369" r:id="rId27"/>
    <p:sldId id="370" r:id="rId28"/>
    <p:sldId id="372" r:id="rId29"/>
    <p:sldId id="373" r:id="rId30"/>
    <p:sldId id="374" r:id="rId31"/>
    <p:sldId id="327" r:id="rId32"/>
    <p:sldId id="328" r:id="rId33"/>
    <p:sldId id="375" r:id="rId34"/>
    <p:sldId id="376" r:id="rId35"/>
    <p:sldId id="377" r:id="rId36"/>
    <p:sldId id="353" r:id="rId37"/>
    <p:sldId id="311" r:id="rId38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58">
          <p15:clr>
            <a:srgbClr val="A4A3A4"/>
          </p15:clr>
        </p15:guide>
        <p15:guide id="2" pos="38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11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248"/>
    <a:srgbClr val="FFAB01"/>
    <a:srgbClr val="006600"/>
    <a:srgbClr val="7E8AA2"/>
    <a:srgbClr val="FFA300"/>
    <a:srgbClr val="FFA801"/>
    <a:srgbClr val="FFA901"/>
    <a:srgbClr val="FFA701"/>
    <a:srgbClr val="FFA800"/>
    <a:srgbClr val="FF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362" autoAdjust="0"/>
  </p:normalViewPr>
  <p:slideViewPr>
    <p:cSldViewPr snapToGrid="0" showGuides="1">
      <p:cViewPr varScale="1">
        <p:scale>
          <a:sx n="95" d="100"/>
          <a:sy n="95" d="100"/>
        </p:scale>
        <p:origin x="-102" y="-366"/>
      </p:cViewPr>
      <p:guideLst>
        <p:guide orient="horz" pos="2258"/>
        <p:guide pos="38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942" y="-72"/>
      </p:cViewPr>
      <p:guideLst>
        <p:guide orient="horz" pos="3011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362410006013E-2"/>
          <c:y val="0.12778798665874699"/>
          <c:w val="0.79530233581137399"/>
          <c:h val="0.79702117063792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摩托</c:f>
              <c:strCache>
                <c:ptCount val="1"/>
                <c:pt idx="0">
                  <c:v>摩托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统计!$B$1:$K$1</c:f>
              <c:strCache>
                <c:ptCount val="10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  <c:pt idx="5">
                  <c:v>六月</c:v>
                </c:pt>
                <c:pt idx="6">
                  <c:v>七月</c:v>
                </c:pt>
                <c:pt idx="7">
                  <c:v>八月</c:v>
                </c:pt>
                <c:pt idx="8">
                  <c:v>九月</c:v>
                </c:pt>
                <c:pt idx="9">
                  <c:v>十月</c:v>
                </c:pt>
              </c:strCache>
            </c:strRef>
          </c:cat>
          <c:val>
            <c:numRef>
              <c:f>统计!$B$2:$K$2</c:f>
              <c:numCache>
                <c:formatCode>General</c:formatCode>
                <c:ptCount val="10"/>
                <c:pt idx="0">
                  <c:v>3618</c:v>
                </c:pt>
                <c:pt idx="1">
                  <c:v>3260</c:v>
                </c:pt>
                <c:pt idx="2">
                  <c:v>3252</c:v>
                </c:pt>
                <c:pt idx="3">
                  <c:v>3226</c:v>
                </c:pt>
                <c:pt idx="4">
                  <c:v>3163</c:v>
                </c:pt>
                <c:pt idx="5">
                  <c:v>3160</c:v>
                </c:pt>
                <c:pt idx="6">
                  <c:v>345</c:v>
                </c:pt>
                <c:pt idx="7">
                  <c:v>789</c:v>
                </c:pt>
                <c:pt idx="8">
                  <c:v>996</c:v>
                </c:pt>
                <c:pt idx="9">
                  <c:v>1122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EA-47D2-95DD-548D1FB04D58}"/>
            </c:ext>
          </c:extLst>
        </c:ser>
        <c:ser>
          <c:idx val="1"/>
          <c:order val="1"/>
          <c:tx>
            <c:strRef>
              <c:f>汽车</c:f>
              <c:strCache>
                <c:ptCount val="1"/>
                <c:pt idx="0">
                  <c:v>汽车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统计!$B$1:$K$1</c:f>
              <c:strCache>
                <c:ptCount val="10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  <c:pt idx="5">
                  <c:v>六月</c:v>
                </c:pt>
                <c:pt idx="6">
                  <c:v>七月</c:v>
                </c:pt>
                <c:pt idx="7">
                  <c:v>八月</c:v>
                </c:pt>
                <c:pt idx="8">
                  <c:v>九月</c:v>
                </c:pt>
                <c:pt idx="9">
                  <c:v>十月</c:v>
                </c:pt>
              </c:strCache>
            </c:strRef>
          </c:cat>
          <c:val>
            <c:numRef>
              <c:f>统计!$B$3:$K$3</c:f>
              <c:numCache>
                <c:formatCode>General</c:formatCode>
                <c:ptCount val="10"/>
                <c:pt idx="0">
                  <c:v>2362</c:v>
                </c:pt>
                <c:pt idx="1">
                  <c:v>1556</c:v>
                </c:pt>
                <c:pt idx="2">
                  <c:v>1545</c:v>
                </c:pt>
                <c:pt idx="3">
                  <c:v>1620</c:v>
                </c:pt>
                <c:pt idx="4">
                  <c:v>2617</c:v>
                </c:pt>
                <c:pt idx="5">
                  <c:v>1477</c:v>
                </c:pt>
                <c:pt idx="6">
                  <c:v>410</c:v>
                </c:pt>
                <c:pt idx="7">
                  <c:v>539</c:v>
                </c:pt>
                <c:pt idx="8">
                  <c:v>417</c:v>
                </c:pt>
                <c:pt idx="9">
                  <c:v>530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EA-47D2-95DD-548D1FB04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086592"/>
        <c:axId val="257088128"/>
      </c:barChart>
      <c:catAx>
        <c:axId val="257086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altLang="en-US" sz="20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7088128"/>
        <c:crosses val="autoZero"/>
        <c:auto val="1"/>
        <c:lblAlgn val="ctr"/>
        <c:lblOffset val="100"/>
        <c:noMultiLvlLbl val="0"/>
      </c:catAx>
      <c:valAx>
        <c:axId val="25708812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rgbClr val="00B0F0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altLang="en-US" sz="20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7086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14156796555999"/>
          <c:y val="0.18927525148156299"/>
          <c:w val="0.105858443672195"/>
          <c:h val="0.601034829512486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zh-CN" altLang="en-US" sz="20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txPr>
    <a:bodyPr/>
    <a:lstStyle/>
    <a:p>
      <a:pPr algn="ctr">
        <a:defRPr lang="zh-CN" altLang="en-US" sz="2000" b="0" i="0" u="none" strike="noStrike" kern="1200" baseline="0">
          <a:solidFill>
            <a:srgbClr val="000000"/>
          </a:solidFill>
          <a:latin typeface="+mn-lt"/>
          <a:ea typeface="+mn-ea"/>
          <a:cs typeface="+mn-cs"/>
        </a:defRPr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统计!$A$2</c:f>
              <c:strCache>
                <c:ptCount val="1"/>
                <c:pt idx="0">
                  <c:v>应收金额（元）</c:v>
                </c:pt>
              </c:strCache>
            </c:strRef>
          </c:tx>
          <c:spPr>
            <a:solidFill>
              <a:srgbClr val="7E8AA2"/>
            </a:solidFill>
          </c:spPr>
          <c:invertIfNegative val="0"/>
          <c:cat>
            <c:strRef>
              <c:f>统计!$B$1:$K$1</c:f>
              <c:strCache>
                <c:ptCount val="10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  <c:pt idx="5">
                  <c:v>六月</c:v>
                </c:pt>
                <c:pt idx="6">
                  <c:v>七月</c:v>
                </c:pt>
                <c:pt idx="7">
                  <c:v>八月</c:v>
                </c:pt>
                <c:pt idx="8">
                  <c:v>九月</c:v>
                </c:pt>
                <c:pt idx="9">
                  <c:v>十月</c:v>
                </c:pt>
              </c:strCache>
            </c:strRef>
          </c:cat>
          <c:val>
            <c:numRef>
              <c:f>统计!$B$2:$K$2</c:f>
              <c:numCache>
                <c:formatCode>General</c:formatCode>
                <c:ptCount val="10"/>
                <c:pt idx="0">
                  <c:v>14169</c:v>
                </c:pt>
                <c:pt idx="1">
                  <c:v>15832</c:v>
                </c:pt>
                <c:pt idx="2">
                  <c:v>14943</c:v>
                </c:pt>
                <c:pt idx="3">
                  <c:v>15354</c:v>
                </c:pt>
                <c:pt idx="4">
                  <c:v>13267</c:v>
                </c:pt>
                <c:pt idx="5">
                  <c:v>15415</c:v>
                </c:pt>
                <c:pt idx="6">
                  <c:v>14757</c:v>
                </c:pt>
                <c:pt idx="7">
                  <c:v>12553</c:v>
                </c:pt>
                <c:pt idx="8">
                  <c:v>9773</c:v>
                </c:pt>
                <c:pt idx="9">
                  <c:v>8611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B2-4C53-8861-23A9DC3100B4}"/>
            </c:ext>
          </c:extLst>
        </c:ser>
        <c:ser>
          <c:idx val="1"/>
          <c:order val="1"/>
          <c:tx>
            <c:strRef>
              <c:f>统计!$A$3</c:f>
              <c:strCache>
                <c:ptCount val="1"/>
                <c:pt idx="0">
                  <c:v>实收金额（元）</c:v>
                </c:pt>
              </c:strCache>
            </c:strRef>
          </c:tx>
          <c:spPr>
            <a:solidFill>
              <a:srgbClr val="FFA300"/>
            </a:solidFill>
          </c:spPr>
          <c:invertIfNegative val="0"/>
          <c:cat>
            <c:strRef>
              <c:f>统计!$B$1:$K$1</c:f>
              <c:strCache>
                <c:ptCount val="10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  <c:pt idx="5">
                  <c:v>六月</c:v>
                </c:pt>
                <c:pt idx="6">
                  <c:v>七月</c:v>
                </c:pt>
                <c:pt idx="7">
                  <c:v>八月</c:v>
                </c:pt>
                <c:pt idx="8">
                  <c:v>九月</c:v>
                </c:pt>
                <c:pt idx="9">
                  <c:v>十月</c:v>
                </c:pt>
              </c:strCache>
            </c:strRef>
          </c:cat>
          <c:val>
            <c:numRef>
              <c:f>统计!$B$3:$K$3</c:f>
              <c:numCache>
                <c:formatCode>General</c:formatCode>
                <c:ptCount val="10"/>
                <c:pt idx="0">
                  <c:v>14164</c:v>
                </c:pt>
                <c:pt idx="1">
                  <c:v>15815</c:v>
                </c:pt>
                <c:pt idx="2">
                  <c:v>14943</c:v>
                </c:pt>
                <c:pt idx="3">
                  <c:v>15352</c:v>
                </c:pt>
                <c:pt idx="4">
                  <c:v>13267</c:v>
                </c:pt>
                <c:pt idx="5">
                  <c:v>15415</c:v>
                </c:pt>
                <c:pt idx="6">
                  <c:v>14509</c:v>
                </c:pt>
                <c:pt idx="7">
                  <c:v>12551</c:v>
                </c:pt>
                <c:pt idx="8">
                  <c:v>9771</c:v>
                </c:pt>
                <c:pt idx="9">
                  <c:v>8611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B2-4C53-8861-23A9DC3100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955008"/>
        <c:axId val="54092544"/>
      </c:barChart>
      <c:catAx>
        <c:axId val="50955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4092544"/>
        <c:crosses val="autoZero"/>
        <c:auto val="1"/>
        <c:lblAlgn val="ctr"/>
        <c:lblOffset val="100"/>
        <c:noMultiLvlLbl val="0"/>
      </c:catAx>
      <c:valAx>
        <c:axId val="54092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0955008"/>
        <c:crosses val="autoZero"/>
        <c:crossBetween val="between"/>
      </c:valAx>
    </c:plotArea>
    <c:legend>
      <c:legendPos val="r"/>
      <c:overlay val="0"/>
      <c:txPr>
        <a:bodyPr rot="0" spcFirstLastPara="0" vertOverflow="ellipsis" vert="horz" wrap="square" anchor="ctr" anchorCtr="1"/>
        <a:lstStyle/>
        <a:p>
          <a:pPr>
            <a:defRPr lang="zh-CN"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txPr>
    <a:bodyPr/>
    <a:lstStyle/>
    <a:p>
      <a:pPr>
        <a:defRPr lang="zh-CN" sz="1800"/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 rot="0" spcFirstLastPara="0" vertOverflow="ellipsis" vert="horz" wrap="square" anchor="ctr" anchorCtr="1"/>
        <a:lstStyle/>
        <a:p>
          <a:pPr>
            <a:defRPr lang="zh-CN" sz="19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缴费金额</c:f>
              <c:strCache>
                <c:ptCount val="1"/>
                <c:pt idx="0">
                  <c:v>缴费金额</c:v>
                </c:pt>
              </c:strCache>
            </c:strRef>
          </c:tx>
          <c:spPr>
            <a:solidFill>
              <a:srgbClr val="263248"/>
            </a:solidFill>
          </c:spPr>
          <c:invertIfNegative val="0"/>
          <c:val>
            <c:numRef>
              <c:f>统计!$B$2:$K$2</c:f>
              <c:numCache>
                <c:formatCode>General</c:formatCode>
                <c:ptCount val="10"/>
                <c:pt idx="0">
                  <c:v>35600</c:v>
                </c:pt>
                <c:pt idx="1">
                  <c:v>7850</c:v>
                </c:pt>
                <c:pt idx="2">
                  <c:v>17500</c:v>
                </c:pt>
                <c:pt idx="3">
                  <c:v>16290</c:v>
                </c:pt>
                <c:pt idx="4">
                  <c:v>10950</c:v>
                </c:pt>
                <c:pt idx="5">
                  <c:v>38485</c:v>
                </c:pt>
                <c:pt idx="6">
                  <c:v>23705</c:v>
                </c:pt>
                <c:pt idx="7">
                  <c:v>15460</c:v>
                </c:pt>
                <c:pt idx="8">
                  <c:v>21960</c:v>
                </c:pt>
                <c:pt idx="9">
                  <c:v>13615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35-4BE2-B8DC-449592939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788736"/>
        <c:axId val="257583744"/>
      </c:barChart>
      <c:catAx>
        <c:axId val="150788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57583744"/>
        <c:crosses val="autoZero"/>
        <c:auto val="1"/>
        <c:lblAlgn val="ctr"/>
        <c:lblOffset val="100"/>
        <c:noMultiLvlLbl val="0"/>
      </c:catAx>
      <c:valAx>
        <c:axId val="257583744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0788736"/>
        <c:crosses val="autoZero"/>
        <c:crossBetween val="between"/>
      </c:valAx>
    </c:plotArea>
    <c:legend>
      <c:legendPos val="r"/>
      <c:overlay val="0"/>
      <c:txPr>
        <a:bodyPr rot="0" spcFirstLastPara="0" vertOverflow="ellipsis" vert="horz" wrap="square" anchor="ctr" anchorCtr="1"/>
        <a:lstStyle/>
        <a:p>
          <a:pPr>
            <a:defRPr lang="zh-CN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txPr>
    <a:bodyPr/>
    <a:lstStyle/>
    <a:p>
      <a:pPr>
        <a:defRPr lang="zh-CN" sz="1600"/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07C6F-68BB-4AE2-BF3F-4A281A1E367D}" type="doc">
      <dgm:prSet loTypeId="urn:microsoft.com/office/officeart/2005/8/layout/lProcess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856D32EB-0A27-49C6-9E1C-D5C3B0726FE3}">
      <dgm:prSet phldrT="[文本]" custT="1"/>
      <dgm:spPr/>
      <dgm:t>
        <a:bodyPr/>
        <a:lstStyle/>
        <a:p>
          <a:r>
            <a:rPr lang="zh-CN" altLang="zh-CN" sz="1800" b="1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7291D335-0355-4607-B41C-03FD86A14A5F}" type="par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74C2FE1D-7B28-46D4-9BCE-F11ED50DE345}" type="sib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F60CCED0-DAA9-494D-A437-7F311783E3A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dirty="0"/>
        </a:p>
      </dgm:t>
    </dgm:pt>
    <dgm:pt modelId="{A1BCE11D-3EE1-4CC6-9266-4A805D5F6BBE}" type="par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576E35B6-F93B-4789-9968-4A53642E9F92}" type="sib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FD3BC9C1-4AFE-4370-A585-7E0DEE45B3E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dirty="0"/>
        </a:p>
      </dgm:t>
    </dgm:pt>
    <dgm:pt modelId="{8D9CA1DA-9F82-4E38-BC6F-DF9406F1DFF8}" type="par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1AA67811-15E3-4E65-807A-F5E3C6759805}" type="sib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8AE2D40E-9AB4-42D4-AA82-0DDC311B2FEF}">
      <dgm:prSet phldrT="[文本]" custT="1"/>
      <dgm:spPr/>
      <dgm:t>
        <a:bodyPr/>
        <a:lstStyle/>
        <a:p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44D4A78E-4F4B-4F85-849F-88D77921093D}" type="par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B97D4B6E-20EB-448B-B361-A3DE55D4369A}" type="sib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857165CE-A507-46C8-87AC-1A5E85B6B23C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dirty="0"/>
        </a:p>
      </dgm:t>
    </dgm:pt>
    <dgm:pt modelId="{EA68ED10-E32A-4560-A0CF-C6F906F3D65B}" type="par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C704B009-ECD5-4038-B760-3C27D108E225}" type="sib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23241659-1992-4E64-AF6E-775947A196FC}">
      <dgm:prSet phldrT="[文本]" custT="1"/>
      <dgm:spPr/>
      <dgm:t>
        <a:bodyPr/>
        <a:lstStyle/>
        <a:p>
          <a:r>
            <a:rPr lang="zh-CN" altLang="zh-CN" sz="1400" b="1" dirty="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dirty="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dirty="0"/>
        </a:p>
      </dgm:t>
    </dgm:pt>
    <dgm:pt modelId="{BDBD00A4-0811-42F1-B624-E62DEE3FA508}" type="par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34015ABD-04C3-48E4-A3CB-617F713CC2AD}" type="sib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D4F1C898-6D48-4EF2-BDF9-7AC0FE95779A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>
            <a:latin typeface="微软雅黑" panose="020B0503020204020204" charset="-122"/>
            <a:ea typeface="微软雅黑" panose="020B0503020204020204" charset="-122"/>
          </a:endParaRPr>
        </a:p>
        <a:p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dirty="0"/>
        </a:p>
      </dgm:t>
    </dgm:pt>
    <dgm:pt modelId="{8E6990D4-8032-40C0-A925-A28B7BC7F9E3}" type="par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66147EE1-044B-4CD0-82F6-AFACEE5A30F7}" type="sib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F24263FA-6F65-40FC-8C80-9C2794E75B0F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dirty="0"/>
        </a:p>
      </dgm:t>
    </dgm:pt>
    <dgm:pt modelId="{2282B520-DF8A-4048-AB7C-7A798C604FCA}" type="par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13700889-F7C5-46D1-9284-E4A7045538D0}" type="sib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E6E1A427-D0C5-4A37-AD8A-7836F2247724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dirty="0"/>
        </a:p>
      </dgm:t>
    </dgm:pt>
    <dgm:pt modelId="{10F5BF7A-AE78-4CAD-B563-E558163DFBAA}" type="par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5D10DCA6-4BF6-4058-8672-B05466FCED2B}" type="sib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E421949A-3242-4015-A6D2-5C029653A23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dirty="0"/>
        </a:p>
      </dgm:t>
    </dgm:pt>
    <dgm:pt modelId="{BE80C4CB-8A3C-4373-A9CF-46C7F678C3A2}" type="par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EBAEE488-CCF7-459C-88FF-94233DC3AAAD}" type="sib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FE9818BA-BF5D-4031-9CA6-D738C7B43CBB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dirty="0"/>
        </a:p>
      </dgm:t>
    </dgm:pt>
    <dgm:pt modelId="{A579EB46-9EA3-4CAD-B5A1-915AAAE8385F}" type="par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F8D3187C-35F0-4E2E-B41A-7AE81A2D8F04}" type="sib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5F09AEA3-6401-45A3-B975-6126B76E7CC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dirty="0"/>
        </a:p>
      </dgm:t>
    </dgm:pt>
    <dgm:pt modelId="{0E4CEBAA-974C-46D4-A822-B555284D8988}" type="par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1443E080-78FD-4E10-9F8F-C481E3141619}" type="sib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8F3FE5BD-17D2-4FC2-B54F-BFE2E292A51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dirty="0"/>
        </a:p>
      </dgm:t>
    </dgm:pt>
    <dgm:pt modelId="{1B28CF0F-69C3-47AB-ADFC-E5D07A3FA4B5}" type="par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844F581C-49BB-45B0-88CC-140844C3FDB9}" type="sib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5691F719-BF26-4C56-A3B1-4BFF31DB9745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dirty="0"/>
        </a:p>
      </dgm:t>
    </dgm:pt>
    <dgm:pt modelId="{D8A12332-071E-4353-9B42-DF4C6D0F434C}" type="par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3EA7D814-2BD1-4C27-AA07-73A2237BDDEC}" type="sib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16211A74-B889-4390-89AB-4F8A59672E50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dirty="0"/>
        </a:p>
      </dgm:t>
    </dgm:pt>
    <dgm:pt modelId="{116D83CB-C532-4CFE-AEA7-6F977D8B06D2}" type="par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C595233E-3F57-45F1-845C-39CD2759EF82}" type="sib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2A6EA90D-8F6F-4711-9BCC-86D1612BFFCD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dirty="0"/>
        </a:p>
      </dgm:t>
    </dgm:pt>
    <dgm:pt modelId="{E73FC456-F15A-4948-A5F3-2F049841FB8C}" type="par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C43EBFBA-E605-42DB-9D66-8ABE4B8BBFD7}" type="sib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251BC646-5218-43AE-99E3-5074781CF3F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dirty="0"/>
        </a:p>
      </dgm:t>
    </dgm:pt>
    <dgm:pt modelId="{F89A4686-D737-4398-AE65-AE378F54453D}" type="par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0392A93C-4240-44F1-BCDF-945E0FB3A915}" type="sib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BF6E3A8D-C177-47B5-8F9A-CF5C369F069F}">
      <dgm:prSet phldrT="[文本]" custT="1"/>
      <dgm:spPr/>
      <dgm:t>
        <a:bodyPr/>
        <a:lstStyle/>
        <a:p>
          <a:r>
            <a:rPr lang="zh-CN" altLang="en-US" sz="1400" b="1" kern="1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物管云系统</a:t>
          </a:r>
        </a:p>
      </dgm:t>
    </dgm:pt>
    <dgm:pt modelId="{9D4B4844-BFD7-4958-8E7C-EF5E4953E313}" type="par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986A4879-8518-4EB7-9921-B7F15C8D92C8}" type="sib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47D52D5D-FEBF-4358-B478-1CB4BB3D852C}" type="pres">
      <dgm:prSet presAssocID="{D4907C6F-68BB-4AE2-BF3F-4A281A1E36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6D4724-973C-496B-A423-D157B0656935}" type="pres">
      <dgm:prSet presAssocID="{856D32EB-0A27-49C6-9E1C-D5C3B0726FE3}" presName="compNode" presStyleCnt="0"/>
      <dgm:spPr/>
    </dgm:pt>
    <dgm:pt modelId="{3F42922C-EFE1-47F9-9E7D-1B85731D18A5}" type="pres">
      <dgm:prSet presAssocID="{856D32EB-0A27-49C6-9E1C-D5C3B0726FE3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034376B3-8BAC-499E-9153-11010AD22E01}" type="pres">
      <dgm:prSet presAssocID="{856D32EB-0A27-49C6-9E1C-D5C3B0726FE3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99E72B0-0B69-4410-9F2C-7ECE366B259B}" type="pres">
      <dgm:prSet presAssocID="{856D32EB-0A27-49C6-9E1C-D5C3B0726FE3}" presName="compChildNode" presStyleCnt="0"/>
      <dgm:spPr/>
    </dgm:pt>
    <dgm:pt modelId="{C89C2DCE-2EF1-4FFB-8501-EBEB0AFCD13C}" type="pres">
      <dgm:prSet presAssocID="{856D32EB-0A27-49C6-9E1C-D5C3B0726FE3}" presName="theInnerList" presStyleCnt="0"/>
      <dgm:spPr/>
    </dgm:pt>
    <dgm:pt modelId="{FE57179C-ADA5-4E5F-80B8-D148C64D005E}" type="pres">
      <dgm:prSet presAssocID="{F60CCED0-DAA9-494D-A437-7F311783E3AE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473B89-4D30-4071-8466-F5E77F1EF3B9}" type="pres">
      <dgm:prSet presAssocID="{F60CCED0-DAA9-494D-A437-7F311783E3AE}" presName="aSpace2" presStyleCnt="0"/>
      <dgm:spPr/>
    </dgm:pt>
    <dgm:pt modelId="{01F5E2F5-282A-4AD5-9C57-CB02EB54C511}" type="pres">
      <dgm:prSet presAssocID="{FD3BC9C1-4AFE-4370-A585-7E0DEE45B3E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474AEE-8176-4815-9026-BAFB346B2AEA}" type="pres">
      <dgm:prSet presAssocID="{FD3BC9C1-4AFE-4370-A585-7E0DEE45B3EA}" presName="aSpace2" presStyleCnt="0"/>
      <dgm:spPr/>
    </dgm:pt>
    <dgm:pt modelId="{1D54D9EA-9F5C-4C77-884B-7E6CA5F32886}" type="pres">
      <dgm:prSet presAssocID="{E421949A-3242-4015-A6D2-5C029653A23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21B530-7348-43BF-A7B0-F4222945CDA7}" type="pres">
      <dgm:prSet presAssocID="{E421949A-3242-4015-A6D2-5C029653A23E}" presName="aSpace2" presStyleCnt="0"/>
      <dgm:spPr/>
    </dgm:pt>
    <dgm:pt modelId="{F0D24743-4F4F-4145-9460-BD11CE3C3BA4}" type="pres">
      <dgm:prSet presAssocID="{FE9818BA-BF5D-4031-9CA6-D738C7B43CBB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24981F-2744-4A64-9BCB-181D0A419C2B}" type="pres">
      <dgm:prSet presAssocID="{FE9818BA-BF5D-4031-9CA6-D738C7B43CBB}" presName="aSpace2" presStyleCnt="0"/>
      <dgm:spPr/>
    </dgm:pt>
    <dgm:pt modelId="{951DDE81-FBE1-4D7E-B492-B1659CAC03C9}" type="pres">
      <dgm:prSet presAssocID="{5F09AEA3-6401-45A3-B975-6126B76E7CC7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6609D0-0B62-4D13-A1AC-9A0DA6DE1F32}" type="pres">
      <dgm:prSet presAssocID="{856D32EB-0A27-49C6-9E1C-D5C3B0726FE3}" presName="aSpace" presStyleCnt="0"/>
      <dgm:spPr/>
    </dgm:pt>
    <dgm:pt modelId="{E4E661CC-E505-4432-AF77-6991D16DDCE6}" type="pres">
      <dgm:prSet presAssocID="{8AE2D40E-9AB4-42D4-AA82-0DDC311B2FEF}" presName="compNode" presStyleCnt="0"/>
      <dgm:spPr/>
    </dgm:pt>
    <dgm:pt modelId="{AAE8D0E6-54C8-4BD8-A1DC-45A9B3D3DF2F}" type="pres">
      <dgm:prSet presAssocID="{8AE2D40E-9AB4-42D4-AA82-0DDC311B2FEF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27ABD422-D385-4C39-992D-1724B8ADCB96}" type="pres">
      <dgm:prSet presAssocID="{8AE2D40E-9AB4-42D4-AA82-0DDC311B2FEF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0082DBF9-C7DA-4BD3-88F1-D9B3B80E8920}" type="pres">
      <dgm:prSet presAssocID="{8AE2D40E-9AB4-42D4-AA82-0DDC311B2FEF}" presName="compChildNode" presStyleCnt="0"/>
      <dgm:spPr/>
    </dgm:pt>
    <dgm:pt modelId="{370BCC41-5BD7-4CFC-B73E-B1CD3914676F}" type="pres">
      <dgm:prSet presAssocID="{8AE2D40E-9AB4-42D4-AA82-0DDC311B2FEF}" presName="theInnerList" presStyleCnt="0"/>
      <dgm:spPr/>
    </dgm:pt>
    <dgm:pt modelId="{C6B955EC-D83F-4A8D-BB25-D120E76A3EC2}" type="pres">
      <dgm:prSet presAssocID="{857165CE-A507-46C8-87AC-1A5E85B6B23C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A0CADB-22C8-45EC-87B2-830FD1569DEA}" type="pres">
      <dgm:prSet presAssocID="{857165CE-A507-46C8-87AC-1A5E85B6B23C}" presName="aSpace2" presStyleCnt="0"/>
      <dgm:spPr/>
    </dgm:pt>
    <dgm:pt modelId="{7DEE466D-F486-449F-9984-527D44D7D259}" type="pres">
      <dgm:prSet presAssocID="{23241659-1992-4E64-AF6E-775947A196FC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872598-916E-4710-A7F0-2021C348D0E8}" type="pres">
      <dgm:prSet presAssocID="{23241659-1992-4E64-AF6E-775947A196FC}" presName="aSpace2" presStyleCnt="0"/>
      <dgm:spPr/>
    </dgm:pt>
    <dgm:pt modelId="{2FFB990F-27A3-4E79-80CC-74614F3A5578}" type="pres">
      <dgm:prSet presAssocID="{BF6E3A8D-C177-47B5-8F9A-CF5C369F069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5558AF-C077-40FB-B7E4-377A54416BE7}" type="pres">
      <dgm:prSet presAssocID="{8AE2D40E-9AB4-42D4-AA82-0DDC311B2FEF}" presName="aSpace" presStyleCnt="0"/>
      <dgm:spPr/>
    </dgm:pt>
    <dgm:pt modelId="{AC60EB04-4937-48AC-B60E-DB368075754D}" type="pres">
      <dgm:prSet presAssocID="{D4F1C898-6D48-4EF2-BDF9-7AC0FE95779A}" presName="compNode" presStyleCnt="0"/>
      <dgm:spPr/>
    </dgm:pt>
    <dgm:pt modelId="{9BADAEB6-5624-4C41-9943-CEC039B99B8D}" type="pres">
      <dgm:prSet presAssocID="{D4F1C898-6D48-4EF2-BDF9-7AC0FE95779A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5F81E0B5-B516-4E89-A788-61325E573C0B}" type="pres">
      <dgm:prSet presAssocID="{D4F1C898-6D48-4EF2-BDF9-7AC0FE95779A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2642B1F2-EA69-409E-A868-2E99E893DB33}" type="pres">
      <dgm:prSet presAssocID="{D4F1C898-6D48-4EF2-BDF9-7AC0FE95779A}" presName="compChildNode" presStyleCnt="0"/>
      <dgm:spPr/>
    </dgm:pt>
    <dgm:pt modelId="{8A0C4AFD-76EA-49C9-8F48-382302DF1103}" type="pres">
      <dgm:prSet presAssocID="{D4F1C898-6D48-4EF2-BDF9-7AC0FE95779A}" presName="theInnerList" presStyleCnt="0"/>
      <dgm:spPr/>
    </dgm:pt>
    <dgm:pt modelId="{1B9A755D-482F-4BFF-AE84-9E457C7F5CBF}" type="pres">
      <dgm:prSet presAssocID="{F24263FA-6F65-40FC-8C80-9C2794E75B0F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AF3013-1F71-419B-B79A-E20C56E5F985}" type="pres">
      <dgm:prSet presAssocID="{F24263FA-6F65-40FC-8C80-9C2794E75B0F}" presName="aSpace2" presStyleCnt="0"/>
      <dgm:spPr/>
    </dgm:pt>
    <dgm:pt modelId="{9BB8CF31-0D65-4454-86E8-78915F75ADE6}" type="pres">
      <dgm:prSet presAssocID="{E6E1A427-D0C5-4A37-AD8A-7836F2247724}" presName="childNode" presStyleLbl="node1" presStyleIdx="9" presStyleCnt="15" custScaleY="1625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08C20-7B8B-4D67-A9E5-9767BAB5057A}" type="pres">
      <dgm:prSet presAssocID="{E6E1A427-D0C5-4A37-AD8A-7836F2247724}" presName="aSpace2" presStyleCnt="0"/>
      <dgm:spPr/>
    </dgm:pt>
    <dgm:pt modelId="{285C87A8-FACB-49A6-8B1F-4538FB0FF453}" type="pres">
      <dgm:prSet presAssocID="{8F3FE5BD-17D2-4FC2-B54F-BFE2E292A51A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26F3A4-A349-44AC-97FE-50B99D5AA26E}" type="pres">
      <dgm:prSet presAssocID="{8F3FE5BD-17D2-4FC2-B54F-BFE2E292A51A}" presName="aSpace2" presStyleCnt="0"/>
      <dgm:spPr/>
    </dgm:pt>
    <dgm:pt modelId="{296D2FB7-8E4A-435E-924A-60010B51E9F0}" type="pres">
      <dgm:prSet presAssocID="{5691F719-BF26-4C56-A3B1-4BFF31DB9745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3C4E44-43F7-488B-8D04-6B4827FCB0C0}" type="pres">
      <dgm:prSet presAssocID="{5691F719-BF26-4C56-A3B1-4BFF31DB9745}" presName="aSpace2" presStyleCnt="0"/>
      <dgm:spPr/>
    </dgm:pt>
    <dgm:pt modelId="{93A11C56-A806-4143-8082-CEDCF867D364}" type="pres">
      <dgm:prSet presAssocID="{16211A74-B889-4390-89AB-4F8A59672E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2CCA40-6A5B-49B6-9C77-6A9323490A2B}" type="pres">
      <dgm:prSet presAssocID="{16211A74-B889-4390-89AB-4F8A59672E50}" presName="aSpace2" presStyleCnt="0"/>
      <dgm:spPr/>
    </dgm:pt>
    <dgm:pt modelId="{638C34B2-E5EB-4E8F-BFE3-F51F58D4B427}" type="pres">
      <dgm:prSet presAssocID="{2A6EA90D-8F6F-4711-9BCC-86D1612BFFC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B47EFF-140A-4E99-9BC5-584AF1768A7C}" type="pres">
      <dgm:prSet presAssocID="{2A6EA90D-8F6F-4711-9BCC-86D1612BFFCD}" presName="aSpace2" presStyleCnt="0"/>
      <dgm:spPr/>
    </dgm:pt>
    <dgm:pt modelId="{AB256B02-9896-492E-84FA-1A700BC67B91}" type="pres">
      <dgm:prSet presAssocID="{251BC646-5218-43AE-99E3-5074781CF3F7}" presName="childNode" presStyleLbl="node1" presStyleIdx="14" presStyleCnt="15" custScaleY="17673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5104D07-A680-4363-B1FE-D190C26AEBC7}" srcId="{856D32EB-0A27-49C6-9E1C-D5C3B0726FE3}" destId="{5F09AEA3-6401-45A3-B975-6126B76E7CC7}" srcOrd="4" destOrd="0" parTransId="{0E4CEBAA-974C-46D4-A822-B555284D8988}" sibTransId="{1443E080-78FD-4E10-9F8F-C481E3141619}"/>
    <dgm:cxn modelId="{B9A7D942-AA6F-4C39-A06A-2E270F122630}" type="presOf" srcId="{16211A74-B889-4390-89AB-4F8A59672E50}" destId="{93A11C56-A806-4143-8082-CEDCF867D364}" srcOrd="0" destOrd="0" presId="urn:microsoft.com/office/officeart/2005/8/layout/lProcess2#1"/>
    <dgm:cxn modelId="{3FD1A696-99A5-4E3E-B35A-4EFA2DA6DCF2}" srcId="{D4F1C898-6D48-4EF2-BDF9-7AC0FE95779A}" destId="{2A6EA90D-8F6F-4711-9BCC-86D1612BFFCD}" srcOrd="5" destOrd="0" parTransId="{E73FC456-F15A-4948-A5F3-2F049841FB8C}" sibTransId="{C43EBFBA-E605-42DB-9D66-8ABE4B8BBFD7}"/>
    <dgm:cxn modelId="{96DC3FB9-4B53-4888-8788-DCE0B1A02B98}" type="presOf" srcId="{BF6E3A8D-C177-47B5-8F9A-CF5C369F069F}" destId="{2FFB990F-27A3-4E79-80CC-74614F3A5578}" srcOrd="0" destOrd="0" presId="urn:microsoft.com/office/officeart/2005/8/layout/lProcess2#1"/>
    <dgm:cxn modelId="{6890D914-397E-4CA8-9A12-23F01539D18D}" type="presOf" srcId="{E6E1A427-D0C5-4A37-AD8A-7836F2247724}" destId="{9BB8CF31-0D65-4454-86E8-78915F75ADE6}" srcOrd="0" destOrd="0" presId="urn:microsoft.com/office/officeart/2005/8/layout/lProcess2#1"/>
    <dgm:cxn modelId="{BDF8DBD3-FB88-4974-842D-A29DEEADBDF3}" srcId="{D4907C6F-68BB-4AE2-BF3F-4A281A1E367D}" destId="{856D32EB-0A27-49C6-9E1C-D5C3B0726FE3}" srcOrd="0" destOrd="0" parTransId="{7291D335-0355-4607-B41C-03FD86A14A5F}" sibTransId="{74C2FE1D-7B28-46D4-9BCE-F11ED50DE345}"/>
    <dgm:cxn modelId="{02D1B8AA-8F1C-434F-BA54-09A6F873F0A3}" type="presOf" srcId="{5691F719-BF26-4C56-A3B1-4BFF31DB9745}" destId="{296D2FB7-8E4A-435E-924A-60010B51E9F0}" srcOrd="0" destOrd="0" presId="urn:microsoft.com/office/officeart/2005/8/layout/lProcess2#1"/>
    <dgm:cxn modelId="{3F6C6940-CC15-4E36-8707-9055C2481FB0}" type="presOf" srcId="{23241659-1992-4E64-AF6E-775947A196FC}" destId="{7DEE466D-F486-449F-9984-527D44D7D259}" srcOrd="0" destOrd="0" presId="urn:microsoft.com/office/officeart/2005/8/layout/lProcess2#1"/>
    <dgm:cxn modelId="{F7034360-DE40-40A3-A73C-C08E8D8E7679}" srcId="{D4F1C898-6D48-4EF2-BDF9-7AC0FE95779A}" destId="{5691F719-BF26-4C56-A3B1-4BFF31DB9745}" srcOrd="3" destOrd="0" parTransId="{D8A12332-071E-4353-9B42-DF4C6D0F434C}" sibTransId="{3EA7D814-2BD1-4C27-AA07-73A2237BDDEC}"/>
    <dgm:cxn modelId="{F605A0C8-6612-454E-9799-B46CB4795D75}" type="presOf" srcId="{F24263FA-6F65-40FC-8C80-9C2794E75B0F}" destId="{1B9A755D-482F-4BFF-AE84-9E457C7F5CBF}" srcOrd="0" destOrd="0" presId="urn:microsoft.com/office/officeart/2005/8/layout/lProcess2#1"/>
    <dgm:cxn modelId="{345FB8A2-F439-45E7-89FD-32A3E6F2BFA1}" type="presOf" srcId="{FD3BC9C1-4AFE-4370-A585-7E0DEE45B3EA}" destId="{01F5E2F5-282A-4AD5-9C57-CB02EB54C511}" srcOrd="0" destOrd="0" presId="urn:microsoft.com/office/officeart/2005/8/layout/lProcess2#1"/>
    <dgm:cxn modelId="{9843E6D1-B4A3-434D-A2F5-2F246A73E3FE}" srcId="{856D32EB-0A27-49C6-9E1C-D5C3B0726FE3}" destId="{FE9818BA-BF5D-4031-9CA6-D738C7B43CBB}" srcOrd="3" destOrd="0" parTransId="{A579EB46-9EA3-4CAD-B5A1-915AAAE8385F}" sibTransId="{F8D3187C-35F0-4E2E-B41A-7AE81A2D8F04}"/>
    <dgm:cxn modelId="{8636B6A5-557F-4D7A-BE8D-DFA2EDE0B9B2}" srcId="{856D32EB-0A27-49C6-9E1C-D5C3B0726FE3}" destId="{F60CCED0-DAA9-494D-A437-7F311783E3AE}" srcOrd="0" destOrd="0" parTransId="{A1BCE11D-3EE1-4CC6-9266-4A805D5F6BBE}" sibTransId="{576E35B6-F93B-4789-9968-4A53642E9F92}"/>
    <dgm:cxn modelId="{FC4A1A3A-4E9E-43D6-911B-2E1D280409CB}" srcId="{D4907C6F-68BB-4AE2-BF3F-4A281A1E367D}" destId="{D4F1C898-6D48-4EF2-BDF9-7AC0FE95779A}" srcOrd="2" destOrd="0" parTransId="{8E6990D4-8032-40C0-A925-A28B7BC7F9E3}" sibTransId="{66147EE1-044B-4CD0-82F6-AFACEE5A30F7}"/>
    <dgm:cxn modelId="{3C7ABFA1-0476-4B95-A921-4AF89B34431D}" type="presOf" srcId="{856D32EB-0A27-49C6-9E1C-D5C3B0726FE3}" destId="{034376B3-8BAC-499E-9153-11010AD22E01}" srcOrd="1" destOrd="0" presId="urn:microsoft.com/office/officeart/2005/8/layout/lProcess2#1"/>
    <dgm:cxn modelId="{5931AD0D-0B76-4535-BCF3-9230534A4B35}" srcId="{8AE2D40E-9AB4-42D4-AA82-0DDC311B2FEF}" destId="{857165CE-A507-46C8-87AC-1A5E85B6B23C}" srcOrd="0" destOrd="0" parTransId="{EA68ED10-E32A-4560-A0CF-C6F906F3D65B}" sibTransId="{C704B009-ECD5-4038-B760-3C27D108E225}"/>
    <dgm:cxn modelId="{69F8566C-2BBA-4278-9909-61F47C377556}" type="presOf" srcId="{F60CCED0-DAA9-494D-A437-7F311783E3AE}" destId="{FE57179C-ADA5-4E5F-80B8-D148C64D005E}" srcOrd="0" destOrd="0" presId="urn:microsoft.com/office/officeart/2005/8/layout/lProcess2#1"/>
    <dgm:cxn modelId="{FDFC2A9F-71AF-4B2F-A3AA-FB589FDEAB4F}" type="presOf" srcId="{857165CE-A507-46C8-87AC-1A5E85B6B23C}" destId="{C6B955EC-D83F-4A8D-BB25-D120E76A3EC2}" srcOrd="0" destOrd="0" presId="urn:microsoft.com/office/officeart/2005/8/layout/lProcess2#1"/>
    <dgm:cxn modelId="{D11D80EB-CC6A-47DB-976B-A8B19754FD95}" srcId="{D4F1C898-6D48-4EF2-BDF9-7AC0FE95779A}" destId="{251BC646-5218-43AE-99E3-5074781CF3F7}" srcOrd="6" destOrd="0" parTransId="{F89A4686-D737-4398-AE65-AE378F54453D}" sibTransId="{0392A93C-4240-44F1-BCDF-945E0FB3A915}"/>
    <dgm:cxn modelId="{8CA52D78-9008-42CC-ACBB-E6C60B4676CF}" type="presOf" srcId="{8AE2D40E-9AB4-42D4-AA82-0DDC311B2FEF}" destId="{AAE8D0E6-54C8-4BD8-A1DC-45A9B3D3DF2F}" srcOrd="0" destOrd="0" presId="urn:microsoft.com/office/officeart/2005/8/layout/lProcess2#1"/>
    <dgm:cxn modelId="{F8A605D0-0079-486C-BE1A-665D83343429}" srcId="{D4907C6F-68BB-4AE2-BF3F-4A281A1E367D}" destId="{8AE2D40E-9AB4-42D4-AA82-0DDC311B2FEF}" srcOrd="1" destOrd="0" parTransId="{44D4A78E-4F4B-4F85-849F-88D77921093D}" sibTransId="{B97D4B6E-20EB-448B-B361-A3DE55D4369A}"/>
    <dgm:cxn modelId="{7E202F55-FC36-405D-A34F-83F7DA1B9679}" srcId="{D4F1C898-6D48-4EF2-BDF9-7AC0FE95779A}" destId="{8F3FE5BD-17D2-4FC2-B54F-BFE2E292A51A}" srcOrd="2" destOrd="0" parTransId="{1B28CF0F-69C3-47AB-ADFC-E5D07A3FA4B5}" sibTransId="{844F581C-49BB-45B0-88CC-140844C3FDB9}"/>
    <dgm:cxn modelId="{C6D16AD8-FA30-44BB-8CA1-6E879F7C8C8C}" srcId="{856D32EB-0A27-49C6-9E1C-D5C3B0726FE3}" destId="{E421949A-3242-4015-A6D2-5C029653A23E}" srcOrd="2" destOrd="0" parTransId="{BE80C4CB-8A3C-4373-A9CF-46C7F678C3A2}" sibTransId="{EBAEE488-CCF7-459C-88FF-94233DC3AAAD}"/>
    <dgm:cxn modelId="{1F869306-93D1-4108-B28B-CD09484641B0}" type="presOf" srcId="{FE9818BA-BF5D-4031-9CA6-D738C7B43CBB}" destId="{F0D24743-4F4F-4145-9460-BD11CE3C3BA4}" srcOrd="0" destOrd="0" presId="urn:microsoft.com/office/officeart/2005/8/layout/lProcess2#1"/>
    <dgm:cxn modelId="{4DEA218A-8B5B-494C-8EC4-F2391453B323}" type="presOf" srcId="{856D32EB-0A27-49C6-9E1C-D5C3B0726FE3}" destId="{3F42922C-EFE1-47F9-9E7D-1B85731D18A5}" srcOrd="0" destOrd="0" presId="urn:microsoft.com/office/officeart/2005/8/layout/lProcess2#1"/>
    <dgm:cxn modelId="{AD1293DD-A8F4-4DC7-878C-D344D63A275C}" srcId="{D4F1C898-6D48-4EF2-BDF9-7AC0FE95779A}" destId="{F24263FA-6F65-40FC-8C80-9C2794E75B0F}" srcOrd="0" destOrd="0" parTransId="{2282B520-DF8A-4048-AB7C-7A798C604FCA}" sibTransId="{13700889-F7C5-46D1-9284-E4A7045538D0}"/>
    <dgm:cxn modelId="{F0C025E4-76B8-4A02-9479-8548D9590E91}" srcId="{8AE2D40E-9AB4-42D4-AA82-0DDC311B2FEF}" destId="{BF6E3A8D-C177-47B5-8F9A-CF5C369F069F}" srcOrd="2" destOrd="0" parTransId="{9D4B4844-BFD7-4958-8E7C-EF5E4953E313}" sibTransId="{986A4879-8518-4EB7-9921-B7F15C8D92C8}"/>
    <dgm:cxn modelId="{260AD329-04D5-462F-B11E-DD7A57ECD2EA}" type="presOf" srcId="{D4907C6F-68BB-4AE2-BF3F-4A281A1E367D}" destId="{47D52D5D-FEBF-4358-B478-1CB4BB3D852C}" srcOrd="0" destOrd="0" presId="urn:microsoft.com/office/officeart/2005/8/layout/lProcess2#1"/>
    <dgm:cxn modelId="{34BFD8B8-38A0-476B-AEF0-8114F3E8B1C4}" type="presOf" srcId="{D4F1C898-6D48-4EF2-BDF9-7AC0FE95779A}" destId="{9BADAEB6-5624-4C41-9943-CEC039B99B8D}" srcOrd="0" destOrd="0" presId="urn:microsoft.com/office/officeart/2005/8/layout/lProcess2#1"/>
    <dgm:cxn modelId="{913AD2A0-F3CC-44C8-B32A-D7631AA62BF7}" type="presOf" srcId="{8F3FE5BD-17D2-4FC2-B54F-BFE2E292A51A}" destId="{285C87A8-FACB-49A6-8B1F-4538FB0FF453}" srcOrd="0" destOrd="0" presId="urn:microsoft.com/office/officeart/2005/8/layout/lProcess2#1"/>
    <dgm:cxn modelId="{96A59381-72FE-4808-8A5F-27D371FEB3DA}" type="presOf" srcId="{5F09AEA3-6401-45A3-B975-6126B76E7CC7}" destId="{951DDE81-FBE1-4D7E-B492-B1659CAC03C9}" srcOrd="0" destOrd="0" presId="urn:microsoft.com/office/officeart/2005/8/layout/lProcess2#1"/>
    <dgm:cxn modelId="{8978BF10-6CCD-4B6D-A59D-2EEABA8ADDFE}" srcId="{D4F1C898-6D48-4EF2-BDF9-7AC0FE95779A}" destId="{E6E1A427-D0C5-4A37-AD8A-7836F2247724}" srcOrd="1" destOrd="0" parTransId="{10F5BF7A-AE78-4CAD-B563-E558163DFBAA}" sibTransId="{5D10DCA6-4BF6-4058-8672-B05466FCED2B}"/>
    <dgm:cxn modelId="{4FA78F6B-1C7C-44E3-A246-27515CEB4A83}" type="presOf" srcId="{D4F1C898-6D48-4EF2-BDF9-7AC0FE95779A}" destId="{5F81E0B5-B516-4E89-A788-61325E573C0B}" srcOrd="1" destOrd="0" presId="urn:microsoft.com/office/officeart/2005/8/layout/lProcess2#1"/>
    <dgm:cxn modelId="{B39858BC-5B80-4CF5-BA43-BA85483F1130}" srcId="{856D32EB-0A27-49C6-9E1C-D5C3B0726FE3}" destId="{FD3BC9C1-4AFE-4370-A585-7E0DEE45B3EA}" srcOrd="1" destOrd="0" parTransId="{8D9CA1DA-9F82-4E38-BC6F-DF9406F1DFF8}" sibTransId="{1AA67811-15E3-4E65-807A-F5E3C6759805}"/>
    <dgm:cxn modelId="{82208E70-3889-4250-B836-DFFEACB63354}" type="presOf" srcId="{E421949A-3242-4015-A6D2-5C029653A23E}" destId="{1D54D9EA-9F5C-4C77-884B-7E6CA5F32886}" srcOrd="0" destOrd="0" presId="urn:microsoft.com/office/officeart/2005/8/layout/lProcess2#1"/>
    <dgm:cxn modelId="{B4D22CA7-C914-43CD-9429-89E66B9077FA}" srcId="{D4F1C898-6D48-4EF2-BDF9-7AC0FE95779A}" destId="{16211A74-B889-4390-89AB-4F8A59672E50}" srcOrd="4" destOrd="0" parTransId="{116D83CB-C532-4CFE-AEA7-6F977D8B06D2}" sibTransId="{C595233E-3F57-45F1-845C-39CD2759EF82}"/>
    <dgm:cxn modelId="{CA451432-FF47-46F3-8D17-261492E447D5}" type="presOf" srcId="{251BC646-5218-43AE-99E3-5074781CF3F7}" destId="{AB256B02-9896-492E-84FA-1A700BC67B91}" srcOrd="0" destOrd="0" presId="urn:microsoft.com/office/officeart/2005/8/layout/lProcess2#1"/>
    <dgm:cxn modelId="{66071A27-E8F5-4E4A-9DDB-A65CB8F19576}" type="presOf" srcId="{2A6EA90D-8F6F-4711-9BCC-86D1612BFFCD}" destId="{638C34B2-E5EB-4E8F-BFE3-F51F58D4B427}" srcOrd="0" destOrd="0" presId="urn:microsoft.com/office/officeart/2005/8/layout/lProcess2#1"/>
    <dgm:cxn modelId="{1175E9AE-0279-4D64-8FDE-21F91E574DB7}" srcId="{8AE2D40E-9AB4-42D4-AA82-0DDC311B2FEF}" destId="{23241659-1992-4E64-AF6E-775947A196FC}" srcOrd="1" destOrd="0" parTransId="{BDBD00A4-0811-42F1-B624-E62DEE3FA508}" sibTransId="{34015ABD-04C3-48E4-A3CB-617F713CC2AD}"/>
    <dgm:cxn modelId="{ACAE384C-F6E1-4BA8-B731-3D837CEA4E3B}" type="presOf" srcId="{8AE2D40E-9AB4-42D4-AA82-0DDC311B2FEF}" destId="{27ABD422-D385-4C39-992D-1724B8ADCB96}" srcOrd="1" destOrd="0" presId="urn:microsoft.com/office/officeart/2005/8/layout/lProcess2#1"/>
    <dgm:cxn modelId="{5A206448-0F6C-4B4F-9265-7E20B30CF92B}" type="presParOf" srcId="{47D52D5D-FEBF-4358-B478-1CB4BB3D852C}" destId="{CC6D4724-973C-496B-A423-D157B0656935}" srcOrd="0" destOrd="0" presId="urn:microsoft.com/office/officeart/2005/8/layout/lProcess2#1"/>
    <dgm:cxn modelId="{8BDECDB1-DFB7-4099-9CB1-711C27B57869}" type="presParOf" srcId="{CC6D4724-973C-496B-A423-D157B0656935}" destId="{3F42922C-EFE1-47F9-9E7D-1B85731D18A5}" srcOrd="0" destOrd="0" presId="urn:microsoft.com/office/officeart/2005/8/layout/lProcess2#1"/>
    <dgm:cxn modelId="{0A137CDD-669B-42F6-9750-D2DCA4325543}" type="presParOf" srcId="{CC6D4724-973C-496B-A423-D157B0656935}" destId="{034376B3-8BAC-499E-9153-11010AD22E01}" srcOrd="1" destOrd="0" presId="urn:microsoft.com/office/officeart/2005/8/layout/lProcess2#1"/>
    <dgm:cxn modelId="{94729455-7BE2-4B39-BF9C-83F2BACC9B41}" type="presParOf" srcId="{CC6D4724-973C-496B-A423-D157B0656935}" destId="{699E72B0-0B69-4410-9F2C-7ECE366B259B}" srcOrd="2" destOrd="0" presId="urn:microsoft.com/office/officeart/2005/8/layout/lProcess2#1"/>
    <dgm:cxn modelId="{8A51B2AA-712A-45A4-969F-640EDC34D2FF}" type="presParOf" srcId="{699E72B0-0B69-4410-9F2C-7ECE366B259B}" destId="{C89C2DCE-2EF1-4FFB-8501-EBEB0AFCD13C}" srcOrd="0" destOrd="0" presId="urn:microsoft.com/office/officeart/2005/8/layout/lProcess2#1"/>
    <dgm:cxn modelId="{34A644B9-5F39-4A6C-8904-74384751210D}" type="presParOf" srcId="{C89C2DCE-2EF1-4FFB-8501-EBEB0AFCD13C}" destId="{FE57179C-ADA5-4E5F-80B8-D148C64D005E}" srcOrd="0" destOrd="0" presId="urn:microsoft.com/office/officeart/2005/8/layout/lProcess2#1"/>
    <dgm:cxn modelId="{71E5C380-FF1A-4178-8375-948A005DDF50}" type="presParOf" srcId="{C89C2DCE-2EF1-4FFB-8501-EBEB0AFCD13C}" destId="{FF473B89-4D30-4071-8466-F5E77F1EF3B9}" srcOrd="1" destOrd="0" presId="urn:microsoft.com/office/officeart/2005/8/layout/lProcess2#1"/>
    <dgm:cxn modelId="{4EF24F86-3B52-4248-A10D-F2E4445E13B0}" type="presParOf" srcId="{C89C2DCE-2EF1-4FFB-8501-EBEB0AFCD13C}" destId="{01F5E2F5-282A-4AD5-9C57-CB02EB54C511}" srcOrd="2" destOrd="0" presId="urn:microsoft.com/office/officeart/2005/8/layout/lProcess2#1"/>
    <dgm:cxn modelId="{299400F7-6CE9-499D-9FB7-751814F31458}" type="presParOf" srcId="{C89C2DCE-2EF1-4FFB-8501-EBEB0AFCD13C}" destId="{6D474AEE-8176-4815-9026-BAFB346B2AEA}" srcOrd="3" destOrd="0" presId="urn:microsoft.com/office/officeart/2005/8/layout/lProcess2#1"/>
    <dgm:cxn modelId="{304AB8DF-3B55-470E-A3C8-8D7D71FC3086}" type="presParOf" srcId="{C89C2DCE-2EF1-4FFB-8501-EBEB0AFCD13C}" destId="{1D54D9EA-9F5C-4C77-884B-7E6CA5F32886}" srcOrd="4" destOrd="0" presId="urn:microsoft.com/office/officeart/2005/8/layout/lProcess2#1"/>
    <dgm:cxn modelId="{E1AAC168-8CD8-4763-B7B3-5C3C0927AAE1}" type="presParOf" srcId="{C89C2DCE-2EF1-4FFB-8501-EBEB0AFCD13C}" destId="{DA21B530-7348-43BF-A7B0-F4222945CDA7}" srcOrd="5" destOrd="0" presId="urn:microsoft.com/office/officeart/2005/8/layout/lProcess2#1"/>
    <dgm:cxn modelId="{E2C4F3F9-9540-488B-98E7-256B3D20A49F}" type="presParOf" srcId="{C89C2DCE-2EF1-4FFB-8501-EBEB0AFCD13C}" destId="{F0D24743-4F4F-4145-9460-BD11CE3C3BA4}" srcOrd="6" destOrd="0" presId="urn:microsoft.com/office/officeart/2005/8/layout/lProcess2#1"/>
    <dgm:cxn modelId="{D98A5EF1-E46D-4343-820F-AD79EB56D2AB}" type="presParOf" srcId="{C89C2DCE-2EF1-4FFB-8501-EBEB0AFCD13C}" destId="{9724981F-2744-4A64-9BCB-181D0A419C2B}" srcOrd="7" destOrd="0" presId="urn:microsoft.com/office/officeart/2005/8/layout/lProcess2#1"/>
    <dgm:cxn modelId="{5AE8BB01-A8A6-4364-A712-41BB829A85B8}" type="presParOf" srcId="{C89C2DCE-2EF1-4FFB-8501-EBEB0AFCD13C}" destId="{951DDE81-FBE1-4D7E-B492-B1659CAC03C9}" srcOrd="8" destOrd="0" presId="urn:microsoft.com/office/officeart/2005/8/layout/lProcess2#1"/>
    <dgm:cxn modelId="{D50CE0EC-7390-4E7B-9DEB-9E00DA80D5DF}" type="presParOf" srcId="{47D52D5D-FEBF-4358-B478-1CB4BB3D852C}" destId="{CB6609D0-0B62-4D13-A1AC-9A0DA6DE1F32}" srcOrd="1" destOrd="0" presId="urn:microsoft.com/office/officeart/2005/8/layout/lProcess2#1"/>
    <dgm:cxn modelId="{B7182E7A-6A74-42C9-8F7B-7CC488A4D3D7}" type="presParOf" srcId="{47D52D5D-FEBF-4358-B478-1CB4BB3D852C}" destId="{E4E661CC-E505-4432-AF77-6991D16DDCE6}" srcOrd="2" destOrd="0" presId="urn:microsoft.com/office/officeart/2005/8/layout/lProcess2#1"/>
    <dgm:cxn modelId="{FFE707F9-4AA0-4B7E-B13D-16595AEC3716}" type="presParOf" srcId="{E4E661CC-E505-4432-AF77-6991D16DDCE6}" destId="{AAE8D0E6-54C8-4BD8-A1DC-45A9B3D3DF2F}" srcOrd="0" destOrd="0" presId="urn:microsoft.com/office/officeart/2005/8/layout/lProcess2#1"/>
    <dgm:cxn modelId="{C88DDDF8-9A54-493F-87B5-9179B219FE5C}" type="presParOf" srcId="{E4E661CC-E505-4432-AF77-6991D16DDCE6}" destId="{27ABD422-D385-4C39-992D-1724B8ADCB96}" srcOrd="1" destOrd="0" presId="urn:microsoft.com/office/officeart/2005/8/layout/lProcess2#1"/>
    <dgm:cxn modelId="{1909EC91-D097-4A4A-B325-8C493B636476}" type="presParOf" srcId="{E4E661CC-E505-4432-AF77-6991D16DDCE6}" destId="{0082DBF9-C7DA-4BD3-88F1-D9B3B80E8920}" srcOrd="2" destOrd="0" presId="urn:microsoft.com/office/officeart/2005/8/layout/lProcess2#1"/>
    <dgm:cxn modelId="{5791C1A7-B12E-4C02-91B1-7854A51014D2}" type="presParOf" srcId="{0082DBF9-C7DA-4BD3-88F1-D9B3B80E8920}" destId="{370BCC41-5BD7-4CFC-B73E-B1CD3914676F}" srcOrd="0" destOrd="0" presId="urn:microsoft.com/office/officeart/2005/8/layout/lProcess2#1"/>
    <dgm:cxn modelId="{078C19E4-4F65-4F1A-A9A2-D8E4BD6F0BCE}" type="presParOf" srcId="{370BCC41-5BD7-4CFC-B73E-B1CD3914676F}" destId="{C6B955EC-D83F-4A8D-BB25-D120E76A3EC2}" srcOrd="0" destOrd="0" presId="urn:microsoft.com/office/officeart/2005/8/layout/lProcess2#1"/>
    <dgm:cxn modelId="{A4442190-DEC9-4A4C-8A9A-CF7E1AE54A8A}" type="presParOf" srcId="{370BCC41-5BD7-4CFC-B73E-B1CD3914676F}" destId="{69A0CADB-22C8-45EC-87B2-830FD1569DEA}" srcOrd="1" destOrd="0" presId="urn:microsoft.com/office/officeart/2005/8/layout/lProcess2#1"/>
    <dgm:cxn modelId="{779E591A-CA55-42B6-AA7E-ED30CFD7D7DA}" type="presParOf" srcId="{370BCC41-5BD7-4CFC-B73E-B1CD3914676F}" destId="{7DEE466D-F486-449F-9984-527D44D7D259}" srcOrd="2" destOrd="0" presId="urn:microsoft.com/office/officeart/2005/8/layout/lProcess2#1"/>
    <dgm:cxn modelId="{0EC5D62F-B85C-4002-9E8D-3818DA5F9226}" type="presParOf" srcId="{370BCC41-5BD7-4CFC-B73E-B1CD3914676F}" destId="{44872598-916E-4710-A7F0-2021C348D0E8}" srcOrd="3" destOrd="0" presId="urn:microsoft.com/office/officeart/2005/8/layout/lProcess2#1"/>
    <dgm:cxn modelId="{8A53E545-0863-47CF-B07E-7CD00C646162}" type="presParOf" srcId="{370BCC41-5BD7-4CFC-B73E-B1CD3914676F}" destId="{2FFB990F-27A3-4E79-80CC-74614F3A5578}" srcOrd="4" destOrd="0" presId="urn:microsoft.com/office/officeart/2005/8/layout/lProcess2#1"/>
    <dgm:cxn modelId="{58D9F13E-7C62-4594-8C28-524F194D28CC}" type="presParOf" srcId="{47D52D5D-FEBF-4358-B478-1CB4BB3D852C}" destId="{015558AF-C077-40FB-B7E4-377A54416BE7}" srcOrd="3" destOrd="0" presId="urn:microsoft.com/office/officeart/2005/8/layout/lProcess2#1"/>
    <dgm:cxn modelId="{B972AD97-CF98-41DC-9F6E-F5078728D74E}" type="presParOf" srcId="{47D52D5D-FEBF-4358-B478-1CB4BB3D852C}" destId="{AC60EB04-4937-48AC-B60E-DB368075754D}" srcOrd="4" destOrd="0" presId="urn:microsoft.com/office/officeart/2005/8/layout/lProcess2#1"/>
    <dgm:cxn modelId="{813749A0-18D3-44BE-ADDA-B11B3EABA0AE}" type="presParOf" srcId="{AC60EB04-4937-48AC-B60E-DB368075754D}" destId="{9BADAEB6-5624-4C41-9943-CEC039B99B8D}" srcOrd="0" destOrd="0" presId="urn:microsoft.com/office/officeart/2005/8/layout/lProcess2#1"/>
    <dgm:cxn modelId="{9F446BDC-C6AA-4621-B0B1-E79E28BB3694}" type="presParOf" srcId="{AC60EB04-4937-48AC-B60E-DB368075754D}" destId="{5F81E0B5-B516-4E89-A788-61325E573C0B}" srcOrd="1" destOrd="0" presId="urn:microsoft.com/office/officeart/2005/8/layout/lProcess2#1"/>
    <dgm:cxn modelId="{3F9BA10B-6A14-4558-B513-024E23BA28A3}" type="presParOf" srcId="{AC60EB04-4937-48AC-B60E-DB368075754D}" destId="{2642B1F2-EA69-409E-A868-2E99E893DB33}" srcOrd="2" destOrd="0" presId="urn:microsoft.com/office/officeart/2005/8/layout/lProcess2#1"/>
    <dgm:cxn modelId="{3FBA9BAD-17D4-4625-B454-C79A675E0352}" type="presParOf" srcId="{2642B1F2-EA69-409E-A868-2E99E893DB33}" destId="{8A0C4AFD-76EA-49C9-8F48-382302DF1103}" srcOrd="0" destOrd="0" presId="urn:microsoft.com/office/officeart/2005/8/layout/lProcess2#1"/>
    <dgm:cxn modelId="{BF581A9C-B7C9-476D-B648-A55B05A76F10}" type="presParOf" srcId="{8A0C4AFD-76EA-49C9-8F48-382302DF1103}" destId="{1B9A755D-482F-4BFF-AE84-9E457C7F5CBF}" srcOrd="0" destOrd="0" presId="urn:microsoft.com/office/officeart/2005/8/layout/lProcess2#1"/>
    <dgm:cxn modelId="{EE111808-9055-4F18-A8BB-FC2228801226}" type="presParOf" srcId="{8A0C4AFD-76EA-49C9-8F48-382302DF1103}" destId="{45AF3013-1F71-419B-B79A-E20C56E5F985}" srcOrd="1" destOrd="0" presId="urn:microsoft.com/office/officeart/2005/8/layout/lProcess2#1"/>
    <dgm:cxn modelId="{55E0F774-4F27-4E89-A140-D0B0A40EB281}" type="presParOf" srcId="{8A0C4AFD-76EA-49C9-8F48-382302DF1103}" destId="{9BB8CF31-0D65-4454-86E8-78915F75ADE6}" srcOrd="2" destOrd="0" presId="urn:microsoft.com/office/officeart/2005/8/layout/lProcess2#1"/>
    <dgm:cxn modelId="{78FD0583-2D89-46D0-941C-575F6DC805C1}" type="presParOf" srcId="{8A0C4AFD-76EA-49C9-8F48-382302DF1103}" destId="{D7208C20-7B8B-4D67-A9E5-9767BAB5057A}" srcOrd="3" destOrd="0" presId="urn:microsoft.com/office/officeart/2005/8/layout/lProcess2#1"/>
    <dgm:cxn modelId="{32785B4F-AEC1-4165-ADA6-141691B29F32}" type="presParOf" srcId="{8A0C4AFD-76EA-49C9-8F48-382302DF1103}" destId="{285C87A8-FACB-49A6-8B1F-4538FB0FF453}" srcOrd="4" destOrd="0" presId="urn:microsoft.com/office/officeart/2005/8/layout/lProcess2#1"/>
    <dgm:cxn modelId="{D10C1B7B-FE8F-4C17-8DDF-97A00229C6D6}" type="presParOf" srcId="{8A0C4AFD-76EA-49C9-8F48-382302DF1103}" destId="{3326F3A4-A349-44AC-97FE-50B99D5AA26E}" srcOrd="5" destOrd="0" presId="urn:microsoft.com/office/officeart/2005/8/layout/lProcess2#1"/>
    <dgm:cxn modelId="{DBD13343-8788-43E9-B521-12A513A28396}" type="presParOf" srcId="{8A0C4AFD-76EA-49C9-8F48-382302DF1103}" destId="{296D2FB7-8E4A-435E-924A-60010B51E9F0}" srcOrd="6" destOrd="0" presId="urn:microsoft.com/office/officeart/2005/8/layout/lProcess2#1"/>
    <dgm:cxn modelId="{23560FA8-F4F6-4AF7-A3F0-CE91A9C21C99}" type="presParOf" srcId="{8A0C4AFD-76EA-49C9-8F48-382302DF1103}" destId="{4D3C4E44-43F7-488B-8D04-6B4827FCB0C0}" srcOrd="7" destOrd="0" presId="urn:microsoft.com/office/officeart/2005/8/layout/lProcess2#1"/>
    <dgm:cxn modelId="{694E1E9B-EB89-4D16-AA93-EA6844FDFF0C}" type="presParOf" srcId="{8A0C4AFD-76EA-49C9-8F48-382302DF1103}" destId="{93A11C56-A806-4143-8082-CEDCF867D364}" srcOrd="8" destOrd="0" presId="urn:microsoft.com/office/officeart/2005/8/layout/lProcess2#1"/>
    <dgm:cxn modelId="{44B6B2BB-D8A3-4C1E-88A1-E471578A447F}" type="presParOf" srcId="{8A0C4AFD-76EA-49C9-8F48-382302DF1103}" destId="{992CCA40-6A5B-49B6-9C77-6A9323490A2B}" srcOrd="9" destOrd="0" presId="urn:microsoft.com/office/officeart/2005/8/layout/lProcess2#1"/>
    <dgm:cxn modelId="{0C944FF2-E06C-4BBD-8497-2469D0864C6A}" type="presParOf" srcId="{8A0C4AFD-76EA-49C9-8F48-382302DF1103}" destId="{638C34B2-E5EB-4E8F-BFE3-F51F58D4B427}" srcOrd="10" destOrd="0" presId="urn:microsoft.com/office/officeart/2005/8/layout/lProcess2#1"/>
    <dgm:cxn modelId="{69A9BB63-E574-4A05-8FDB-A9F475D25050}" type="presParOf" srcId="{8A0C4AFD-76EA-49C9-8F48-382302DF1103}" destId="{7BB47EFF-140A-4E99-9BC5-584AF1768A7C}" srcOrd="11" destOrd="0" presId="urn:microsoft.com/office/officeart/2005/8/layout/lProcess2#1"/>
    <dgm:cxn modelId="{7B8E8223-E157-4CAD-A12F-2668C7F4153A}" type="presParOf" srcId="{8A0C4AFD-76EA-49C9-8F48-382302DF1103}" destId="{AB256B02-9896-492E-84FA-1A700BC67B91}" srcOrd="12" destOrd="0" presId="urn:microsoft.com/office/officeart/2005/8/layout/lProcess2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922C-EFE1-47F9-9E7D-1B85731D18A5}">
      <dsp:nvSpPr>
        <dsp:cNvPr id="0" name=""/>
        <dsp:cNvSpPr/>
      </dsp:nvSpPr>
      <dsp:spPr>
        <a:xfrm>
          <a:off x="1054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800" b="1" kern="1200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1054" y="0"/>
        <a:ext cx="2740917" cy="1621971"/>
      </dsp:txXfrm>
    </dsp:sp>
    <dsp:sp modelId="{FE57179C-ADA5-4E5F-80B8-D148C64D005E}">
      <dsp:nvSpPr>
        <dsp:cNvPr id="0" name=""/>
        <dsp:cNvSpPr/>
      </dsp:nvSpPr>
      <dsp:spPr>
        <a:xfrm>
          <a:off x="275145" y="162299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kern="1200" dirty="0"/>
        </a:p>
      </dsp:txBody>
      <dsp:txXfrm>
        <a:off x="293464" y="1641313"/>
        <a:ext cx="2156096" cy="588826"/>
      </dsp:txXfrm>
    </dsp:sp>
    <dsp:sp modelId="{01F5E2F5-282A-4AD5-9C57-CB02EB54C511}">
      <dsp:nvSpPr>
        <dsp:cNvPr id="0" name=""/>
        <dsp:cNvSpPr/>
      </dsp:nvSpPr>
      <dsp:spPr>
        <a:xfrm>
          <a:off x="275145" y="234468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kern="1200" dirty="0"/>
        </a:p>
      </dsp:txBody>
      <dsp:txXfrm>
        <a:off x="293464" y="2363003"/>
        <a:ext cx="2156096" cy="588826"/>
      </dsp:txXfrm>
    </dsp:sp>
    <dsp:sp modelId="{1D54D9EA-9F5C-4C77-884B-7E6CA5F32886}">
      <dsp:nvSpPr>
        <dsp:cNvPr id="0" name=""/>
        <dsp:cNvSpPr/>
      </dsp:nvSpPr>
      <dsp:spPr>
        <a:xfrm>
          <a:off x="275145" y="306637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kern="1200" dirty="0"/>
        </a:p>
      </dsp:txBody>
      <dsp:txXfrm>
        <a:off x="293464" y="3084693"/>
        <a:ext cx="2156096" cy="588826"/>
      </dsp:txXfrm>
    </dsp:sp>
    <dsp:sp modelId="{F0D24743-4F4F-4145-9460-BD11CE3C3BA4}">
      <dsp:nvSpPr>
        <dsp:cNvPr id="0" name=""/>
        <dsp:cNvSpPr/>
      </dsp:nvSpPr>
      <dsp:spPr>
        <a:xfrm>
          <a:off x="275145" y="378806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kern="1200" dirty="0"/>
        </a:p>
      </dsp:txBody>
      <dsp:txXfrm>
        <a:off x="293464" y="3806383"/>
        <a:ext cx="2156096" cy="588826"/>
      </dsp:txXfrm>
    </dsp:sp>
    <dsp:sp modelId="{951DDE81-FBE1-4D7E-B492-B1659CAC03C9}">
      <dsp:nvSpPr>
        <dsp:cNvPr id="0" name=""/>
        <dsp:cNvSpPr/>
      </dsp:nvSpPr>
      <dsp:spPr>
        <a:xfrm>
          <a:off x="275145" y="450975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kern="1200" dirty="0"/>
        </a:p>
      </dsp:txBody>
      <dsp:txXfrm>
        <a:off x="293464" y="4528073"/>
        <a:ext cx="2156096" cy="588826"/>
      </dsp:txXfrm>
    </dsp:sp>
    <dsp:sp modelId="{AAE8D0E6-54C8-4BD8-A1DC-45A9B3D3DF2F}">
      <dsp:nvSpPr>
        <dsp:cNvPr id="0" name=""/>
        <dsp:cNvSpPr/>
      </dsp:nvSpPr>
      <dsp:spPr>
        <a:xfrm>
          <a:off x="2947541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2947541" y="0"/>
        <a:ext cx="2740917" cy="1621971"/>
      </dsp:txXfrm>
    </dsp:sp>
    <dsp:sp modelId="{C6B955EC-D83F-4A8D-BB25-D120E76A3EC2}">
      <dsp:nvSpPr>
        <dsp:cNvPr id="0" name=""/>
        <dsp:cNvSpPr/>
      </dsp:nvSpPr>
      <dsp:spPr>
        <a:xfrm>
          <a:off x="3221632" y="1622433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kern="1200" dirty="0"/>
        </a:p>
      </dsp:txBody>
      <dsp:txXfrm>
        <a:off x="3252742" y="1653543"/>
        <a:ext cx="2130514" cy="999954"/>
      </dsp:txXfrm>
    </dsp:sp>
    <dsp:sp modelId="{7DEE466D-F486-449F-9984-527D44D7D259}">
      <dsp:nvSpPr>
        <dsp:cNvPr id="0" name=""/>
        <dsp:cNvSpPr/>
      </dsp:nvSpPr>
      <dsp:spPr>
        <a:xfrm>
          <a:off x="3221632" y="2848019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400" b="1" kern="1200" dirty="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kern="1200" dirty="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kern="1200" dirty="0"/>
        </a:p>
      </dsp:txBody>
      <dsp:txXfrm>
        <a:off x="3252742" y="2879129"/>
        <a:ext cx="2130514" cy="999954"/>
      </dsp:txXfrm>
    </dsp:sp>
    <dsp:sp modelId="{2FFB990F-27A3-4E79-80CC-74614F3A5578}">
      <dsp:nvSpPr>
        <dsp:cNvPr id="0" name=""/>
        <dsp:cNvSpPr/>
      </dsp:nvSpPr>
      <dsp:spPr>
        <a:xfrm>
          <a:off x="3221632" y="4073605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物管云系统</a:t>
          </a:r>
        </a:p>
      </dsp:txBody>
      <dsp:txXfrm>
        <a:off x="3252742" y="4104715"/>
        <a:ext cx="2130514" cy="999954"/>
      </dsp:txXfrm>
    </dsp:sp>
    <dsp:sp modelId="{9BADAEB6-5624-4C41-9943-CEC039B99B8D}">
      <dsp:nvSpPr>
        <dsp:cNvPr id="0" name=""/>
        <dsp:cNvSpPr/>
      </dsp:nvSpPr>
      <dsp:spPr>
        <a:xfrm>
          <a:off x="5894027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 kern="1200">
            <a:latin typeface="微软雅黑" panose="020B0503020204020204" charset="-122"/>
            <a:ea typeface="微软雅黑" panose="020B0503020204020204" charset="-122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kern="1200" dirty="0"/>
        </a:p>
      </dsp:txBody>
      <dsp:txXfrm>
        <a:off x="5894027" y="0"/>
        <a:ext cx="2740917" cy="1621971"/>
      </dsp:txXfrm>
    </dsp:sp>
    <dsp:sp modelId="{1B9A755D-482F-4BFF-AE84-9E457C7F5CBF}">
      <dsp:nvSpPr>
        <dsp:cNvPr id="0" name=""/>
        <dsp:cNvSpPr/>
      </dsp:nvSpPr>
      <dsp:spPr>
        <a:xfrm>
          <a:off x="6168119" y="1622592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kern="1200" dirty="0"/>
        </a:p>
      </dsp:txBody>
      <dsp:txXfrm>
        <a:off x="6179163" y="1633636"/>
        <a:ext cx="2170646" cy="354992"/>
      </dsp:txXfrm>
    </dsp:sp>
    <dsp:sp modelId="{9BB8CF31-0D65-4454-86E8-78915F75ADE6}">
      <dsp:nvSpPr>
        <dsp:cNvPr id="0" name=""/>
        <dsp:cNvSpPr/>
      </dsp:nvSpPr>
      <dsp:spPr>
        <a:xfrm>
          <a:off x="6168119" y="2057685"/>
          <a:ext cx="2192734" cy="613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kern="1200" dirty="0"/>
        </a:p>
      </dsp:txBody>
      <dsp:txXfrm>
        <a:off x="6186076" y="2075642"/>
        <a:ext cx="2156820" cy="577196"/>
      </dsp:txXfrm>
    </dsp:sp>
    <dsp:sp modelId="{285C87A8-FACB-49A6-8B1F-4538FB0FF453}">
      <dsp:nvSpPr>
        <dsp:cNvPr id="0" name=""/>
        <dsp:cNvSpPr/>
      </dsp:nvSpPr>
      <dsp:spPr>
        <a:xfrm>
          <a:off x="6168119" y="2728808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kern="1200" dirty="0"/>
        </a:p>
      </dsp:txBody>
      <dsp:txXfrm>
        <a:off x="6179163" y="2739852"/>
        <a:ext cx="2170646" cy="354992"/>
      </dsp:txXfrm>
    </dsp:sp>
    <dsp:sp modelId="{296D2FB7-8E4A-435E-924A-60010B51E9F0}">
      <dsp:nvSpPr>
        <dsp:cNvPr id="0" name=""/>
        <dsp:cNvSpPr/>
      </dsp:nvSpPr>
      <dsp:spPr>
        <a:xfrm>
          <a:off x="6168119" y="3163901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kern="1200" dirty="0"/>
        </a:p>
      </dsp:txBody>
      <dsp:txXfrm>
        <a:off x="6179163" y="3174945"/>
        <a:ext cx="2170646" cy="354992"/>
      </dsp:txXfrm>
    </dsp:sp>
    <dsp:sp modelId="{93A11C56-A806-4143-8082-CEDCF867D364}">
      <dsp:nvSpPr>
        <dsp:cNvPr id="0" name=""/>
        <dsp:cNvSpPr/>
      </dsp:nvSpPr>
      <dsp:spPr>
        <a:xfrm>
          <a:off x="6168119" y="3598994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kern="1200" dirty="0"/>
        </a:p>
      </dsp:txBody>
      <dsp:txXfrm>
        <a:off x="6179163" y="3610038"/>
        <a:ext cx="2170646" cy="354992"/>
      </dsp:txXfrm>
    </dsp:sp>
    <dsp:sp modelId="{638C34B2-E5EB-4E8F-BFE3-F51F58D4B427}">
      <dsp:nvSpPr>
        <dsp:cNvPr id="0" name=""/>
        <dsp:cNvSpPr/>
      </dsp:nvSpPr>
      <dsp:spPr>
        <a:xfrm>
          <a:off x="6168119" y="4034087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kern="1200" dirty="0"/>
        </a:p>
      </dsp:txBody>
      <dsp:txXfrm>
        <a:off x="6179163" y="4045131"/>
        <a:ext cx="2170646" cy="354992"/>
      </dsp:txXfrm>
    </dsp:sp>
    <dsp:sp modelId="{AB256B02-9896-492E-84FA-1A700BC67B91}">
      <dsp:nvSpPr>
        <dsp:cNvPr id="0" name=""/>
        <dsp:cNvSpPr/>
      </dsp:nvSpPr>
      <dsp:spPr>
        <a:xfrm>
          <a:off x="6168119" y="4469180"/>
          <a:ext cx="2192734" cy="666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kern="1200" dirty="0"/>
        </a:p>
      </dsp:txBody>
      <dsp:txXfrm>
        <a:off x="6187638" y="4488699"/>
        <a:ext cx="2153696" cy="62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#1">
  <dgm:title val=""/>
  <dgm:desc val=""/>
  <dgm:catLst>
    <dgm:cat type="list" pri="10000"/>
    <dgm:cat type="relationship" pri="13000"/>
  </dgm:catLst>
  <dgm:samp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  <dgm:cxn modelId="6" srcId="0" destId="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BB3CA-3609-4056-9B23-4049BCB39C60}" type="datetimeFigureOut">
              <a:rPr lang="zh-CN" altLang="en-US" smtClean="0"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CCEA-3F45-46FD-873C-10FB1242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53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20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25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26</a:t>
            </a:fld>
            <a:endParaRPr lang="id-ID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27</a:t>
            </a:fld>
            <a:endParaRPr lang="id-ID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32</a:t>
            </a:fld>
            <a:endParaRPr lang="id-ID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9409-DB53-4385-842B-71105F4B9447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9037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96264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68606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339963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图片占位符 54"/>
          <p:cNvSpPr>
            <a:spLocks noGrp="1"/>
          </p:cNvSpPr>
          <p:nvPr>
            <p:ph type="pic" sz="quarter" idx="10"/>
          </p:nvPr>
        </p:nvSpPr>
        <p:spPr>
          <a:xfrm>
            <a:off x="1017588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/>
          <p:cNvSpPr>
            <a:spLocks noGrp="1"/>
          </p:cNvSpPr>
          <p:nvPr>
            <p:ph type="pic" sz="quarter" idx="11"/>
          </p:nvPr>
        </p:nvSpPr>
        <p:spPr>
          <a:xfrm>
            <a:off x="4575034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/>
          <p:cNvSpPr>
            <a:spLocks noGrp="1"/>
          </p:cNvSpPr>
          <p:nvPr>
            <p:ph type="pic" sz="quarter" idx="12"/>
          </p:nvPr>
        </p:nvSpPr>
        <p:spPr>
          <a:xfrm>
            <a:off x="8151672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片占位符 64"/>
          <p:cNvSpPr>
            <a:spLocks noGrp="1"/>
          </p:cNvSpPr>
          <p:nvPr>
            <p:ph type="pic" sz="quarter" idx="10"/>
          </p:nvPr>
        </p:nvSpPr>
        <p:spPr>
          <a:xfrm>
            <a:off x="6643506" y="2581241"/>
            <a:ext cx="1485112" cy="2630000"/>
          </a:xfrm>
          <a:custGeom>
            <a:avLst/>
            <a:gdLst>
              <a:gd name="connsiteX0" fmla="*/ 0 w 1485112"/>
              <a:gd name="connsiteY0" fmla="*/ 0 h 2630000"/>
              <a:gd name="connsiteX1" fmla="*/ 1485112 w 1485112"/>
              <a:gd name="connsiteY1" fmla="*/ 0 h 2630000"/>
              <a:gd name="connsiteX2" fmla="*/ 1485112 w 1485112"/>
              <a:gd name="connsiteY2" fmla="*/ 2630000 h 2630000"/>
              <a:gd name="connsiteX3" fmla="*/ 0 w 1485112"/>
              <a:gd name="connsiteY3" fmla="*/ 2630000 h 26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112" h="2630000">
                <a:moveTo>
                  <a:pt x="0" y="0"/>
                </a:moveTo>
                <a:lnTo>
                  <a:pt x="1485112" y="0"/>
                </a:lnTo>
                <a:lnTo>
                  <a:pt x="1485112" y="2630000"/>
                </a:lnTo>
                <a:lnTo>
                  <a:pt x="0" y="2630000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/>
          <p:cNvSpPr>
            <a:spLocks noGrp="1"/>
          </p:cNvSpPr>
          <p:nvPr>
            <p:ph type="pic" sz="quarter" idx="11"/>
          </p:nvPr>
        </p:nvSpPr>
        <p:spPr>
          <a:xfrm>
            <a:off x="8808429" y="2223496"/>
            <a:ext cx="1813211" cy="3211033"/>
          </a:xfrm>
          <a:custGeom>
            <a:avLst/>
            <a:gdLst>
              <a:gd name="connsiteX0" fmla="*/ 0 w 1813211"/>
              <a:gd name="connsiteY0" fmla="*/ 0 h 3211033"/>
              <a:gd name="connsiteX1" fmla="*/ 1813211 w 1813211"/>
              <a:gd name="connsiteY1" fmla="*/ 0 h 3211033"/>
              <a:gd name="connsiteX2" fmla="*/ 1813211 w 1813211"/>
              <a:gd name="connsiteY2" fmla="*/ 3211033 h 3211033"/>
              <a:gd name="connsiteX3" fmla="*/ 0 w 1813211"/>
              <a:gd name="connsiteY3" fmla="*/ 3211033 h 321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3211" h="3211033">
                <a:moveTo>
                  <a:pt x="0" y="0"/>
                </a:moveTo>
                <a:lnTo>
                  <a:pt x="1813211" y="0"/>
                </a:lnTo>
                <a:lnTo>
                  <a:pt x="1813211" y="3211033"/>
                </a:lnTo>
                <a:lnTo>
                  <a:pt x="0" y="3211033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331118" y="1557883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817895" y="1557324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304673" y="1557883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41664" y="1557324"/>
            <a:ext cx="9550336" cy="2824971"/>
          </a:xfrm>
          <a:custGeom>
            <a:avLst/>
            <a:gdLst>
              <a:gd name="connsiteX0" fmla="*/ 0 w 9550336"/>
              <a:gd name="connsiteY0" fmla="*/ 0 h 2824971"/>
              <a:gd name="connsiteX1" fmla="*/ 9550336 w 9550336"/>
              <a:gd name="connsiteY1" fmla="*/ 0 h 2824971"/>
              <a:gd name="connsiteX2" fmla="*/ 9550336 w 9550336"/>
              <a:gd name="connsiteY2" fmla="*/ 2824971 h 2824971"/>
              <a:gd name="connsiteX3" fmla="*/ 0 w 9550336"/>
              <a:gd name="connsiteY3" fmla="*/ 2824971 h 282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0336" h="2824971">
                <a:moveTo>
                  <a:pt x="0" y="0"/>
                </a:moveTo>
                <a:lnTo>
                  <a:pt x="9550336" y="0"/>
                </a:lnTo>
                <a:lnTo>
                  <a:pt x="9550336" y="2824971"/>
                </a:lnTo>
                <a:lnTo>
                  <a:pt x="0" y="282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26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2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9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656773" y="1451370"/>
            <a:ext cx="6583680" cy="1753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>
              <a:defRPr/>
            </a:pPr>
            <a:r>
              <a:rPr kumimoji="0" lang="zh-CN" altLang="en-US" sz="5400" b="1" i="0" baseline="0" noProof="0" dirty="0">
                <a:solidFill>
                  <a:schemeClr val="accent4"/>
                </a:solidFill>
                <a:effectLst/>
                <a:uLnTx/>
                <a:uFillTx/>
                <a:latin typeface="+中文标题" charset="0"/>
                <a:ea typeface="+mj-ea"/>
              </a:rPr>
              <a:t>智慧社区</a:t>
            </a:r>
          </a:p>
          <a:p>
            <a:pPr lvl="0" algn="r">
              <a:defRPr/>
            </a:pPr>
            <a:r>
              <a:rPr kumimoji="0" lang="zh-CN" altLang="en-US" sz="5400" b="1" i="0" baseline="0" noProof="0" dirty="0">
                <a:solidFill>
                  <a:schemeClr val="accent4"/>
                </a:solidFill>
                <a:effectLst/>
                <a:uLnTx/>
                <a:uFillTx/>
                <a:latin typeface="+中文标题" charset="0"/>
                <a:ea typeface="+mj-ea"/>
              </a:rPr>
              <a:t>之智慧停车解决方案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11363"/>
            <a:ext cx="6061648" cy="5822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Jixin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Technology  Smart Parking Solution, Technology Leads the Future of Science and Technology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848" y="5848445"/>
            <a:ext cx="2001397" cy="564965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项目经验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318" y="2842587"/>
            <a:ext cx="244096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图示 11"/>
          <p:cNvGraphicFramePr/>
          <p:nvPr/>
        </p:nvGraphicFramePr>
        <p:xfrm>
          <a:off x="3323771" y="1248229"/>
          <a:ext cx="8636000" cy="540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图片 5" descr="大LOGO.png"/>
          <p:cNvPicPr>
            <a:picLocks noChangeAspect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8"/>
          <p:cNvSpPr/>
          <p:nvPr/>
        </p:nvSpPr>
        <p:spPr bwMode="gray">
          <a:xfrm rot="4537303">
            <a:off x="6738130" y="4746118"/>
            <a:ext cx="2323333" cy="1582046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flip="none" rotWithShape="1">
            <a:gsLst>
              <a:gs pos="98000">
                <a:srgbClr val="5A2781"/>
              </a:gs>
              <a:gs pos="0">
                <a:srgbClr val="EBDDEB"/>
              </a:gs>
            </a:gsLst>
            <a:lin ang="2700000" scaled="1"/>
            <a:tileRect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Freeform 6"/>
          <p:cNvSpPr/>
          <p:nvPr/>
        </p:nvSpPr>
        <p:spPr bwMode="gray">
          <a:xfrm rot="20902405">
            <a:off x="5305928" y="3772713"/>
            <a:ext cx="2559801" cy="1467803"/>
          </a:xfrm>
          <a:custGeom>
            <a:avLst/>
            <a:gdLst/>
            <a:ahLst/>
            <a:cxnLst>
              <a:cxn ang="0">
                <a:pos x="717" y="96"/>
              </a:cxn>
              <a:cxn ang="0">
                <a:pos x="860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6" y="3"/>
              </a:cxn>
              <a:cxn ang="0">
                <a:pos x="1449" y="17"/>
              </a:cxn>
              <a:cxn ang="0">
                <a:pos x="1583" y="42"/>
              </a:cxn>
              <a:cxn ang="0">
                <a:pos x="1707" y="70"/>
              </a:cxn>
              <a:cxn ang="0">
                <a:pos x="1815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2" y="249"/>
              </a:cxn>
              <a:cxn ang="0">
                <a:pos x="2009" y="326"/>
              </a:cxn>
              <a:cxn ang="0">
                <a:pos x="1989" y="427"/>
              </a:cxn>
              <a:cxn ang="0">
                <a:pos x="1958" y="542"/>
              </a:cxn>
              <a:cxn ang="0">
                <a:pos x="1919" y="672"/>
              </a:cxn>
              <a:cxn ang="0">
                <a:pos x="1866" y="806"/>
              </a:cxn>
              <a:cxn ang="0">
                <a:pos x="1802" y="944"/>
              </a:cxn>
              <a:cxn ang="0">
                <a:pos x="1722" y="1076"/>
              </a:cxn>
              <a:cxn ang="0">
                <a:pos x="1627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5" y="1469"/>
              </a:cxn>
              <a:cxn ang="0">
                <a:pos x="1099" y="1511"/>
              </a:cxn>
              <a:cxn ang="0">
                <a:pos x="950" y="1532"/>
              </a:cxn>
              <a:cxn ang="0">
                <a:pos x="801" y="1536"/>
              </a:cxn>
              <a:cxn ang="0">
                <a:pos x="654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70" y="1419"/>
              </a:cxn>
              <a:cxn ang="0">
                <a:pos x="91" y="1390"/>
              </a:cxn>
              <a:cxn ang="0">
                <a:pos x="34" y="1368"/>
              </a:cxn>
              <a:cxn ang="0">
                <a:pos x="5" y="1357"/>
              </a:cxn>
              <a:cxn ang="0">
                <a:pos x="0" y="1349"/>
              </a:cxn>
              <a:cxn ang="0">
                <a:pos x="5" y="1316"/>
              </a:cxn>
              <a:cxn ang="0">
                <a:pos x="15" y="1250"/>
              </a:cxn>
              <a:cxn ang="0">
                <a:pos x="33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9" y="798"/>
              </a:cxn>
              <a:cxn ang="0">
                <a:pos x="197" y="661"/>
              </a:cxn>
              <a:cxn ang="0">
                <a:pos x="269" y="525"/>
              </a:cxn>
              <a:cxn ang="0">
                <a:pos x="356" y="395"/>
              </a:cxn>
              <a:cxn ang="0">
                <a:pos x="460" y="277"/>
              </a:cxn>
              <a:cxn ang="0">
                <a:pos x="581" y="175"/>
              </a:cxn>
            </a:cxnLst>
            <a:rect l="0" t="0" r="r" b="b"/>
            <a:pathLst>
              <a:path w="2032" h="1536">
                <a:moveTo>
                  <a:pt x="648" y="131"/>
                </a:moveTo>
                <a:lnTo>
                  <a:pt x="717" y="96"/>
                </a:lnTo>
                <a:lnTo>
                  <a:pt x="788" y="67"/>
                </a:lnTo>
                <a:lnTo>
                  <a:pt x="860" y="43"/>
                </a:lnTo>
                <a:lnTo>
                  <a:pt x="934" y="24"/>
                </a:lnTo>
                <a:lnTo>
                  <a:pt x="1008" y="11"/>
                </a:lnTo>
                <a:lnTo>
                  <a:pt x="1083" y="4"/>
                </a:lnTo>
                <a:lnTo>
                  <a:pt x="1157" y="0"/>
                </a:lnTo>
                <a:lnTo>
                  <a:pt x="1232" y="0"/>
                </a:lnTo>
                <a:lnTo>
                  <a:pt x="1306" y="3"/>
                </a:lnTo>
                <a:lnTo>
                  <a:pt x="1377" y="8"/>
                </a:lnTo>
                <a:lnTo>
                  <a:pt x="1449" y="17"/>
                </a:lnTo>
                <a:lnTo>
                  <a:pt x="1517" y="29"/>
                </a:lnTo>
                <a:lnTo>
                  <a:pt x="1583" y="42"/>
                </a:lnTo>
                <a:lnTo>
                  <a:pt x="1647" y="55"/>
                </a:lnTo>
                <a:lnTo>
                  <a:pt x="1707" y="70"/>
                </a:lnTo>
                <a:lnTo>
                  <a:pt x="1762" y="86"/>
                </a:lnTo>
                <a:lnTo>
                  <a:pt x="1815" y="102"/>
                </a:lnTo>
                <a:lnTo>
                  <a:pt x="1862" y="116"/>
                </a:lnTo>
                <a:lnTo>
                  <a:pt x="1905" y="131"/>
                </a:lnTo>
                <a:lnTo>
                  <a:pt x="1942" y="146"/>
                </a:lnTo>
                <a:lnTo>
                  <a:pt x="1972" y="157"/>
                </a:lnTo>
                <a:lnTo>
                  <a:pt x="1999" y="167"/>
                </a:lnTo>
                <a:lnTo>
                  <a:pt x="2016" y="175"/>
                </a:lnTo>
                <a:lnTo>
                  <a:pt x="2028" y="179"/>
                </a:lnTo>
                <a:lnTo>
                  <a:pt x="2032" y="182"/>
                </a:lnTo>
                <a:lnTo>
                  <a:pt x="2031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2" y="249"/>
                </a:lnTo>
                <a:lnTo>
                  <a:pt x="2018" y="286"/>
                </a:lnTo>
                <a:lnTo>
                  <a:pt x="2009" y="326"/>
                </a:lnTo>
                <a:lnTo>
                  <a:pt x="2000" y="375"/>
                </a:lnTo>
                <a:lnTo>
                  <a:pt x="1989" y="427"/>
                </a:lnTo>
                <a:lnTo>
                  <a:pt x="1975" y="483"/>
                </a:lnTo>
                <a:lnTo>
                  <a:pt x="1958" y="542"/>
                </a:lnTo>
                <a:lnTo>
                  <a:pt x="1940" y="607"/>
                </a:lnTo>
                <a:lnTo>
                  <a:pt x="1919" y="672"/>
                </a:lnTo>
                <a:lnTo>
                  <a:pt x="1894" y="738"/>
                </a:lnTo>
                <a:lnTo>
                  <a:pt x="1866" y="806"/>
                </a:lnTo>
                <a:lnTo>
                  <a:pt x="1835" y="875"/>
                </a:lnTo>
                <a:lnTo>
                  <a:pt x="1802" y="944"/>
                </a:lnTo>
                <a:lnTo>
                  <a:pt x="1764" y="1011"/>
                </a:lnTo>
                <a:lnTo>
                  <a:pt x="1722" y="1076"/>
                </a:lnTo>
                <a:lnTo>
                  <a:pt x="1676" y="1141"/>
                </a:lnTo>
                <a:lnTo>
                  <a:pt x="1627" y="1202"/>
                </a:lnTo>
                <a:lnTo>
                  <a:pt x="1573" y="1259"/>
                </a:lnTo>
                <a:lnTo>
                  <a:pt x="1514" y="1313"/>
                </a:lnTo>
                <a:lnTo>
                  <a:pt x="1452" y="1361"/>
                </a:lnTo>
                <a:lnTo>
                  <a:pt x="1383" y="1405"/>
                </a:lnTo>
                <a:lnTo>
                  <a:pt x="1315" y="1440"/>
                </a:lnTo>
                <a:lnTo>
                  <a:pt x="1245" y="1469"/>
                </a:lnTo>
                <a:lnTo>
                  <a:pt x="1173" y="1494"/>
                </a:lnTo>
                <a:lnTo>
                  <a:pt x="1099" y="1511"/>
                </a:lnTo>
                <a:lnTo>
                  <a:pt x="1024" y="1524"/>
                </a:lnTo>
                <a:lnTo>
                  <a:pt x="950" y="1532"/>
                </a:lnTo>
                <a:lnTo>
                  <a:pt x="876" y="1536"/>
                </a:lnTo>
                <a:lnTo>
                  <a:pt x="801" y="1536"/>
                </a:lnTo>
                <a:lnTo>
                  <a:pt x="727" y="1533"/>
                </a:lnTo>
                <a:lnTo>
                  <a:pt x="654" y="1527"/>
                </a:lnTo>
                <a:lnTo>
                  <a:pt x="584" y="1518"/>
                </a:lnTo>
                <a:lnTo>
                  <a:pt x="515" y="1507"/>
                </a:lnTo>
                <a:lnTo>
                  <a:pt x="450" y="1495"/>
                </a:lnTo>
                <a:lnTo>
                  <a:pt x="385" y="1481"/>
                </a:lnTo>
                <a:lnTo>
                  <a:pt x="326" y="1466"/>
                </a:lnTo>
                <a:lnTo>
                  <a:pt x="270" y="1450"/>
                </a:lnTo>
                <a:lnTo>
                  <a:pt x="218" y="1434"/>
                </a:lnTo>
                <a:lnTo>
                  <a:pt x="170" y="1419"/>
                </a:lnTo>
                <a:lnTo>
                  <a:pt x="127" y="1405"/>
                </a:lnTo>
                <a:lnTo>
                  <a:pt x="91" y="1390"/>
                </a:lnTo>
                <a:lnTo>
                  <a:pt x="59" y="1378"/>
                </a:lnTo>
                <a:lnTo>
                  <a:pt x="34" y="1368"/>
                </a:lnTo>
                <a:lnTo>
                  <a:pt x="16" y="1361"/>
                </a:lnTo>
                <a:lnTo>
                  <a:pt x="5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5" y="1316"/>
                </a:lnTo>
                <a:lnTo>
                  <a:pt x="9" y="1287"/>
                </a:lnTo>
                <a:lnTo>
                  <a:pt x="15" y="1250"/>
                </a:lnTo>
                <a:lnTo>
                  <a:pt x="22" y="1209"/>
                </a:lnTo>
                <a:lnTo>
                  <a:pt x="33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9" y="798"/>
                </a:lnTo>
                <a:lnTo>
                  <a:pt x="167" y="729"/>
                </a:lnTo>
                <a:lnTo>
                  <a:pt x="197" y="661"/>
                </a:lnTo>
                <a:lnTo>
                  <a:pt x="231" y="592"/>
                </a:lnTo>
                <a:lnTo>
                  <a:pt x="269" y="525"/>
                </a:lnTo>
                <a:lnTo>
                  <a:pt x="311" y="459"/>
                </a:lnTo>
                <a:lnTo>
                  <a:pt x="356" y="395"/>
                </a:lnTo>
                <a:lnTo>
                  <a:pt x="406" y="334"/>
                </a:lnTo>
                <a:lnTo>
                  <a:pt x="460" y="277"/>
                </a:lnTo>
                <a:lnTo>
                  <a:pt x="518" y="223"/>
                </a:lnTo>
                <a:lnTo>
                  <a:pt x="581" y="175"/>
                </a:lnTo>
                <a:lnTo>
                  <a:pt x="648" y="131"/>
                </a:lnTo>
              </a:path>
            </a:pathLst>
          </a:custGeom>
          <a:gradFill rotWithShape="1">
            <a:gsLst>
              <a:gs pos="0">
                <a:srgbClr val="BC61CB"/>
              </a:gs>
              <a:gs pos="100000">
                <a:srgbClr val="BC61CB">
                  <a:gamma/>
                  <a:tint val="33333"/>
                  <a:invGamma/>
                </a:srgbClr>
              </a:gs>
            </a:gsLst>
            <a:lin ang="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3" name="Freeform 5"/>
          <p:cNvSpPr/>
          <p:nvPr/>
        </p:nvSpPr>
        <p:spPr bwMode="gray">
          <a:xfrm rot="740164">
            <a:off x="5449983" y="2172293"/>
            <a:ext cx="2751487" cy="1469164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tint val="33333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Freeform 4"/>
          <p:cNvSpPr/>
          <p:nvPr/>
        </p:nvSpPr>
        <p:spPr bwMode="gray">
          <a:xfrm rot="987605">
            <a:off x="7809599" y="969404"/>
            <a:ext cx="1588770" cy="265620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1">
            <a:gsLst>
              <a:gs pos="0">
                <a:srgbClr val="53B749"/>
              </a:gs>
              <a:gs pos="100000">
                <a:srgbClr val="53B749">
                  <a:gamma/>
                  <a:tint val="33333"/>
                  <a:invGamma/>
                </a:srgbClr>
              </a:gs>
            </a:gsLst>
            <a:lin ang="54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Freeform 9"/>
          <p:cNvSpPr/>
          <p:nvPr/>
        </p:nvSpPr>
        <p:spPr bwMode="gray">
          <a:xfrm rot="10460859">
            <a:off x="8290122" y="2872632"/>
            <a:ext cx="2710758" cy="1456536"/>
          </a:xfrm>
          <a:custGeom>
            <a:avLst/>
            <a:gdLst/>
            <a:ahLst/>
            <a:cxnLst>
              <a:cxn ang="0">
                <a:pos x="716" y="96"/>
              </a:cxn>
              <a:cxn ang="0">
                <a:pos x="859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5" y="3"/>
              </a:cxn>
              <a:cxn ang="0">
                <a:pos x="1448" y="17"/>
              </a:cxn>
              <a:cxn ang="0">
                <a:pos x="1582" y="42"/>
              </a:cxn>
              <a:cxn ang="0">
                <a:pos x="1706" y="70"/>
              </a:cxn>
              <a:cxn ang="0">
                <a:pos x="1814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1" y="249"/>
              </a:cxn>
              <a:cxn ang="0">
                <a:pos x="2008" y="327"/>
              </a:cxn>
              <a:cxn ang="0">
                <a:pos x="1988" y="427"/>
              </a:cxn>
              <a:cxn ang="0">
                <a:pos x="1957" y="542"/>
              </a:cxn>
              <a:cxn ang="0">
                <a:pos x="1918" y="672"/>
              </a:cxn>
              <a:cxn ang="0">
                <a:pos x="1865" y="807"/>
              </a:cxn>
              <a:cxn ang="0">
                <a:pos x="1801" y="944"/>
              </a:cxn>
              <a:cxn ang="0">
                <a:pos x="1721" y="1076"/>
              </a:cxn>
              <a:cxn ang="0">
                <a:pos x="1626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4" y="1469"/>
              </a:cxn>
              <a:cxn ang="0">
                <a:pos x="1098" y="1511"/>
              </a:cxn>
              <a:cxn ang="0">
                <a:pos x="949" y="1532"/>
              </a:cxn>
              <a:cxn ang="0">
                <a:pos x="801" y="1536"/>
              </a:cxn>
              <a:cxn ang="0">
                <a:pos x="653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69" y="1419"/>
              </a:cxn>
              <a:cxn ang="0">
                <a:pos x="90" y="1390"/>
              </a:cxn>
              <a:cxn ang="0">
                <a:pos x="33" y="1368"/>
              </a:cxn>
              <a:cxn ang="0">
                <a:pos x="4" y="1357"/>
              </a:cxn>
              <a:cxn ang="0">
                <a:pos x="0" y="1349"/>
              </a:cxn>
              <a:cxn ang="0">
                <a:pos x="4" y="1316"/>
              </a:cxn>
              <a:cxn ang="0">
                <a:pos x="14" y="1250"/>
              </a:cxn>
              <a:cxn ang="0">
                <a:pos x="32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8" y="798"/>
              </a:cxn>
              <a:cxn ang="0">
                <a:pos x="197" y="661"/>
              </a:cxn>
              <a:cxn ang="0">
                <a:pos x="268" y="525"/>
              </a:cxn>
              <a:cxn ang="0">
                <a:pos x="356" y="395"/>
              </a:cxn>
              <a:cxn ang="0">
                <a:pos x="459" y="277"/>
              </a:cxn>
              <a:cxn ang="0">
                <a:pos x="580" y="175"/>
              </a:cxn>
            </a:cxnLst>
            <a:rect l="0" t="0" r="r" b="b"/>
            <a:pathLst>
              <a:path w="2032" h="1536">
                <a:moveTo>
                  <a:pt x="647" y="131"/>
                </a:moveTo>
                <a:lnTo>
                  <a:pt x="716" y="96"/>
                </a:lnTo>
                <a:lnTo>
                  <a:pt x="787" y="67"/>
                </a:lnTo>
                <a:lnTo>
                  <a:pt x="859" y="43"/>
                </a:lnTo>
                <a:lnTo>
                  <a:pt x="933" y="25"/>
                </a:lnTo>
                <a:lnTo>
                  <a:pt x="1008" y="11"/>
                </a:lnTo>
                <a:lnTo>
                  <a:pt x="1082" y="4"/>
                </a:lnTo>
                <a:lnTo>
                  <a:pt x="1157" y="0"/>
                </a:lnTo>
                <a:lnTo>
                  <a:pt x="1231" y="0"/>
                </a:lnTo>
                <a:lnTo>
                  <a:pt x="1305" y="3"/>
                </a:lnTo>
                <a:lnTo>
                  <a:pt x="1377" y="8"/>
                </a:lnTo>
                <a:lnTo>
                  <a:pt x="1448" y="17"/>
                </a:lnTo>
                <a:lnTo>
                  <a:pt x="1517" y="29"/>
                </a:lnTo>
                <a:lnTo>
                  <a:pt x="1582" y="42"/>
                </a:lnTo>
                <a:lnTo>
                  <a:pt x="1647" y="55"/>
                </a:lnTo>
                <a:lnTo>
                  <a:pt x="1706" y="70"/>
                </a:lnTo>
                <a:lnTo>
                  <a:pt x="1762" y="86"/>
                </a:lnTo>
                <a:lnTo>
                  <a:pt x="1814" y="102"/>
                </a:lnTo>
                <a:lnTo>
                  <a:pt x="1861" y="116"/>
                </a:lnTo>
                <a:lnTo>
                  <a:pt x="1905" y="131"/>
                </a:lnTo>
                <a:lnTo>
                  <a:pt x="1941" y="146"/>
                </a:lnTo>
                <a:lnTo>
                  <a:pt x="1972" y="157"/>
                </a:lnTo>
                <a:lnTo>
                  <a:pt x="1998" y="167"/>
                </a:lnTo>
                <a:lnTo>
                  <a:pt x="2016" y="175"/>
                </a:lnTo>
                <a:lnTo>
                  <a:pt x="2027" y="179"/>
                </a:lnTo>
                <a:lnTo>
                  <a:pt x="2032" y="182"/>
                </a:lnTo>
                <a:lnTo>
                  <a:pt x="2030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1" y="249"/>
                </a:lnTo>
                <a:lnTo>
                  <a:pt x="2017" y="286"/>
                </a:lnTo>
                <a:lnTo>
                  <a:pt x="2008" y="327"/>
                </a:lnTo>
                <a:lnTo>
                  <a:pt x="2000" y="375"/>
                </a:lnTo>
                <a:lnTo>
                  <a:pt x="1988" y="427"/>
                </a:lnTo>
                <a:lnTo>
                  <a:pt x="1975" y="483"/>
                </a:lnTo>
                <a:lnTo>
                  <a:pt x="1957" y="542"/>
                </a:lnTo>
                <a:lnTo>
                  <a:pt x="1940" y="607"/>
                </a:lnTo>
                <a:lnTo>
                  <a:pt x="1918" y="672"/>
                </a:lnTo>
                <a:lnTo>
                  <a:pt x="1893" y="738"/>
                </a:lnTo>
                <a:lnTo>
                  <a:pt x="1865" y="807"/>
                </a:lnTo>
                <a:lnTo>
                  <a:pt x="1835" y="875"/>
                </a:lnTo>
                <a:lnTo>
                  <a:pt x="1801" y="944"/>
                </a:lnTo>
                <a:lnTo>
                  <a:pt x="1763" y="1011"/>
                </a:lnTo>
                <a:lnTo>
                  <a:pt x="1721" y="1076"/>
                </a:lnTo>
                <a:lnTo>
                  <a:pt x="1676" y="1141"/>
                </a:lnTo>
                <a:lnTo>
                  <a:pt x="1626" y="1202"/>
                </a:lnTo>
                <a:lnTo>
                  <a:pt x="1572" y="1259"/>
                </a:lnTo>
                <a:lnTo>
                  <a:pt x="1514" y="1313"/>
                </a:lnTo>
                <a:lnTo>
                  <a:pt x="1451" y="1361"/>
                </a:lnTo>
                <a:lnTo>
                  <a:pt x="1383" y="1405"/>
                </a:lnTo>
                <a:lnTo>
                  <a:pt x="1314" y="1440"/>
                </a:lnTo>
                <a:lnTo>
                  <a:pt x="1244" y="1469"/>
                </a:lnTo>
                <a:lnTo>
                  <a:pt x="1173" y="1494"/>
                </a:lnTo>
                <a:lnTo>
                  <a:pt x="1098" y="1511"/>
                </a:lnTo>
                <a:lnTo>
                  <a:pt x="1024" y="1524"/>
                </a:lnTo>
                <a:lnTo>
                  <a:pt x="949" y="1532"/>
                </a:lnTo>
                <a:lnTo>
                  <a:pt x="875" y="1536"/>
                </a:lnTo>
                <a:lnTo>
                  <a:pt x="801" y="1536"/>
                </a:lnTo>
                <a:lnTo>
                  <a:pt x="726" y="1533"/>
                </a:lnTo>
                <a:lnTo>
                  <a:pt x="653" y="1527"/>
                </a:lnTo>
                <a:lnTo>
                  <a:pt x="583" y="1519"/>
                </a:lnTo>
                <a:lnTo>
                  <a:pt x="515" y="1507"/>
                </a:lnTo>
                <a:lnTo>
                  <a:pt x="449" y="1495"/>
                </a:lnTo>
                <a:lnTo>
                  <a:pt x="385" y="1481"/>
                </a:lnTo>
                <a:lnTo>
                  <a:pt x="325" y="1466"/>
                </a:lnTo>
                <a:lnTo>
                  <a:pt x="270" y="1450"/>
                </a:lnTo>
                <a:lnTo>
                  <a:pt x="217" y="1434"/>
                </a:lnTo>
                <a:lnTo>
                  <a:pt x="169" y="1419"/>
                </a:lnTo>
                <a:lnTo>
                  <a:pt x="127" y="1405"/>
                </a:lnTo>
                <a:lnTo>
                  <a:pt x="90" y="1390"/>
                </a:lnTo>
                <a:lnTo>
                  <a:pt x="58" y="1379"/>
                </a:lnTo>
                <a:lnTo>
                  <a:pt x="33" y="1368"/>
                </a:lnTo>
                <a:lnTo>
                  <a:pt x="16" y="1361"/>
                </a:lnTo>
                <a:lnTo>
                  <a:pt x="4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4" y="1316"/>
                </a:lnTo>
                <a:lnTo>
                  <a:pt x="9" y="1287"/>
                </a:lnTo>
                <a:lnTo>
                  <a:pt x="14" y="1250"/>
                </a:lnTo>
                <a:lnTo>
                  <a:pt x="22" y="1209"/>
                </a:lnTo>
                <a:lnTo>
                  <a:pt x="32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8" y="798"/>
                </a:lnTo>
                <a:lnTo>
                  <a:pt x="166" y="729"/>
                </a:lnTo>
                <a:lnTo>
                  <a:pt x="197" y="661"/>
                </a:lnTo>
                <a:lnTo>
                  <a:pt x="230" y="592"/>
                </a:lnTo>
                <a:lnTo>
                  <a:pt x="268" y="525"/>
                </a:lnTo>
                <a:lnTo>
                  <a:pt x="311" y="459"/>
                </a:lnTo>
                <a:lnTo>
                  <a:pt x="356" y="395"/>
                </a:lnTo>
                <a:lnTo>
                  <a:pt x="405" y="334"/>
                </a:lnTo>
                <a:lnTo>
                  <a:pt x="459" y="277"/>
                </a:lnTo>
                <a:lnTo>
                  <a:pt x="518" y="223"/>
                </a:lnTo>
                <a:lnTo>
                  <a:pt x="580" y="175"/>
                </a:lnTo>
                <a:lnTo>
                  <a:pt x="647" y="131"/>
                </a:lnTo>
              </a:path>
            </a:pathLst>
          </a:custGeom>
          <a:gradFill rotWithShape="1">
            <a:gsLst>
              <a:gs pos="0">
                <a:srgbClr val="FFCC00">
                  <a:gamma/>
                  <a:tint val="33333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Freeform 8"/>
          <p:cNvSpPr/>
          <p:nvPr/>
        </p:nvSpPr>
        <p:spPr bwMode="gray">
          <a:xfrm rot="761071">
            <a:off x="8362823" y="4415117"/>
            <a:ext cx="2323333" cy="1451643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tint val="33333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7" name="TextBox 11"/>
          <p:cNvSpPr txBox="1"/>
          <p:nvPr/>
        </p:nvSpPr>
        <p:spPr>
          <a:xfrm>
            <a:off x="1476345" y="670566"/>
            <a:ext cx="3976687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拳头产品</a:t>
            </a:r>
          </a:p>
        </p:txBody>
      </p:sp>
      <p:sp>
        <p:nvSpPr>
          <p:cNvPr id="31" name="TextBox 11"/>
          <p:cNvSpPr txBox="1"/>
          <p:nvPr/>
        </p:nvSpPr>
        <p:spPr>
          <a:xfrm>
            <a:off x="1476345" y="130036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rgbClr val="FF0000"/>
                </a:solidFill>
                <a:latin typeface="Agency FB" panose="020B0503020202020204" pitchFamily="34" charset="0"/>
              </a:rPr>
              <a:t>Introduction to the Basic Situation of Enterprises and Relevant </a:t>
            </a:r>
            <a:r>
              <a:rPr lang="en-US" altLang="zh-CN" sz="1400" dirty="0" err="1">
                <a:solidFill>
                  <a:srgbClr val="FF0000"/>
                </a:solidFill>
                <a:latin typeface="Agency FB" panose="020B0503020202020204" pitchFamily="34" charset="0"/>
              </a:rPr>
              <a:t>Honours</a:t>
            </a:r>
            <a:endParaRPr lang="en-US" altLang="zh-CN" sz="14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45" y="40804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10"/>
          <p:cNvGrpSpPr/>
          <p:nvPr/>
        </p:nvGrpSpPr>
        <p:grpSpPr bwMode="auto">
          <a:xfrm>
            <a:off x="7357110" y="3133463"/>
            <a:ext cx="1521460" cy="1535430"/>
            <a:chOff x="2016" y="1920"/>
            <a:chExt cx="1680" cy="1680"/>
          </a:xfrm>
        </p:grpSpPr>
        <p:sp>
          <p:nvSpPr>
            <p:cNvPr id="63" name="Oval 1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FF33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</a:ln>
            <a:effectLst>
              <a:outerShdw dist="91581" dir="3378596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Freeform 12"/>
            <p:cNvSpPr/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5" name="Text Box 13"/>
          <p:cNvSpPr txBox="1">
            <a:spLocks noChangeArrowheads="1"/>
          </p:cNvSpPr>
          <p:nvPr/>
        </p:nvSpPr>
        <p:spPr bwMode="gray">
          <a:xfrm>
            <a:off x="6188552" y="269039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智慧消费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gray">
          <a:xfrm>
            <a:off x="7964214" y="2116686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智慧停车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gray">
          <a:xfrm>
            <a:off x="9134960" y="3354519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智慧校园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" name="Text Box 16"/>
          <p:cNvSpPr txBox="1">
            <a:spLocks noChangeArrowheads="1"/>
          </p:cNvSpPr>
          <p:nvPr/>
        </p:nvSpPr>
        <p:spPr bwMode="gray">
          <a:xfrm>
            <a:off x="5904617" y="4319130"/>
            <a:ext cx="13947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云端社区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gray">
          <a:xfrm>
            <a:off x="8905745" y="483267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智慧门禁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gray">
          <a:xfrm>
            <a:off x="7615175" y="3579035"/>
            <a:ext cx="958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集信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一卡通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86247" y="3171501"/>
            <a:ext cx="3377998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强大的技术力量，专业的研发团队，为你提供优质的产品与服务。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6375" y="2117090"/>
            <a:ext cx="207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400" b="1" dirty="0">
                <a:solidFill>
                  <a:srgbClr val="263248"/>
                </a:solidFill>
              </a:rPr>
              <a:t>一卡</a:t>
            </a:r>
            <a:r>
              <a:rPr lang="en-US" altLang="zh-CN" sz="2400" b="1" dirty="0">
                <a:solidFill>
                  <a:srgbClr val="FFAB01"/>
                </a:solidFill>
              </a:rPr>
              <a:t>“</a:t>
            </a:r>
            <a:r>
              <a:rPr lang="zh-CN" altLang="zh-CN" sz="2400" b="1" dirty="0">
                <a:solidFill>
                  <a:srgbClr val="FFAB01"/>
                </a:solidFill>
              </a:rPr>
              <a:t>走天下</a:t>
            </a:r>
            <a:r>
              <a:rPr lang="en-US" altLang="zh-CN" sz="2400" b="1" dirty="0">
                <a:solidFill>
                  <a:srgbClr val="FFAB01"/>
                </a:solidFill>
              </a:rPr>
              <a:t>”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7311391" y="5323119"/>
            <a:ext cx="1217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smtClean="0">
                <a:solidFill>
                  <a:srgbClr val="000000"/>
                </a:solidFill>
                <a:ea typeface="宋体" panose="02010600030101010101" pitchFamily="2" charset="-122"/>
              </a:rPr>
              <a:t>智慧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考勤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0873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58" grpId="0" bldLvl="0" animBg="1"/>
      <p:bldP spid="53" grpId="0" bldLvl="0" animBg="1"/>
      <p:bldP spid="52" grpId="0" bldLvl="0" animBg="1"/>
      <p:bldP spid="61" grpId="0" bldLvl="0" animBg="1"/>
      <p:bldP spid="60" grpId="0" bldLvl="0" animBg="1"/>
      <p:bldP spid="65" grpId="0"/>
      <p:bldP spid="66" grpId="0"/>
      <p:bldP spid="67" grpId="0"/>
      <p:bldP spid="68" grpId="0"/>
      <p:bldP spid="69" grpId="0"/>
      <p:bldP spid="71" grpId="0"/>
      <p:bldP spid="5" grpId="0"/>
      <p:bldP spid="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服务体系</a:t>
              </a:r>
              <a:endParaRPr lang="zh-CN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102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910" y="240917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4"/>
          <p:cNvGrpSpPr/>
          <p:nvPr/>
        </p:nvGrpSpPr>
        <p:grpSpPr bwMode="auto">
          <a:xfrm>
            <a:off x="3740150" y="1580541"/>
            <a:ext cx="1892300" cy="1522413"/>
            <a:chOff x="2356" y="960"/>
            <a:chExt cx="1192" cy="959"/>
          </a:xfrm>
        </p:grpSpPr>
        <p:grpSp>
          <p:nvGrpSpPr>
            <p:cNvPr id="52" name="Group 5"/>
            <p:cNvGrpSpPr/>
            <p:nvPr/>
          </p:nvGrpSpPr>
          <p:grpSpPr bwMode="auto">
            <a:xfrm>
              <a:off x="2356" y="960"/>
              <a:ext cx="1192" cy="959"/>
              <a:chOff x="2057" y="862"/>
              <a:chExt cx="1549" cy="1351"/>
            </a:xfrm>
          </p:grpSpPr>
          <p:sp>
            <p:nvSpPr>
              <p:cNvPr id="58" name="AutoShape 6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0" name="AutoShape 8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/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gray">
            <a:xfrm>
              <a:off x="2566" y="1225"/>
              <a:ext cx="758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服务质量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监督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1" name="Group 10"/>
          <p:cNvGrpSpPr/>
          <p:nvPr/>
        </p:nvGrpSpPr>
        <p:grpSpPr bwMode="auto">
          <a:xfrm>
            <a:off x="2362201" y="2282825"/>
            <a:ext cx="1893888" cy="1522413"/>
            <a:chOff x="1488" y="1438"/>
            <a:chExt cx="1193" cy="959"/>
          </a:xfrm>
        </p:grpSpPr>
        <p:grpSp>
          <p:nvGrpSpPr>
            <p:cNvPr id="62" name="Group 11"/>
            <p:cNvGrpSpPr/>
            <p:nvPr/>
          </p:nvGrpSpPr>
          <p:grpSpPr bwMode="auto">
            <a:xfrm>
              <a:off x="1488" y="1438"/>
              <a:ext cx="1193" cy="959"/>
              <a:chOff x="1110" y="2656"/>
              <a:chExt cx="1549" cy="1351"/>
            </a:xfrm>
          </p:grpSpPr>
          <p:sp>
            <p:nvSpPr>
              <p:cNvPr id="64" name="AutoShape 12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5" name="AutoShape 13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6" name="AutoShape 14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3" name="Text Box 15"/>
            <p:cNvSpPr txBox="1">
              <a:spLocks noChangeArrowheads="1"/>
            </p:cNvSpPr>
            <p:nvPr/>
          </p:nvSpPr>
          <p:spPr bwMode="gray">
            <a:xfrm>
              <a:off x="1705" y="1642"/>
              <a:ext cx="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7×24</a:t>
              </a: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电话支持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6"/>
          <p:cNvGrpSpPr/>
          <p:nvPr/>
        </p:nvGrpSpPr>
        <p:grpSpPr bwMode="auto">
          <a:xfrm>
            <a:off x="3740150" y="3046413"/>
            <a:ext cx="1892300" cy="1522413"/>
            <a:chOff x="2356" y="1919"/>
            <a:chExt cx="1192" cy="959"/>
          </a:xfrm>
        </p:grpSpPr>
        <p:grpSp>
          <p:nvGrpSpPr>
            <p:cNvPr id="68" name="Group 17"/>
            <p:cNvGrpSpPr/>
            <p:nvPr/>
          </p:nvGrpSpPr>
          <p:grpSpPr bwMode="auto">
            <a:xfrm>
              <a:off x="2356" y="1919"/>
              <a:ext cx="1192" cy="959"/>
              <a:chOff x="3174" y="2656"/>
              <a:chExt cx="1549" cy="1351"/>
            </a:xfrm>
          </p:grpSpPr>
          <p:sp>
            <p:nvSpPr>
              <p:cNvPr id="70" name="AutoShape 1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1" name="AutoShape 1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2" name="AutoShape 2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CC7032"/>
                  </a:gs>
                  <a:gs pos="100000">
                    <a:srgbClr val="84482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2499" y="2114"/>
              <a:ext cx="8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集信</a:t>
              </a:r>
              <a:endPara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服务体系</a:t>
              </a:r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3" name="Group 22"/>
          <p:cNvGrpSpPr/>
          <p:nvPr/>
        </p:nvGrpSpPr>
        <p:grpSpPr bwMode="auto">
          <a:xfrm>
            <a:off x="5116513" y="2282825"/>
            <a:ext cx="1893888" cy="1522413"/>
            <a:chOff x="3223" y="1438"/>
            <a:chExt cx="1193" cy="959"/>
          </a:xfrm>
        </p:grpSpPr>
        <p:grpSp>
          <p:nvGrpSpPr>
            <p:cNvPr id="74" name="Group 23"/>
            <p:cNvGrpSpPr/>
            <p:nvPr/>
          </p:nvGrpSpPr>
          <p:grpSpPr bwMode="auto">
            <a:xfrm>
              <a:off x="3223" y="1438"/>
              <a:ext cx="1193" cy="959"/>
              <a:chOff x="2057" y="862"/>
              <a:chExt cx="1549" cy="1351"/>
            </a:xfrm>
          </p:grpSpPr>
          <p:sp>
            <p:nvSpPr>
              <p:cNvPr id="76" name="AutoShape 24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7" name="AutoShape 25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8" name="AutoShape 26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E565A"/>
                  </a:gs>
                  <a:gs pos="100000">
                    <a:srgbClr val="85B9C3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5" name="Text Box 27"/>
            <p:cNvSpPr txBox="1">
              <a:spLocks noChangeArrowheads="1"/>
            </p:cNvSpPr>
            <p:nvPr/>
          </p:nvSpPr>
          <p:spPr bwMode="gray">
            <a:xfrm>
              <a:off x="3428" y="1686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远程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网络支持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9" name="Group 28"/>
          <p:cNvGrpSpPr/>
          <p:nvPr/>
        </p:nvGrpSpPr>
        <p:grpSpPr bwMode="auto">
          <a:xfrm>
            <a:off x="3745865" y="4550962"/>
            <a:ext cx="1893888" cy="1524000"/>
            <a:chOff x="3223" y="2400"/>
            <a:chExt cx="1193" cy="960"/>
          </a:xfrm>
        </p:grpSpPr>
        <p:grpSp>
          <p:nvGrpSpPr>
            <p:cNvPr id="80" name="Group 29"/>
            <p:cNvGrpSpPr/>
            <p:nvPr/>
          </p:nvGrpSpPr>
          <p:grpSpPr bwMode="auto">
            <a:xfrm>
              <a:off x="3223" y="2400"/>
              <a:ext cx="1193" cy="960"/>
              <a:chOff x="3174" y="2655"/>
              <a:chExt cx="1549" cy="1352"/>
            </a:xfrm>
          </p:grpSpPr>
          <p:sp>
            <p:nvSpPr>
              <p:cNvPr id="82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83" name="AutoShape 31"/>
              <p:cNvSpPr>
                <a:spLocks noChangeArrowheads="1"/>
              </p:cNvSpPr>
              <p:nvPr/>
            </p:nvSpPr>
            <p:spPr bwMode="gray">
              <a:xfrm>
                <a:off x="3174" y="265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91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1" name="Text Box 33"/>
            <p:cNvSpPr txBox="1">
              <a:spLocks noChangeArrowheads="1"/>
            </p:cNvSpPr>
            <p:nvPr/>
          </p:nvSpPr>
          <p:spPr bwMode="gray">
            <a:xfrm>
              <a:off x="3460" y="2650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异常情况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处理预案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755" y="3810000"/>
            <a:ext cx="1892935" cy="1521460"/>
            <a:chOff x="3713" y="6000"/>
            <a:chExt cx="2981" cy="2396"/>
          </a:xfrm>
        </p:grpSpPr>
        <p:sp>
          <p:nvSpPr>
            <p:cNvPr id="104" name="AutoShape 36"/>
            <p:cNvSpPr>
              <a:spLocks noChangeArrowheads="1"/>
            </p:cNvSpPr>
            <p:nvPr/>
          </p:nvSpPr>
          <p:spPr bwMode="gray">
            <a:xfrm>
              <a:off x="3738" y="604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AutoShape 37"/>
            <p:cNvSpPr>
              <a:spLocks noChangeArrowheads="1"/>
            </p:cNvSpPr>
            <p:nvPr/>
          </p:nvSpPr>
          <p:spPr bwMode="gray">
            <a:xfrm>
              <a:off x="3713" y="600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AutoShape 38"/>
            <p:cNvSpPr>
              <a:spLocks noChangeArrowheads="1"/>
            </p:cNvSpPr>
            <p:nvPr/>
          </p:nvSpPr>
          <p:spPr bwMode="gray">
            <a:xfrm>
              <a:off x="3886" y="6142"/>
              <a:ext cx="2599" cy="2073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gray">
            <a:xfrm>
              <a:off x="4075" y="6662"/>
              <a:ext cx="2298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客户满意度</a:t>
              </a:r>
              <a:endPara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调查制度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07" name="Group 40"/>
          <p:cNvGrpSpPr/>
          <p:nvPr/>
        </p:nvGrpSpPr>
        <p:grpSpPr bwMode="auto">
          <a:xfrm>
            <a:off x="5079663" y="3803767"/>
            <a:ext cx="1892300" cy="1522413"/>
            <a:chOff x="2356" y="2881"/>
            <a:chExt cx="1192" cy="959"/>
          </a:xfrm>
        </p:grpSpPr>
        <p:grpSp>
          <p:nvGrpSpPr>
            <p:cNvPr id="108" name="Group 41"/>
            <p:cNvGrpSpPr/>
            <p:nvPr/>
          </p:nvGrpSpPr>
          <p:grpSpPr bwMode="auto">
            <a:xfrm>
              <a:off x="2356" y="2881"/>
              <a:ext cx="1192" cy="959"/>
              <a:chOff x="3174" y="2656"/>
              <a:chExt cx="1549" cy="1351"/>
            </a:xfrm>
          </p:grpSpPr>
          <p:sp>
            <p:nvSpPr>
              <p:cNvPr id="110" name="AutoShape 4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1" name="AutoShape 4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2" name="AutoShape 44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584F25"/>
                  </a:gs>
                  <a:gs pos="100000">
                    <a:srgbClr val="BFAA4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9" name="Text Box 45"/>
            <p:cNvSpPr txBox="1">
              <a:spLocks noChangeArrowheads="1"/>
            </p:cNvSpPr>
            <p:nvPr/>
          </p:nvSpPr>
          <p:spPr bwMode="gray">
            <a:xfrm>
              <a:off x="2573" y="3095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运行情况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通报制度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54931" y="2140583"/>
            <a:ext cx="2936240" cy="332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完善的质量服务体系，是系统正常运作的基本</a:t>
            </a:r>
            <a:r>
              <a:rPr lang="zh-CN" altLang="en-US" sz="3200" b="1" dirty="0">
                <a:solidFill>
                  <a:srgbClr val="FF0000"/>
                </a:solidFill>
              </a:rPr>
              <a:t>保障</a:t>
            </a:r>
            <a:r>
              <a:rPr lang="zh-CN" altLang="en-US" sz="2400" dirty="0"/>
              <a:t>和有力</a:t>
            </a:r>
            <a:r>
              <a:rPr lang="zh-CN" altLang="en-US" sz="2800" b="1" dirty="0">
                <a:solidFill>
                  <a:srgbClr val="FF0000"/>
                </a:solidFill>
              </a:rPr>
              <a:t>支撑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让你用得</a:t>
            </a:r>
            <a:r>
              <a:rPr lang="zh-CN" altLang="en-US" sz="3200" b="1" dirty="0">
                <a:solidFill>
                  <a:srgbClr val="FF0000"/>
                </a:solidFill>
              </a:rPr>
              <a:t>开心</a:t>
            </a:r>
            <a:r>
              <a:rPr lang="zh-CN" altLang="en-US" sz="2400" dirty="0"/>
              <a:t>，用得</a:t>
            </a:r>
            <a:r>
              <a:rPr lang="zh-CN" altLang="en-US" sz="3200" b="1" dirty="0">
                <a:solidFill>
                  <a:srgbClr val="FF0000"/>
                </a:solidFill>
              </a:rPr>
              <a:t>放心</a:t>
            </a:r>
            <a:r>
              <a:rPr lang="zh-CN" altLang="en-US" sz="2400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48305"/>
            <a:chOff x="3304037" y="-125467"/>
            <a:chExt cx="6448076" cy="194830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14880" cy="70675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defRPr/>
              </a:pPr>
              <a:r>
                <a:rPr lang="zh-CN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特色创新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8229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  <a:sym typeface="+mn-ea"/>
                </a:rPr>
                <a:t>Characteristic innovation of </a:t>
              </a: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7447" y="5942479"/>
            <a:ext cx="2001397" cy="564965"/>
          </a:xfrm>
          <a:prstGeom prst="rect">
            <a:avLst/>
          </a:prstGeom>
          <a:noFill/>
        </p:spPr>
      </p:pic>
      <p:pic>
        <p:nvPicPr>
          <p:cNvPr id="9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" y="624005"/>
            <a:ext cx="209863" cy="1184224"/>
          </a:xfrm>
          <a:prstGeom prst="rect">
            <a:avLst/>
          </a:prstGeom>
          <a:solidFill>
            <a:srgbClr val="594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sz="2400">
              <a:solidFill>
                <a:srgbClr val="C375AD"/>
              </a:solidFill>
            </a:endParaRPr>
          </a:p>
        </p:txBody>
      </p:sp>
      <p:sp>
        <p:nvSpPr>
          <p:cNvPr id="3" name="标题 92"/>
          <p:cNvSpPr txBox="1"/>
          <p:nvPr/>
        </p:nvSpPr>
        <p:spPr>
          <a:xfrm>
            <a:off x="1332230" y="683260"/>
            <a:ext cx="5539740" cy="656590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停车管理的困扰</a:t>
            </a:r>
          </a:p>
        </p:txBody>
      </p:sp>
      <p:pic>
        <p:nvPicPr>
          <p:cNvPr id="5" name="Picture 2" descr="c:\users\cw\appdata\roaming\360se6\User Data\temp\5f2f150dc4cb308c2e5cdf32147fd6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0489" y="2896739"/>
            <a:ext cx="3977848" cy="2609092"/>
          </a:xfrm>
          <a:prstGeom prst="rect">
            <a:avLst/>
          </a:prstGeom>
          <a:noFill/>
        </p:spPr>
      </p:pic>
      <p:sp>
        <p:nvSpPr>
          <p:cNvPr id="6" name="内容占位符 2"/>
          <p:cNvSpPr/>
          <p:nvPr/>
        </p:nvSpPr>
        <p:spPr>
          <a:xfrm>
            <a:off x="1470549" y="1688889"/>
            <a:ext cx="6024880" cy="968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+mn-ea"/>
                <a:sym typeface="+mn-ea"/>
              </a:rPr>
              <a:t>目前停车场管理最根本问题？（快捷、安全、方便）</a:t>
            </a:r>
            <a:endParaRPr lang="en-US" altLang="zh-CN" dirty="0">
              <a:latin typeface="+mn-ea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endParaRPr lang="en-US" altLang="zh-CN" dirty="0">
              <a:latin typeface="+mn-ea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70548" y="5162521"/>
            <a:ext cx="2976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+mn-ea"/>
                <a:cs typeface="+mn-cs"/>
              </a:rPr>
              <a:t>子母卡如何实现及管理？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0549" y="4501900"/>
            <a:ext cx="3230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+mn-ea"/>
                <a:cs typeface="+mn-cs"/>
              </a:rPr>
              <a:t>嵌套车场如何管理和控制？</a:t>
            </a:r>
          </a:p>
        </p:txBody>
      </p:sp>
      <p:sp>
        <p:nvSpPr>
          <p:cNvPr id="10" name="矩形 9"/>
          <p:cNvSpPr/>
          <p:nvPr/>
        </p:nvSpPr>
        <p:spPr>
          <a:xfrm>
            <a:off x="1470549" y="3841279"/>
            <a:ext cx="3230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+mn-ea"/>
              </a:rPr>
              <a:t>现场管理及稽核费时费力？</a:t>
            </a:r>
          </a:p>
        </p:txBody>
      </p:sp>
      <p:sp>
        <p:nvSpPr>
          <p:cNvPr id="11" name="矩形 10"/>
          <p:cNvSpPr/>
          <p:nvPr/>
        </p:nvSpPr>
        <p:spPr>
          <a:xfrm>
            <a:off x="1470549" y="3127048"/>
            <a:ext cx="2976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+mn-ea"/>
              </a:rPr>
              <a:t>一卡通是真的还是假的？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0489" y="2858659"/>
            <a:ext cx="3977848" cy="268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1470549" y="2416901"/>
            <a:ext cx="2722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+mn-ea"/>
              </a:rPr>
              <a:t>岗亭设备故障率奇高？</a:t>
            </a: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4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40"/>
          <p:cNvGrpSpPr/>
          <p:nvPr/>
        </p:nvGrpSpPr>
        <p:grpSpPr>
          <a:xfrm>
            <a:off x="7462349" y="2445603"/>
            <a:ext cx="3959940" cy="2924244"/>
            <a:chOff x="6302884" y="1678126"/>
            <a:chExt cx="3959940" cy="1318522"/>
          </a:xfrm>
        </p:grpSpPr>
        <p:sp>
          <p:nvSpPr>
            <p:cNvPr id="42" name="矩形 41"/>
            <p:cNvSpPr/>
            <p:nvPr/>
          </p:nvSpPr>
          <p:spPr>
            <a:xfrm>
              <a:off x="6477056" y="2122370"/>
              <a:ext cx="3785768" cy="87427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特有的</a:t>
              </a:r>
              <a:r>
                <a:rPr lang="zh-CN" altLang="en-US" sz="2000" b="1" dirty="0">
                  <a:solidFill>
                    <a:srgbClr val="FF99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专利技术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，一台终端设备管理</a:t>
              </a: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任意四条车道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技术，有效节约设备投资，同时节约收费岗亭空间，方便操作。</a:t>
              </a:r>
              <a:endPara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37469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一机四道</a:t>
              </a:r>
              <a:endPara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One machine and four roads.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56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50" name="图片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13" y="2368551"/>
            <a:ext cx="5979993" cy="3567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4" name="Group 20"/>
          <p:cNvGrpSpPr/>
          <p:nvPr/>
        </p:nvGrpSpPr>
        <p:grpSpPr>
          <a:xfrm>
            <a:off x="6873970" y="2619527"/>
            <a:ext cx="525206" cy="493332"/>
            <a:chOff x="2824761" y="1419473"/>
            <a:chExt cx="496888" cy="466725"/>
          </a:xfrm>
          <a:solidFill>
            <a:schemeClr val="accent4"/>
          </a:solidFill>
        </p:grpSpPr>
        <p:sp>
          <p:nvSpPr>
            <p:cNvPr id="57" name="Oval 21"/>
            <p:cNvSpPr/>
            <p:nvPr/>
          </p:nvSpPr>
          <p:spPr bwMode="auto">
            <a:xfrm>
              <a:off x="3066061" y="1676648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Freeform: Shape 22"/>
            <p:cNvSpPr/>
            <p:nvPr/>
          </p:nvSpPr>
          <p:spPr bwMode="auto">
            <a:xfrm>
              <a:off x="2824761" y="1419473"/>
              <a:ext cx="496888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4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6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6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5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7" y="124"/>
                    <a:pt x="116" y="115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7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7"/>
                    <a:pt x="106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3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0"/>
                    <a:pt x="8" y="26"/>
                    <a:pt x="8" y="22"/>
                  </a:cubicBezTo>
                  <a:cubicBezTo>
                    <a:pt x="8" y="15"/>
                    <a:pt x="15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6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5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3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7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4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6" y="88"/>
                    <a:pt x="60" y="83"/>
                    <a:pt x="60" y="76"/>
                  </a:cubicBezTo>
                  <a:cubicBezTo>
                    <a:pt x="60" y="70"/>
                    <a:pt x="66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1" y="64"/>
                    <a:pt x="113" y="63"/>
                    <a:pt x="115" y="61"/>
                  </a:cubicBezTo>
                  <a:cubicBezTo>
                    <a:pt x="115" y="61"/>
                    <a:pt x="116" y="60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9" y="63"/>
                    <a:pt x="120" y="67"/>
                    <a:pt x="120" y="72"/>
                  </a:cubicBezTo>
                  <a:cubicBezTo>
                    <a:pt x="120" y="79"/>
                    <a:pt x="118" y="84"/>
                    <a:pt x="11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59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6962062" y="2411144"/>
            <a:ext cx="349021" cy="508431"/>
            <a:chOff x="4174136" y="3762623"/>
            <a:chExt cx="330200" cy="481012"/>
          </a:xfrm>
          <a:solidFill>
            <a:schemeClr val="accent1"/>
          </a:solidFill>
        </p:grpSpPr>
        <p:sp>
          <p:nvSpPr>
            <p:cNvPr id="13" name="Freeform: Shape 29"/>
            <p:cNvSpPr/>
            <p:nvPr/>
          </p:nvSpPr>
          <p:spPr bwMode="auto">
            <a:xfrm>
              <a:off x="4174136" y="3762623"/>
              <a:ext cx="330200" cy="481012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5 w 88"/>
                <a:gd name="T15" fmla="*/ 109 h 128"/>
                <a:gd name="T16" fmla="*/ 35 w 88"/>
                <a:gd name="T17" fmla="*/ 111 h 128"/>
                <a:gd name="T18" fmla="*/ 32 w 88"/>
                <a:gd name="T19" fmla="*/ 103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5 w 88"/>
                <a:gd name="T27" fmla="*/ 109 h 128"/>
                <a:gd name="T28" fmla="*/ 31 w 88"/>
                <a:gd name="T29" fmla="*/ 99 h 128"/>
                <a:gd name="T30" fmla="*/ 29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99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6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70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19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4"/>
                    <a:pt x="27" y="128"/>
                    <a:pt x="44" y="128"/>
                  </a:cubicBezTo>
                  <a:cubicBezTo>
                    <a:pt x="61" y="128"/>
                    <a:pt x="60" y="114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19"/>
                    <a:pt x="68" y="0"/>
                    <a:pt x="44" y="0"/>
                  </a:cubicBezTo>
                  <a:close/>
                  <a:moveTo>
                    <a:pt x="55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3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1"/>
                    <a:pt x="56" y="103"/>
                    <a:pt x="56" y="104"/>
                  </a:cubicBezTo>
                  <a:cubicBezTo>
                    <a:pt x="55" y="106"/>
                    <a:pt x="55" y="107"/>
                    <a:pt x="55" y="109"/>
                  </a:cubicBezTo>
                  <a:close/>
                  <a:moveTo>
                    <a:pt x="31" y="99"/>
                  </a:moveTo>
                  <a:cubicBezTo>
                    <a:pt x="30" y="97"/>
                    <a:pt x="30" y="94"/>
                    <a:pt x="29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99"/>
                  </a:lnTo>
                  <a:close/>
                  <a:moveTo>
                    <a:pt x="44" y="120"/>
                  </a:moveTo>
                  <a:cubicBezTo>
                    <a:pt x="40" y="120"/>
                    <a:pt x="38" y="119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6" y="84"/>
                    <a:pt x="26" y="84"/>
                    <a:pt x="26" y="84"/>
                  </a:cubicBezTo>
                  <a:cubicBezTo>
                    <a:pt x="24" y="79"/>
                    <a:pt x="21" y="75"/>
                    <a:pt x="19" y="71"/>
                  </a:cubicBezTo>
                  <a:cubicBezTo>
                    <a:pt x="14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70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Freeform: Shape 30"/>
            <p:cNvSpPr/>
            <p:nvPr/>
          </p:nvSpPr>
          <p:spPr bwMode="auto">
            <a:xfrm>
              <a:off x="4248748" y="3837235"/>
              <a:ext cx="96838" cy="98425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542349" y="2411144"/>
            <a:ext cx="3481421" cy="3273480"/>
            <a:chOff x="7542349" y="2411144"/>
            <a:chExt cx="3481421" cy="3273480"/>
          </a:xfrm>
        </p:grpSpPr>
        <p:sp>
          <p:nvSpPr>
            <p:cNvPr id="42" name="矩形 41"/>
            <p:cNvSpPr/>
            <p:nvPr/>
          </p:nvSpPr>
          <p:spPr>
            <a:xfrm>
              <a:off x="7963264" y="3338341"/>
              <a:ext cx="2683136" cy="23462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一键启动，操作简单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谢绝外接，杜绝病毒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端口封闭，数据安全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运行稳定，无需维护</a:t>
              </a:r>
              <a:endParaRPr lang="en-US" altLang="zh-CN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集信专利设备</a:t>
              </a:r>
              <a:endParaRPr lang="en-US" altLang="zh-CN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7542349" y="2411144"/>
              <a:ext cx="3481421" cy="83099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专用设备</a:t>
              </a:r>
              <a:endPara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special equipment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5" name="Picture 2" descr="c:\users\cw\appdata\roaming\360se6\User Data\temp\84776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469" y="2151962"/>
            <a:ext cx="5431160" cy="3832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8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9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29395" y="1990036"/>
            <a:ext cx="4118362" cy="4597248"/>
            <a:chOff x="1429395" y="1990036"/>
            <a:chExt cx="4118362" cy="4597248"/>
          </a:xfrm>
        </p:grpSpPr>
        <p:sp>
          <p:nvSpPr>
            <p:cNvPr id="42" name="矩形 41"/>
            <p:cNvSpPr/>
            <p:nvPr/>
          </p:nvSpPr>
          <p:spPr>
            <a:xfrm>
              <a:off x="1536511" y="2989055"/>
              <a:ext cx="4011246" cy="35982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多车多位</a:t>
              </a: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车位组</a:t>
              </a: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满足住户</a:t>
              </a:r>
              <a:r>
                <a:rPr lang="zh-CN" altLang="en-US" sz="3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车辆数量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与</a:t>
              </a:r>
              <a:r>
                <a:rPr lang="zh-CN" altLang="en-US" sz="3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车位数量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不匹配的停车需求。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endParaRPr lang="en-US" altLang="zh-CN" dirty="0">
                <a:latin typeface="+mn-ea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  <a:sym typeface="+mn-ea"/>
                </a:rPr>
                <a:t>稽核</a:t>
              </a:r>
              <a:r>
                <a:rPr lang="zh-CN" altLang="en-US" dirty="0">
                  <a:latin typeface="+mn-ea"/>
                  <a:sym typeface="+mn-ea"/>
                </a:rPr>
                <a:t>方便准确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省却换卡麻烦，自动计算，避免一位多车，计费自动转换，管理更人性化。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429395" y="1990036"/>
              <a:ext cx="3481421" cy="81067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多车多位</a:t>
              </a:r>
              <a:endPara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Multiple vehicles and multiple locations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16" name="Freeform: Shape 27"/>
          <p:cNvSpPr/>
          <p:nvPr/>
        </p:nvSpPr>
        <p:spPr bwMode="auto">
          <a:xfrm>
            <a:off x="773432" y="2255694"/>
            <a:ext cx="525210" cy="510108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63" name="组合 62"/>
          <p:cNvGrpSpPr/>
          <p:nvPr/>
        </p:nvGrpSpPr>
        <p:grpSpPr>
          <a:xfrm>
            <a:off x="6017792" y="2765125"/>
            <a:ext cx="1375945" cy="2463810"/>
            <a:chOff x="6017792" y="2765125"/>
            <a:chExt cx="1375945" cy="2463810"/>
          </a:xfrm>
        </p:grpSpPr>
        <p:sp>
          <p:nvSpPr>
            <p:cNvPr id="19" name="圆角矩形 36"/>
            <p:cNvSpPr/>
            <p:nvPr/>
          </p:nvSpPr>
          <p:spPr bwMode="auto">
            <a:xfrm>
              <a:off x="6017792" y="2765125"/>
              <a:ext cx="1375945" cy="2463810"/>
            </a:xfrm>
            <a:prstGeom prst="roundRect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1" name="组合 46"/>
            <p:cNvGrpSpPr/>
            <p:nvPr/>
          </p:nvGrpSpPr>
          <p:grpSpPr>
            <a:xfrm>
              <a:off x="6124327" y="3198655"/>
              <a:ext cx="1138793" cy="1687845"/>
              <a:chOff x="691275" y="1653847"/>
              <a:chExt cx="1680538" cy="1643612"/>
            </a:xfrm>
            <a:solidFill>
              <a:srgbClr val="59B7DD"/>
            </a:solidFill>
          </p:grpSpPr>
          <p:sp>
            <p:nvSpPr>
              <p:cNvPr id="35" name="AutoShape 16"/>
              <p:cNvSpPr>
                <a:spLocks noChangeArrowheads="1"/>
              </p:cNvSpPr>
              <p:nvPr/>
            </p:nvSpPr>
            <p:spPr bwMode="gray">
              <a:xfrm>
                <a:off x="712695" y="1653847"/>
                <a:ext cx="1659118" cy="809710"/>
              </a:xfrm>
              <a:prstGeom prst="can">
                <a:avLst>
                  <a:gd name="adj" fmla="val 2500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6" name="Text Box 22"/>
              <p:cNvSpPr txBox="1">
                <a:spLocks noChangeArrowheads="1"/>
              </p:cNvSpPr>
              <p:nvPr/>
            </p:nvSpPr>
            <p:spPr bwMode="gray">
              <a:xfrm>
                <a:off x="950308" y="1991448"/>
                <a:ext cx="1198496" cy="32968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dirty="0">
                    <a:latin typeface="微软雅黑" panose="020B0503020204020204" charset="-122"/>
                    <a:ea typeface="微软雅黑" panose="020B0503020204020204" charset="-122"/>
                  </a:rPr>
                  <a:t>车位</a:t>
                </a:r>
                <a:r>
                  <a:rPr lang="en-US" altLang="zh-CN" sz="1600" b="1" dirty="0"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</a:p>
            </p:txBody>
          </p:sp>
          <p:sp>
            <p:nvSpPr>
              <p:cNvPr id="54" name="AutoShape 16"/>
              <p:cNvSpPr>
                <a:spLocks noChangeArrowheads="1"/>
              </p:cNvSpPr>
              <p:nvPr/>
            </p:nvSpPr>
            <p:spPr bwMode="gray">
              <a:xfrm>
                <a:off x="691275" y="2487749"/>
                <a:ext cx="1659118" cy="809710"/>
              </a:xfrm>
              <a:prstGeom prst="can">
                <a:avLst>
                  <a:gd name="adj" fmla="val 2500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" name="Text Box 22"/>
              <p:cNvSpPr txBox="1">
                <a:spLocks noChangeArrowheads="1"/>
              </p:cNvSpPr>
              <p:nvPr/>
            </p:nvSpPr>
            <p:spPr bwMode="gray">
              <a:xfrm>
                <a:off x="971728" y="2797081"/>
                <a:ext cx="1198496" cy="329682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dirty="0">
                    <a:latin typeface="微软雅黑" panose="020B0503020204020204" charset="-122"/>
                    <a:ea typeface="微软雅黑" panose="020B0503020204020204" charset="-122"/>
                  </a:rPr>
                  <a:t>车位</a:t>
                </a:r>
                <a:r>
                  <a:rPr lang="en-US" altLang="zh-CN" sz="1600" b="1" dirty="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9843894" y="2710066"/>
            <a:ext cx="1811078" cy="2518867"/>
            <a:chOff x="9843894" y="2710066"/>
            <a:chExt cx="1811078" cy="2518867"/>
          </a:xfrm>
        </p:grpSpPr>
        <p:sp>
          <p:nvSpPr>
            <p:cNvPr id="18" name="圆角矩形 39"/>
            <p:cNvSpPr/>
            <p:nvPr/>
          </p:nvSpPr>
          <p:spPr bwMode="auto">
            <a:xfrm>
              <a:off x="9843894" y="2710066"/>
              <a:ext cx="1811078" cy="2518867"/>
            </a:xfrm>
            <a:prstGeom prst="roundRect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2" name="组合 12"/>
            <p:cNvGrpSpPr/>
            <p:nvPr/>
          </p:nvGrpSpPr>
          <p:grpSpPr>
            <a:xfrm>
              <a:off x="10102856" y="2907838"/>
              <a:ext cx="1276346" cy="2056048"/>
              <a:chOff x="6183229" y="1550422"/>
              <a:chExt cx="1442181" cy="1259015"/>
            </a:xfrm>
          </p:grpSpPr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>
                <a:off x="6199628" y="1550422"/>
                <a:ext cx="1425781" cy="414676"/>
              </a:xfrm>
              <a:prstGeom prst="can">
                <a:avLst>
                  <a:gd name="adj" fmla="val 2500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gray">
              <a:xfrm>
                <a:off x="6505102" y="1740349"/>
                <a:ext cx="890706" cy="15548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车辆</a:t>
                </a:r>
                <a:r>
                  <a:rPr lang="en-US" altLang="zh-CN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</a:p>
            </p:txBody>
          </p:sp>
          <p:sp>
            <p:nvSpPr>
              <p:cNvPr id="59" name="AutoShape 19"/>
              <p:cNvSpPr>
                <a:spLocks noChangeArrowheads="1"/>
              </p:cNvSpPr>
              <p:nvPr/>
            </p:nvSpPr>
            <p:spPr bwMode="gray">
              <a:xfrm>
                <a:off x="6183229" y="1977035"/>
                <a:ext cx="1425781" cy="414676"/>
              </a:xfrm>
              <a:prstGeom prst="can">
                <a:avLst>
                  <a:gd name="adj" fmla="val 2500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" name="AutoShape 19"/>
              <p:cNvSpPr>
                <a:spLocks noChangeArrowheads="1"/>
              </p:cNvSpPr>
              <p:nvPr/>
            </p:nvSpPr>
            <p:spPr bwMode="gray">
              <a:xfrm>
                <a:off x="6199629" y="2394761"/>
                <a:ext cx="1425781" cy="414676"/>
              </a:xfrm>
              <a:prstGeom prst="can">
                <a:avLst>
                  <a:gd name="adj" fmla="val 2500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" name="Text Box 25"/>
              <p:cNvSpPr txBox="1">
                <a:spLocks noChangeArrowheads="1"/>
              </p:cNvSpPr>
              <p:nvPr/>
            </p:nvSpPr>
            <p:spPr bwMode="gray">
              <a:xfrm>
                <a:off x="6505102" y="2122524"/>
                <a:ext cx="890706" cy="15548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车辆</a:t>
                </a:r>
                <a:r>
                  <a:rPr lang="en-US" altLang="zh-CN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</a:p>
            </p:txBody>
          </p:sp>
          <p:sp>
            <p:nvSpPr>
              <p:cNvPr id="62" name="Text Box 25"/>
              <p:cNvSpPr txBox="1">
                <a:spLocks noChangeArrowheads="1"/>
              </p:cNvSpPr>
              <p:nvPr/>
            </p:nvSpPr>
            <p:spPr bwMode="gray">
              <a:xfrm>
                <a:off x="6521502" y="2566913"/>
                <a:ext cx="890706" cy="15548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车辆</a:t>
                </a:r>
                <a:r>
                  <a:rPr lang="en-US" altLang="zh-CN" sz="105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3</a:t>
                </a: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7451173" y="2989055"/>
            <a:ext cx="2332729" cy="3614946"/>
            <a:chOff x="7451173" y="2989055"/>
            <a:chExt cx="2332729" cy="3614946"/>
          </a:xfrm>
        </p:grpSpPr>
        <p:grpSp>
          <p:nvGrpSpPr>
            <p:cNvPr id="20" name="组合 10"/>
            <p:cNvGrpSpPr/>
            <p:nvPr/>
          </p:nvGrpSpPr>
          <p:grpSpPr>
            <a:xfrm>
              <a:off x="7451173" y="2989055"/>
              <a:ext cx="2332729" cy="2383205"/>
              <a:chOff x="3127592" y="1289422"/>
              <a:chExt cx="2635820" cy="1459349"/>
            </a:xfrm>
          </p:grpSpPr>
          <p:sp>
            <p:nvSpPr>
              <p:cNvPr id="38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5447663" y="1848203"/>
                <a:ext cx="289709" cy="341789"/>
              </a:xfrm>
              <a:prstGeom prst="upArrow">
                <a:avLst>
                  <a:gd name="adj1" fmla="val 51676"/>
                  <a:gd name="adj2" fmla="val 100000"/>
                </a:avLst>
              </a:prstGeom>
              <a:solidFill>
                <a:schemeClr val="accent1"/>
              </a:soli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9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157083" y="1797466"/>
                <a:ext cx="288774" cy="34775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solidFill>
                <a:schemeClr val="accent1"/>
              </a:soli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40" name="组合 39"/>
              <p:cNvGrpSpPr/>
              <p:nvPr/>
            </p:nvGrpSpPr>
            <p:grpSpPr>
              <a:xfrm>
                <a:off x="3593242" y="1289422"/>
                <a:ext cx="1694115" cy="1459349"/>
                <a:chOff x="7449886" y="2461696"/>
                <a:chExt cx="1694115" cy="1459349"/>
              </a:xfrm>
            </p:grpSpPr>
            <p:grpSp>
              <p:nvGrpSpPr>
                <p:cNvPr id="41" name="组合 40"/>
                <p:cNvGrpSpPr/>
                <p:nvPr/>
              </p:nvGrpSpPr>
              <p:grpSpPr>
                <a:xfrm>
                  <a:off x="7449886" y="2461696"/>
                  <a:ext cx="1694115" cy="1459349"/>
                  <a:chOff x="3357947" y="1232827"/>
                  <a:chExt cx="2325933" cy="2400164"/>
                </a:xfrm>
              </p:grpSpPr>
              <p:sp>
                <p:nvSpPr>
                  <p:cNvPr id="45" name="AutoShape 7"/>
                  <p:cNvSpPr>
                    <a:spLocks noChangeArrowheads="1"/>
                  </p:cNvSpPr>
                  <p:nvPr/>
                </p:nvSpPr>
                <p:spPr bwMode="gray">
                  <a:xfrm rot="10800000" flipH="1">
                    <a:off x="4132638" y="3344753"/>
                    <a:ext cx="370097" cy="143889"/>
                  </a:xfrm>
                  <a:prstGeom prst="upArrow">
                    <a:avLst>
                      <a:gd name="adj1" fmla="val 51676"/>
                      <a:gd name="adj2" fmla="val 100000"/>
                    </a:avLst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39216"/>
                          <a:invGamma/>
                        </a:schemeClr>
                      </a:gs>
                    </a:gsLst>
                    <a:lin ang="0" scaled="1"/>
                  </a:gradFill>
                  <a:ln w="9525" algn="ctr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1000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6" name="Oval 8"/>
                  <p:cNvSpPr>
                    <a:spLocks noChangeArrowheads="1"/>
                  </p:cNvSpPr>
                  <p:nvPr/>
                </p:nvSpPr>
                <p:spPr bwMode="gray">
                  <a:xfrm>
                    <a:off x="3357947" y="1232827"/>
                    <a:ext cx="2325933" cy="240016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767676"/>
                      </a:gs>
                      <a:gs pos="50000">
                        <a:srgbClr val="FFFFFF"/>
                      </a:gs>
                      <a:gs pos="100000">
                        <a:srgbClr val="767676"/>
                      </a:gs>
                    </a:gsLst>
                    <a:lin ang="5400000" scaled="1"/>
                  </a:gradFill>
                  <a:ln w="57150" algn="ctr">
                    <a:solidFill>
                      <a:schemeClr val="bg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7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3490444" y="1368067"/>
                    <a:ext cx="2059495" cy="2125221"/>
                  </a:xfrm>
                  <a:prstGeom prst="ellipse">
                    <a:avLst/>
                  </a:prstGeom>
                  <a:ln w="9525" algn="ctr">
                    <a:noFill/>
                    <a:round/>
                  </a:ln>
                </p:spPr>
                <p:style>
                  <a:lnRef idx="0">
                    <a:scrgbClr r="0" g="0" b="0"/>
                  </a:lnRef>
                  <a:fillRef idx="1002">
                    <a:schemeClr val="lt2"/>
                  </a:fillRef>
                  <a:effectRef idx="0">
                    <a:scrgbClr r="0" g="0" b="0"/>
                  </a:effectRef>
                  <a:fontRef idx="major"/>
                </p:style>
                <p:txBody>
                  <a:bodyPr wrap="none" anchor="ctr"/>
                  <a:lstStyle/>
                  <a:p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8" name="Oval 10"/>
                  <p:cNvSpPr>
                    <a:spLocks noChangeArrowheads="1"/>
                  </p:cNvSpPr>
                  <p:nvPr/>
                </p:nvSpPr>
                <p:spPr bwMode="gray">
                  <a:xfrm>
                    <a:off x="3612861" y="1494391"/>
                    <a:ext cx="1816099" cy="187851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tint val="0"/>
                          <a:invGamma/>
                        </a:schemeClr>
                      </a:gs>
                    </a:gsLst>
                    <a:lin ang="2700000" scaled="1"/>
                  </a:gradFill>
                  <a:ln w="38100" algn="ctr">
                    <a:noFill/>
                    <a:round/>
                  </a:ln>
                  <a:effectLst/>
                </p:spPr>
                <p:txBody>
                  <a:bodyPr wrap="none" anchor="ctr">
                    <a:spAutoFit/>
                  </a:bodyPr>
                  <a:lstStyle/>
                  <a:p>
                    <a:pPr>
                      <a:defRPr/>
                    </a:pPr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9" name="Oval 11"/>
                  <p:cNvSpPr>
                    <a:spLocks noChangeArrowheads="1"/>
                  </p:cNvSpPr>
                  <p:nvPr/>
                </p:nvSpPr>
                <p:spPr bwMode="gray">
                  <a:xfrm>
                    <a:off x="3611423" y="1494391"/>
                    <a:ext cx="1817540" cy="187851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0000"/>
                      </a:gs>
                      <a:gs pos="100000">
                        <a:srgbClr val="FFCC00"/>
                      </a:gs>
                    </a:gsLst>
                    <a:lin ang="2700000" scaled="1"/>
                  </a:gradFill>
                  <a:ln w="38100" algn="ctr">
                    <a:noFill/>
                    <a:rou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" name="Oval 12"/>
                  <p:cNvSpPr>
                    <a:spLocks noChangeArrowheads="1"/>
                  </p:cNvSpPr>
                  <p:nvPr/>
                </p:nvSpPr>
                <p:spPr bwMode="gray">
                  <a:xfrm>
                    <a:off x="3730959" y="1619230"/>
                    <a:ext cx="1578465" cy="163181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54118"/>
                          <a:invGamma/>
                        </a:schemeClr>
                      </a:gs>
                    </a:gsLst>
                    <a:lin ang="18900000" scaled="1"/>
                  </a:gradFill>
                  <a:ln w="38100" algn="ctr">
                    <a:noFill/>
                    <a:round/>
                  </a:ln>
                  <a:effectLst/>
                </p:spPr>
                <p:txBody>
                  <a:bodyPr anchor="ctr">
                    <a:spAutoFit/>
                  </a:bodyPr>
                  <a:lstStyle/>
                  <a:p>
                    <a:pPr>
                      <a:defRPr/>
                    </a:pPr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1" name="Oval 13"/>
                  <p:cNvSpPr>
                    <a:spLocks noChangeArrowheads="1"/>
                  </p:cNvSpPr>
                  <p:nvPr/>
                </p:nvSpPr>
                <p:spPr bwMode="gray">
                  <a:xfrm>
                    <a:off x="3730959" y="1617744"/>
                    <a:ext cx="1578465" cy="1631815"/>
                  </a:xfrm>
                  <a:prstGeom prst="ellipse">
                    <a:avLst/>
                  </a:pr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anchor="ctr">
                    <a:spAutoFit/>
                  </a:bodyPr>
                  <a:lstStyle/>
                  <a:p>
                    <a:endParaRPr lang="zh-CN" altLang="en-US"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44" name="Text Box 20"/>
                <p:cNvSpPr txBox="1">
                  <a:spLocks noChangeArrowheads="1"/>
                </p:cNvSpPr>
                <p:nvPr/>
              </p:nvSpPr>
              <p:spPr bwMode="gray">
                <a:xfrm>
                  <a:off x="7808296" y="2965689"/>
                  <a:ext cx="1020113" cy="4523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1400" b="1" dirty="0">
                      <a:solidFill>
                        <a:srgbClr val="00206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组组关联</a:t>
                  </a:r>
                  <a:endParaRPr lang="en-US" altLang="zh-CN" sz="1400" b="1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solidFill>
                        <a:srgbClr val="00206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自动计算</a:t>
                  </a:r>
                  <a:endParaRPr lang="en-US" altLang="zh-CN" sz="1400" b="1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 algn="ctr"/>
                  <a:r>
                    <a:rPr lang="zh-CN" altLang="en-US" sz="1400" b="1" dirty="0">
                      <a:solidFill>
                        <a:srgbClr val="002060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空位放行</a:t>
                  </a:r>
                  <a:endParaRPr lang="en-US" altLang="zh-CN" sz="1400" b="1" dirty="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23" name="组合 13"/>
            <p:cNvGrpSpPr/>
            <p:nvPr/>
          </p:nvGrpSpPr>
          <p:grpSpPr>
            <a:xfrm>
              <a:off x="7730969" y="5524473"/>
              <a:ext cx="1847327" cy="1079528"/>
              <a:chOff x="3530234" y="3045852"/>
              <a:chExt cx="2087349" cy="661046"/>
            </a:xfrm>
          </p:grpSpPr>
          <p:sp>
            <p:nvSpPr>
              <p:cNvPr id="24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4378379" y="3045852"/>
                <a:ext cx="339644" cy="19251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圆角矩形 42"/>
              <p:cNvSpPr/>
              <p:nvPr/>
            </p:nvSpPr>
            <p:spPr bwMode="auto">
              <a:xfrm>
                <a:off x="3530234" y="3287910"/>
                <a:ext cx="2087349" cy="418988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none" lIns="90000" tIns="46800" rIns="90000" bIns="46800" numCol="1" rtlCol="0" anchor="ctr" anchorCtr="0" compatLnSpc="1"/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kumimoji="0" lang="zh-CN" altLang="en-US" sz="20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灵活方便</a:t>
                </a:r>
              </a:p>
            </p:txBody>
          </p:sp>
        </p:grpSp>
      </p:grpSp>
      <p:sp>
        <p:nvSpPr>
          <p:cNvPr id="52" name="文本框 3"/>
          <p:cNvSpPr txBox="1"/>
          <p:nvPr/>
        </p:nvSpPr>
        <p:spPr>
          <a:xfrm>
            <a:off x="6482873" y="1820135"/>
            <a:ext cx="472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特殊场景</a:t>
            </a:r>
          </a:p>
        </p:txBody>
      </p:sp>
      <p:pic>
        <p:nvPicPr>
          <p:cNvPr id="67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2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5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5607" t="3986" r="8972" b="16304"/>
          <a:stretch>
            <a:fillRect/>
          </a:stretch>
        </p:blipFill>
        <p:spPr>
          <a:xfrm>
            <a:off x="1252106" y="3065558"/>
            <a:ext cx="290195" cy="279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rcRect l="5607" t="3986" r="8972" b="16304"/>
          <a:stretch>
            <a:fillRect/>
          </a:stretch>
        </p:blipFill>
        <p:spPr>
          <a:xfrm>
            <a:off x="1225835" y="5228023"/>
            <a:ext cx="290195" cy="2794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2" animBg="1"/>
      <p:bldP spid="5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72" name="组合 71"/>
          <p:cNvGrpSpPr/>
          <p:nvPr/>
        </p:nvGrpSpPr>
        <p:grpSpPr>
          <a:xfrm>
            <a:off x="1758235" y="1777946"/>
            <a:ext cx="8488852" cy="2329595"/>
            <a:chOff x="1235720" y="1763433"/>
            <a:chExt cx="8488852" cy="2362137"/>
          </a:xfrm>
        </p:grpSpPr>
        <p:grpSp>
          <p:nvGrpSpPr>
            <p:cNvPr id="63" name="组合 40"/>
            <p:cNvGrpSpPr/>
            <p:nvPr/>
          </p:nvGrpSpPr>
          <p:grpSpPr>
            <a:xfrm>
              <a:off x="1235720" y="1763433"/>
              <a:ext cx="4061994" cy="2362137"/>
              <a:chOff x="6302884" y="1678126"/>
              <a:chExt cx="4061994" cy="1241565"/>
            </a:xfrm>
          </p:grpSpPr>
          <p:sp>
            <p:nvSpPr>
              <p:cNvPr id="64" name="矩形 63"/>
              <p:cNvSpPr/>
              <p:nvPr/>
            </p:nvSpPr>
            <p:spPr>
              <a:xfrm>
                <a:off x="6344421" y="2215988"/>
                <a:ext cx="4020457" cy="70370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微信端操作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新技术、新问题、新方法</a:t>
                </a:r>
              </a:p>
              <a:p>
                <a:pPr>
                  <a:lnSpc>
                    <a:spcPct val="150000"/>
                  </a:lnSpc>
                </a:pPr>
                <a:endParaRPr lang="zh-CN" altLang="en-US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5" name="矩形 64"/>
              <p:cNvSpPr/>
              <p:nvPr/>
            </p:nvSpPr>
            <p:spPr>
              <a:xfrm>
                <a:off x="6302884" y="1678126"/>
                <a:ext cx="3713651" cy="504725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 dirty="0">
                    <a:latin typeface="微软雅黑" panose="020B0503020204020204" charset="-122"/>
                    <a:ea typeface="微软雅黑" panose="020B0503020204020204" charset="-122"/>
                  </a:rPr>
                  <a:t>一键锁车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Multiple vehicles and multiple locations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4547" y="1969411"/>
              <a:ext cx="3980025" cy="17513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cxnSp>
        <p:nvCxnSpPr>
          <p:cNvPr id="67" name="直接连接符 66"/>
          <p:cNvCxnSpPr/>
          <p:nvPr/>
        </p:nvCxnSpPr>
        <p:spPr>
          <a:xfrm>
            <a:off x="1141299" y="3991432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/>
          <p:nvPr/>
        </p:nvGrpSpPr>
        <p:grpSpPr>
          <a:xfrm>
            <a:off x="1729195" y="4129262"/>
            <a:ext cx="8413759" cy="2260779"/>
            <a:chOff x="1163149" y="4129262"/>
            <a:chExt cx="8413759" cy="2260779"/>
          </a:xfrm>
        </p:grpSpPr>
        <p:grpSp>
          <p:nvGrpSpPr>
            <p:cNvPr id="68" name="组合 40"/>
            <p:cNvGrpSpPr/>
            <p:nvPr/>
          </p:nvGrpSpPr>
          <p:grpSpPr>
            <a:xfrm>
              <a:off x="1163149" y="4129262"/>
              <a:ext cx="4061994" cy="2260779"/>
              <a:chOff x="6302884" y="1678126"/>
              <a:chExt cx="4061994" cy="1019228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344421" y="2115826"/>
                <a:ext cx="4020457" cy="58152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车位管理：有效管理，防止乱停乱占。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停车诱导：精准诱导，实现快速停车。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反向寻车：反向寻车，优化停车体验</a:t>
                </a:r>
              </a:p>
            </p:txBody>
          </p:sp>
          <p:sp>
            <p:nvSpPr>
              <p:cNvPr id="70" name="矩形 69"/>
              <p:cNvSpPr/>
              <p:nvPr/>
            </p:nvSpPr>
            <p:spPr>
              <a:xfrm>
                <a:off x="6302884" y="1678126"/>
                <a:ext cx="4018452" cy="53384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 dirty="0">
                    <a:latin typeface="微软雅黑" panose="020B0503020204020204" charset="-122"/>
                    <a:ea typeface="微软雅黑" panose="020B0503020204020204" charset="-122"/>
                  </a:rPr>
                  <a:t>专用的车位管理摄像枪</a:t>
                </a:r>
                <a:r>
                  <a:rPr lang="en-US" altLang="zh-CN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Multiple vehicles and multiple locations</a:t>
                </a:r>
                <a:endPara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pic>
          <p:nvPicPr>
            <p:cNvPr id="71" name="图片 70" descr="2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0484" y="4420342"/>
              <a:ext cx="3816424" cy="17527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77" name="Group 20"/>
          <p:cNvGrpSpPr/>
          <p:nvPr/>
        </p:nvGrpSpPr>
        <p:grpSpPr>
          <a:xfrm>
            <a:off x="1198884" y="1951870"/>
            <a:ext cx="525206" cy="493332"/>
            <a:chOff x="2824761" y="1419473"/>
            <a:chExt cx="496888" cy="466725"/>
          </a:xfrm>
          <a:solidFill>
            <a:schemeClr val="accent4"/>
          </a:solidFill>
        </p:grpSpPr>
        <p:sp>
          <p:nvSpPr>
            <p:cNvPr id="78" name="Oval 21"/>
            <p:cNvSpPr/>
            <p:nvPr/>
          </p:nvSpPr>
          <p:spPr bwMode="auto">
            <a:xfrm>
              <a:off x="3066061" y="1676648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Freeform: Shape 22"/>
            <p:cNvSpPr/>
            <p:nvPr/>
          </p:nvSpPr>
          <p:spPr bwMode="auto">
            <a:xfrm>
              <a:off x="2824761" y="1419473"/>
              <a:ext cx="496888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4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6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6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5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7" y="124"/>
                    <a:pt x="116" y="115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7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7"/>
                    <a:pt x="106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3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0"/>
                    <a:pt x="8" y="26"/>
                    <a:pt x="8" y="22"/>
                  </a:cubicBezTo>
                  <a:cubicBezTo>
                    <a:pt x="8" y="15"/>
                    <a:pt x="15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6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5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3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7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4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6" y="88"/>
                    <a:pt x="60" y="83"/>
                    <a:pt x="60" y="76"/>
                  </a:cubicBezTo>
                  <a:cubicBezTo>
                    <a:pt x="60" y="70"/>
                    <a:pt x="66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1" y="64"/>
                    <a:pt x="113" y="63"/>
                    <a:pt x="115" y="61"/>
                  </a:cubicBezTo>
                  <a:cubicBezTo>
                    <a:pt x="115" y="61"/>
                    <a:pt x="116" y="60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9" y="63"/>
                    <a:pt x="120" y="67"/>
                    <a:pt x="120" y="72"/>
                  </a:cubicBezTo>
                  <a:cubicBezTo>
                    <a:pt x="120" y="79"/>
                    <a:pt x="118" y="84"/>
                    <a:pt x="11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80" name="Group 23"/>
          <p:cNvGrpSpPr/>
          <p:nvPr/>
        </p:nvGrpSpPr>
        <p:grpSpPr>
          <a:xfrm>
            <a:off x="1134700" y="4291221"/>
            <a:ext cx="508431" cy="510108"/>
            <a:chOff x="1567461" y="2198935"/>
            <a:chExt cx="481013" cy="482600"/>
          </a:xfrm>
          <a:solidFill>
            <a:schemeClr val="accent3"/>
          </a:solidFill>
        </p:grpSpPr>
        <p:sp>
          <p:nvSpPr>
            <p:cNvPr id="81" name="Freeform: Shape 24"/>
            <p:cNvSpPr/>
            <p:nvPr/>
          </p:nvSpPr>
          <p:spPr bwMode="auto">
            <a:xfrm>
              <a:off x="1567461" y="2198935"/>
              <a:ext cx="481013" cy="482600"/>
            </a:xfrm>
            <a:custGeom>
              <a:avLst/>
              <a:gdLst>
                <a:gd name="T0" fmla="*/ 109 w 128"/>
                <a:gd name="T1" fmla="*/ 48 h 128"/>
                <a:gd name="T2" fmla="*/ 114 w 128"/>
                <a:gd name="T3" fmla="*/ 33 h 128"/>
                <a:gd name="T4" fmla="*/ 105 w 128"/>
                <a:gd name="T5" fmla="*/ 15 h 128"/>
                <a:gd name="T6" fmla="*/ 95 w 128"/>
                <a:gd name="T7" fmla="*/ 14 h 128"/>
                <a:gd name="T8" fmla="*/ 80 w 128"/>
                <a:gd name="T9" fmla="*/ 19 h 128"/>
                <a:gd name="T10" fmla="*/ 69 w 128"/>
                <a:gd name="T11" fmla="*/ 0 h 128"/>
                <a:gd name="T12" fmla="*/ 51 w 128"/>
                <a:gd name="T13" fmla="*/ 6 h 128"/>
                <a:gd name="T14" fmla="*/ 43 w 128"/>
                <a:gd name="T15" fmla="*/ 21 h 128"/>
                <a:gd name="T16" fmla="*/ 28 w 128"/>
                <a:gd name="T17" fmla="*/ 12 h 128"/>
                <a:gd name="T18" fmla="*/ 15 w 128"/>
                <a:gd name="T19" fmla="*/ 22 h 128"/>
                <a:gd name="T20" fmla="*/ 21 w 128"/>
                <a:gd name="T21" fmla="*/ 43 h 128"/>
                <a:gd name="T22" fmla="*/ 6 w 128"/>
                <a:gd name="T23" fmla="*/ 51 h 128"/>
                <a:gd name="T24" fmla="*/ 0 w 128"/>
                <a:gd name="T25" fmla="*/ 69 h 128"/>
                <a:gd name="T26" fmla="*/ 19 w 128"/>
                <a:gd name="T27" fmla="*/ 80 h 128"/>
                <a:gd name="T28" fmla="*/ 14 w 128"/>
                <a:gd name="T29" fmla="*/ 95 h 128"/>
                <a:gd name="T30" fmla="*/ 22 w 128"/>
                <a:gd name="T31" fmla="*/ 113 h 128"/>
                <a:gd name="T32" fmla="*/ 33 w 128"/>
                <a:gd name="T33" fmla="*/ 114 h 128"/>
                <a:gd name="T34" fmla="*/ 48 w 128"/>
                <a:gd name="T35" fmla="*/ 109 h 128"/>
                <a:gd name="T36" fmla="*/ 58 w 128"/>
                <a:gd name="T37" fmla="*/ 128 h 128"/>
                <a:gd name="T38" fmla="*/ 77 w 128"/>
                <a:gd name="T39" fmla="*/ 121 h 128"/>
                <a:gd name="T40" fmla="*/ 85 w 128"/>
                <a:gd name="T41" fmla="*/ 107 h 128"/>
                <a:gd name="T42" fmla="*/ 100 w 128"/>
                <a:gd name="T43" fmla="*/ 115 h 128"/>
                <a:gd name="T44" fmla="*/ 113 w 128"/>
                <a:gd name="T45" fmla="*/ 105 h 128"/>
                <a:gd name="T46" fmla="*/ 107 w 128"/>
                <a:gd name="T47" fmla="*/ 85 h 128"/>
                <a:gd name="T48" fmla="*/ 121 w 128"/>
                <a:gd name="T49" fmla="*/ 77 h 128"/>
                <a:gd name="T50" fmla="*/ 128 w 128"/>
                <a:gd name="T51" fmla="*/ 58 h 128"/>
                <a:gd name="T52" fmla="*/ 108 w 128"/>
                <a:gd name="T53" fmla="*/ 72 h 128"/>
                <a:gd name="T54" fmla="*/ 100 w 128"/>
                <a:gd name="T55" fmla="*/ 81 h 128"/>
                <a:gd name="T56" fmla="*/ 107 w 128"/>
                <a:gd name="T57" fmla="*/ 100 h 128"/>
                <a:gd name="T58" fmla="*/ 89 w 128"/>
                <a:gd name="T59" fmla="*/ 100 h 128"/>
                <a:gd name="T60" fmla="*/ 81 w 128"/>
                <a:gd name="T61" fmla="*/ 100 h 128"/>
                <a:gd name="T62" fmla="*/ 72 w 128"/>
                <a:gd name="T63" fmla="*/ 108 h 128"/>
                <a:gd name="T64" fmla="*/ 58 w 128"/>
                <a:gd name="T65" fmla="*/ 120 h 128"/>
                <a:gd name="T66" fmla="*/ 51 w 128"/>
                <a:gd name="T67" fmla="*/ 102 h 128"/>
                <a:gd name="T68" fmla="*/ 43 w 128"/>
                <a:gd name="T69" fmla="*/ 99 h 128"/>
                <a:gd name="T70" fmla="*/ 28 w 128"/>
                <a:gd name="T71" fmla="*/ 107 h 128"/>
                <a:gd name="T72" fmla="*/ 27 w 128"/>
                <a:gd name="T73" fmla="*/ 89 h 128"/>
                <a:gd name="T74" fmla="*/ 26 w 128"/>
                <a:gd name="T75" fmla="*/ 77 h 128"/>
                <a:gd name="T76" fmla="*/ 8 w 128"/>
                <a:gd name="T77" fmla="*/ 69 h 128"/>
                <a:gd name="T78" fmla="*/ 20 w 128"/>
                <a:gd name="T79" fmla="*/ 56 h 128"/>
                <a:gd name="T80" fmla="*/ 28 w 128"/>
                <a:gd name="T81" fmla="*/ 46 h 128"/>
                <a:gd name="T82" fmla="*/ 20 w 128"/>
                <a:gd name="T83" fmla="*/ 28 h 128"/>
                <a:gd name="T84" fmla="*/ 39 w 128"/>
                <a:gd name="T85" fmla="*/ 27 h 128"/>
                <a:gd name="T86" fmla="*/ 46 w 128"/>
                <a:gd name="T87" fmla="*/ 28 h 128"/>
                <a:gd name="T88" fmla="*/ 56 w 128"/>
                <a:gd name="T89" fmla="*/ 20 h 128"/>
                <a:gd name="T90" fmla="*/ 69 w 128"/>
                <a:gd name="T91" fmla="*/ 8 h 128"/>
                <a:gd name="T92" fmla="*/ 77 w 128"/>
                <a:gd name="T93" fmla="*/ 26 h 128"/>
                <a:gd name="T94" fmla="*/ 85 w 128"/>
                <a:gd name="T95" fmla="*/ 29 h 128"/>
                <a:gd name="T96" fmla="*/ 100 w 128"/>
                <a:gd name="T97" fmla="*/ 20 h 128"/>
                <a:gd name="T98" fmla="*/ 100 w 128"/>
                <a:gd name="T99" fmla="*/ 39 h 128"/>
                <a:gd name="T100" fmla="*/ 102 w 128"/>
                <a:gd name="T101" fmla="*/ 51 h 128"/>
                <a:gd name="T102" fmla="*/ 120 w 128"/>
                <a:gd name="T103" fmla="*/ 58 h 128"/>
                <a:gd name="T104" fmla="*/ 108 w 128"/>
                <a:gd name="T105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8" h="128">
                  <a:moveTo>
                    <a:pt x="121" y="51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9" y="46"/>
                    <a:pt x="108" y="45"/>
                    <a:pt x="107" y="43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6" y="29"/>
                    <a:pt x="116" y="25"/>
                    <a:pt x="113" y="22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4" y="13"/>
                    <a:pt x="102" y="12"/>
                    <a:pt x="100" y="12"/>
                  </a:cubicBezTo>
                  <a:cubicBezTo>
                    <a:pt x="98" y="12"/>
                    <a:pt x="97" y="13"/>
                    <a:pt x="95" y="1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20"/>
                    <a:pt x="81" y="19"/>
                    <a:pt x="80" y="19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6" y="3"/>
                    <a:pt x="73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5" y="0"/>
                    <a:pt x="51" y="3"/>
                    <a:pt x="51" y="6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6" y="19"/>
                    <a:pt x="45" y="20"/>
                    <a:pt x="43" y="21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1" y="13"/>
                    <a:pt x="30" y="12"/>
                    <a:pt x="28" y="12"/>
                  </a:cubicBezTo>
                  <a:cubicBezTo>
                    <a:pt x="26" y="12"/>
                    <a:pt x="24" y="13"/>
                    <a:pt x="22" y="1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2" y="25"/>
                    <a:pt x="12" y="29"/>
                    <a:pt x="14" y="3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19" y="46"/>
                    <a:pt x="19" y="48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3" y="51"/>
                    <a:pt x="0" y="55"/>
                    <a:pt x="0" y="5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6"/>
                    <a:pt x="6" y="77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1"/>
                    <a:pt x="20" y="83"/>
                    <a:pt x="21" y="8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8"/>
                    <a:pt x="12" y="103"/>
                    <a:pt x="15" y="105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4" y="115"/>
                    <a:pt x="26" y="115"/>
                    <a:pt x="28" y="115"/>
                  </a:cubicBezTo>
                  <a:cubicBezTo>
                    <a:pt x="30" y="115"/>
                    <a:pt x="31" y="115"/>
                    <a:pt x="33" y="114"/>
                  </a:cubicBezTo>
                  <a:cubicBezTo>
                    <a:pt x="43" y="107"/>
                    <a:pt x="43" y="107"/>
                    <a:pt x="43" y="107"/>
                  </a:cubicBezTo>
                  <a:cubicBezTo>
                    <a:pt x="45" y="108"/>
                    <a:pt x="46" y="109"/>
                    <a:pt x="48" y="109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1" y="125"/>
                    <a:pt x="55" y="128"/>
                    <a:pt x="58" y="128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73" y="128"/>
                    <a:pt x="76" y="125"/>
                    <a:pt x="77" y="121"/>
                  </a:cubicBezTo>
                  <a:cubicBezTo>
                    <a:pt x="80" y="109"/>
                    <a:pt x="80" y="109"/>
                    <a:pt x="80" y="109"/>
                  </a:cubicBezTo>
                  <a:cubicBezTo>
                    <a:pt x="81" y="109"/>
                    <a:pt x="83" y="108"/>
                    <a:pt x="85" y="107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7" y="115"/>
                    <a:pt x="98" y="115"/>
                    <a:pt x="100" y="115"/>
                  </a:cubicBezTo>
                  <a:cubicBezTo>
                    <a:pt x="102" y="115"/>
                    <a:pt x="104" y="115"/>
                    <a:pt x="105" y="113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6" y="103"/>
                    <a:pt x="116" y="98"/>
                    <a:pt x="114" y="9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8" y="83"/>
                    <a:pt x="109" y="81"/>
                    <a:pt x="109" y="80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5" y="76"/>
                    <a:pt x="128" y="73"/>
                    <a:pt x="128" y="69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5"/>
                    <a:pt x="125" y="51"/>
                    <a:pt x="121" y="51"/>
                  </a:cubicBezTo>
                  <a:close/>
                  <a:moveTo>
                    <a:pt x="108" y="72"/>
                  </a:moveTo>
                  <a:cubicBezTo>
                    <a:pt x="105" y="72"/>
                    <a:pt x="103" y="74"/>
                    <a:pt x="102" y="77"/>
                  </a:cubicBezTo>
                  <a:cubicBezTo>
                    <a:pt x="101" y="78"/>
                    <a:pt x="101" y="80"/>
                    <a:pt x="100" y="81"/>
                  </a:cubicBezTo>
                  <a:cubicBezTo>
                    <a:pt x="99" y="84"/>
                    <a:pt x="99" y="87"/>
                    <a:pt x="100" y="89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0" y="107"/>
                    <a:pt x="100" y="107"/>
                    <a:pt x="100" y="107"/>
                  </a:cubicBezTo>
                  <a:cubicBezTo>
                    <a:pt x="89" y="100"/>
                    <a:pt x="89" y="100"/>
                    <a:pt x="89" y="100"/>
                  </a:cubicBezTo>
                  <a:cubicBezTo>
                    <a:pt x="88" y="99"/>
                    <a:pt x="86" y="99"/>
                    <a:pt x="85" y="99"/>
                  </a:cubicBezTo>
                  <a:cubicBezTo>
                    <a:pt x="84" y="99"/>
                    <a:pt x="82" y="99"/>
                    <a:pt x="81" y="100"/>
                  </a:cubicBezTo>
                  <a:cubicBezTo>
                    <a:pt x="80" y="101"/>
                    <a:pt x="78" y="101"/>
                    <a:pt x="77" y="102"/>
                  </a:cubicBezTo>
                  <a:cubicBezTo>
                    <a:pt x="74" y="103"/>
                    <a:pt x="72" y="105"/>
                    <a:pt x="72" y="108"/>
                  </a:cubicBezTo>
                  <a:cubicBezTo>
                    <a:pt x="69" y="120"/>
                    <a:pt x="69" y="120"/>
                    <a:pt x="69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5" y="105"/>
                    <a:pt x="53" y="103"/>
                    <a:pt x="51" y="102"/>
                  </a:cubicBezTo>
                  <a:cubicBezTo>
                    <a:pt x="49" y="101"/>
                    <a:pt x="48" y="101"/>
                    <a:pt x="46" y="100"/>
                  </a:cubicBezTo>
                  <a:cubicBezTo>
                    <a:pt x="45" y="99"/>
                    <a:pt x="44" y="99"/>
                    <a:pt x="43" y="99"/>
                  </a:cubicBezTo>
                  <a:cubicBezTo>
                    <a:pt x="41" y="99"/>
                    <a:pt x="40" y="99"/>
                    <a:pt x="39" y="100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7" y="89"/>
                    <a:pt x="27" y="89"/>
                    <a:pt x="27" y="89"/>
                  </a:cubicBezTo>
                  <a:cubicBezTo>
                    <a:pt x="29" y="87"/>
                    <a:pt x="29" y="84"/>
                    <a:pt x="28" y="81"/>
                  </a:cubicBezTo>
                  <a:cubicBezTo>
                    <a:pt x="27" y="80"/>
                    <a:pt x="27" y="78"/>
                    <a:pt x="26" y="77"/>
                  </a:cubicBezTo>
                  <a:cubicBezTo>
                    <a:pt x="25" y="74"/>
                    <a:pt x="23" y="72"/>
                    <a:pt x="20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3" y="55"/>
                    <a:pt x="25" y="53"/>
                    <a:pt x="26" y="51"/>
                  </a:cubicBezTo>
                  <a:cubicBezTo>
                    <a:pt x="27" y="49"/>
                    <a:pt x="27" y="48"/>
                    <a:pt x="28" y="46"/>
                  </a:cubicBezTo>
                  <a:cubicBezTo>
                    <a:pt x="29" y="44"/>
                    <a:pt x="29" y="41"/>
                    <a:pt x="27" y="39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8"/>
                    <a:pt x="41" y="29"/>
                    <a:pt x="43" y="29"/>
                  </a:cubicBezTo>
                  <a:cubicBezTo>
                    <a:pt x="44" y="29"/>
                    <a:pt x="45" y="28"/>
                    <a:pt x="46" y="28"/>
                  </a:cubicBezTo>
                  <a:cubicBezTo>
                    <a:pt x="48" y="27"/>
                    <a:pt x="49" y="27"/>
                    <a:pt x="51" y="26"/>
                  </a:cubicBezTo>
                  <a:cubicBezTo>
                    <a:pt x="53" y="25"/>
                    <a:pt x="55" y="23"/>
                    <a:pt x="56" y="20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3"/>
                    <a:pt x="74" y="25"/>
                    <a:pt x="77" y="26"/>
                  </a:cubicBezTo>
                  <a:cubicBezTo>
                    <a:pt x="78" y="27"/>
                    <a:pt x="80" y="27"/>
                    <a:pt x="81" y="28"/>
                  </a:cubicBezTo>
                  <a:cubicBezTo>
                    <a:pt x="82" y="28"/>
                    <a:pt x="84" y="29"/>
                    <a:pt x="85" y="29"/>
                  </a:cubicBezTo>
                  <a:cubicBezTo>
                    <a:pt x="86" y="29"/>
                    <a:pt x="88" y="28"/>
                    <a:pt x="89" y="27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99" y="41"/>
                    <a:pt x="99" y="44"/>
                    <a:pt x="100" y="46"/>
                  </a:cubicBezTo>
                  <a:cubicBezTo>
                    <a:pt x="100" y="48"/>
                    <a:pt x="101" y="49"/>
                    <a:pt x="102" y="51"/>
                  </a:cubicBezTo>
                  <a:cubicBezTo>
                    <a:pt x="103" y="53"/>
                    <a:pt x="105" y="55"/>
                    <a:pt x="108" y="56"/>
                  </a:cubicBezTo>
                  <a:cubicBezTo>
                    <a:pt x="120" y="58"/>
                    <a:pt x="120" y="58"/>
                    <a:pt x="120" y="58"/>
                  </a:cubicBezTo>
                  <a:cubicBezTo>
                    <a:pt x="120" y="69"/>
                    <a:pt x="120" y="69"/>
                    <a:pt x="120" y="69"/>
                  </a:cubicBezTo>
                  <a:lnTo>
                    <a:pt x="108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Freeform: Shape 25"/>
            <p:cNvSpPr/>
            <p:nvPr/>
          </p:nvSpPr>
          <p:spPr bwMode="auto">
            <a:xfrm>
              <a:off x="1702398" y="2335460"/>
              <a:ext cx="209550" cy="211137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3 w 56"/>
                <a:gd name="T13" fmla="*/ 28 h 56"/>
                <a:gd name="T14" fmla="*/ 28 w 56"/>
                <a:gd name="T15" fmla="*/ 3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2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4" y="52"/>
                    <a:pt x="3" y="41"/>
                    <a:pt x="3" y="28"/>
                  </a:cubicBezTo>
                  <a:cubicBezTo>
                    <a:pt x="3" y="14"/>
                    <a:pt x="14" y="3"/>
                    <a:pt x="28" y="3"/>
                  </a:cubicBezTo>
                  <a:cubicBezTo>
                    <a:pt x="41" y="3"/>
                    <a:pt x="52" y="14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Freeform: Shape 26"/>
            <p:cNvSpPr/>
            <p:nvPr/>
          </p:nvSpPr>
          <p:spPr bwMode="auto">
            <a:xfrm>
              <a:off x="1746848" y="2379910"/>
              <a:ext cx="120650" cy="120650"/>
            </a:xfrm>
            <a:custGeom>
              <a:avLst/>
              <a:gdLst>
                <a:gd name="T0" fmla="*/ 16 w 32"/>
                <a:gd name="T1" fmla="*/ 0 h 32"/>
                <a:gd name="T2" fmla="*/ 0 w 32"/>
                <a:gd name="T3" fmla="*/ 16 h 32"/>
                <a:gd name="T4" fmla="*/ 16 w 32"/>
                <a:gd name="T5" fmla="*/ 32 h 32"/>
                <a:gd name="T6" fmla="*/ 32 w 32"/>
                <a:gd name="T7" fmla="*/ 16 h 32"/>
                <a:gd name="T8" fmla="*/ 16 w 32"/>
                <a:gd name="T9" fmla="*/ 0 h 32"/>
                <a:gd name="T10" fmla="*/ 16 w 32"/>
                <a:gd name="T11" fmla="*/ 28 h 32"/>
                <a:gd name="T12" fmla="*/ 4 w 32"/>
                <a:gd name="T13" fmla="*/ 16 h 32"/>
                <a:gd name="T14" fmla="*/ 16 w 32"/>
                <a:gd name="T15" fmla="*/ 4 h 32"/>
                <a:gd name="T16" fmla="*/ 28 w 32"/>
                <a:gd name="T17" fmla="*/ 16 h 32"/>
                <a:gd name="T18" fmla="*/ 16 w 32"/>
                <a:gd name="T1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25" y="32"/>
                    <a:pt x="32" y="25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lose/>
                  <a:moveTo>
                    <a:pt x="16" y="28"/>
                  </a:moveTo>
                  <a:cubicBezTo>
                    <a:pt x="9" y="28"/>
                    <a:pt x="4" y="23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22" y="4"/>
                    <a:pt x="28" y="9"/>
                    <a:pt x="28" y="16"/>
                  </a:cubicBezTo>
                  <a:cubicBezTo>
                    <a:pt x="28" y="23"/>
                    <a:pt x="22" y="28"/>
                    <a:pt x="1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84" name="图片 5" descr="大LOGO.png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2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4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84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2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4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sp>
        <p:nvSpPr>
          <p:cNvPr id="55" name="文本框 27"/>
          <p:cNvSpPr txBox="1"/>
          <p:nvPr/>
        </p:nvSpPr>
        <p:spPr>
          <a:xfrm>
            <a:off x="1062355" y="1557020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不规则嵌套车场</a:t>
            </a:r>
          </a:p>
        </p:txBody>
      </p:sp>
      <p:grpSp>
        <p:nvGrpSpPr>
          <p:cNvPr id="52" name="Group 3"/>
          <p:cNvGrpSpPr/>
          <p:nvPr/>
        </p:nvGrpSpPr>
        <p:grpSpPr bwMode="auto">
          <a:xfrm>
            <a:off x="2404427" y="2122617"/>
            <a:ext cx="7242175" cy="439825"/>
            <a:chOff x="1306" y="1538"/>
            <a:chExt cx="1442" cy="367"/>
          </a:xfrm>
        </p:grpSpPr>
        <p:sp>
          <p:nvSpPr>
            <p:cNvPr id="69" name="Rectangle 4"/>
            <p:cNvSpPr>
              <a:spLocks noChangeArrowheads="1"/>
            </p:cNvSpPr>
            <p:nvPr/>
          </p:nvSpPr>
          <p:spPr bwMode="auto">
            <a:xfrm>
              <a:off x="1306" y="1538"/>
              <a:ext cx="1442" cy="3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Text Box 5"/>
            <p:cNvSpPr txBox="1">
              <a:spLocks noChangeArrowheads="1"/>
            </p:cNvSpPr>
            <p:nvPr/>
          </p:nvSpPr>
          <p:spPr bwMode="auto">
            <a:xfrm>
              <a:off x="1306" y="1539"/>
              <a:ext cx="1442" cy="3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0" hangingPunct="0"/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进场计时</a:t>
              </a:r>
              <a:endParaRPr lang="en-US" altLang="zh-CN" sz="2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 24"/>
          <p:cNvGrpSpPr/>
          <p:nvPr/>
        </p:nvGrpSpPr>
        <p:grpSpPr>
          <a:xfrm>
            <a:off x="2412469" y="2645027"/>
            <a:ext cx="7242175" cy="409031"/>
            <a:chOff x="844531" y="1985202"/>
            <a:chExt cx="7660554" cy="618725"/>
          </a:xfrm>
        </p:grpSpPr>
        <p:sp>
          <p:nvSpPr>
            <p:cNvPr id="67" name="Rectangle 6"/>
            <p:cNvSpPr>
              <a:spLocks noChangeArrowheads="1"/>
            </p:cNvSpPr>
            <p:nvPr/>
          </p:nvSpPr>
          <p:spPr bwMode="auto">
            <a:xfrm>
              <a:off x="844531" y="2034190"/>
              <a:ext cx="7660554" cy="46498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>
              <a:spAutoFit/>
            </a:bodyPr>
            <a:lstStyle/>
            <a:p>
              <a:pPr marL="190500" lvl="1" indent="266700" algn="ctr">
                <a:lnSpc>
                  <a:spcPct val="140000"/>
                </a:lnSpc>
                <a:tabLst>
                  <a:tab pos="8521700" algn="r"/>
                </a:tabLst>
              </a:pPr>
              <a:r>
                <a:rPr lang="zh-CN" altLang="en-US" sz="1600" b="0" dirty="0">
                  <a:latin typeface="微软雅黑" panose="020B0503020204020204" charset="-122"/>
                  <a:ea typeface="微软雅黑" panose="020B0503020204020204" charset="-122"/>
                </a:rPr>
                <a:t>鉴权进入停车场后，系统自动开始计时。</a:t>
              </a:r>
              <a:endParaRPr lang="zh-CN" altLang="de-DE" sz="1600" b="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844531" y="1985202"/>
              <a:ext cx="7658420" cy="618725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none" lIns="0" tIns="0" rIns="0" bIns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6" name="AutoShape 18"/>
          <p:cNvSpPr>
            <a:spLocks noChangeArrowheads="1"/>
          </p:cNvSpPr>
          <p:nvPr/>
        </p:nvSpPr>
        <p:spPr bwMode="auto">
          <a:xfrm flipV="1">
            <a:off x="3501832" y="3165798"/>
            <a:ext cx="5043813" cy="253373"/>
          </a:xfrm>
          <a:prstGeom prst="triangle">
            <a:avLst>
              <a:gd name="adj" fmla="val 50574"/>
            </a:avLst>
          </a:prstGeom>
          <a:gradFill rotWithShape="1">
            <a:gsLst>
              <a:gs pos="0">
                <a:schemeClr val="bg2">
                  <a:alpha val="62000"/>
                </a:schemeClr>
              </a:gs>
              <a:gs pos="100000">
                <a:schemeClr val="folHlink">
                  <a:alpha val="60001"/>
                </a:schemeClr>
              </a:gs>
            </a:gsLst>
            <a:path path="shape">
              <a:fillToRect l="50000" t="50000" r="50000" b="50000"/>
            </a:path>
          </a:gradFill>
          <a:ln w="12700" algn="ctr">
            <a:solidFill>
              <a:srgbClr val="808080"/>
            </a:solidFill>
            <a:miter lim="800000"/>
          </a:ln>
          <a:effectLst/>
        </p:spPr>
        <p:txBody>
          <a:bodyPr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26"/>
          <p:cNvGrpSpPr/>
          <p:nvPr/>
        </p:nvGrpSpPr>
        <p:grpSpPr>
          <a:xfrm>
            <a:off x="6148705" y="3642360"/>
            <a:ext cx="3482975" cy="1972945"/>
            <a:chOff x="4868261" y="3163274"/>
            <a:chExt cx="3684067" cy="2228997"/>
          </a:xfrm>
        </p:grpSpPr>
        <p:grpSp>
          <p:nvGrpSpPr>
            <p:cNvPr id="57" name="Group 12"/>
            <p:cNvGrpSpPr/>
            <p:nvPr/>
          </p:nvGrpSpPr>
          <p:grpSpPr bwMode="auto">
            <a:xfrm>
              <a:off x="4870396" y="3163274"/>
              <a:ext cx="3681932" cy="656243"/>
              <a:chOff x="1306" y="1281"/>
              <a:chExt cx="1442" cy="362"/>
            </a:xfrm>
          </p:grpSpPr>
          <p:sp>
            <p:nvSpPr>
              <p:cNvPr id="60" name="Rectangle 13"/>
              <p:cNvSpPr>
                <a:spLocks noChangeArrowheads="1"/>
              </p:cNvSpPr>
              <p:nvPr/>
            </p:nvSpPr>
            <p:spPr bwMode="auto">
              <a:xfrm>
                <a:off x="1306" y="1281"/>
                <a:ext cx="1442" cy="362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1" name="Text Box 14"/>
              <p:cNvSpPr txBox="1">
                <a:spLocks noChangeArrowheads="1"/>
              </p:cNvSpPr>
              <p:nvPr/>
            </p:nvSpPr>
            <p:spPr bwMode="auto">
              <a:xfrm>
                <a:off x="1389" y="1327"/>
                <a:ext cx="1231" cy="271"/>
              </a:xfrm>
              <a:prstGeom prst="rect">
                <a:avLst/>
              </a:prstGeom>
              <a:noFill/>
              <a:ln w="6350" algn="ctr">
                <a:noFill/>
                <a:miter lim="800000"/>
              </a:ln>
              <a:effectLst/>
            </p:spPr>
            <p:txBody>
              <a:bodyPr/>
              <a:lstStyle/>
              <a:p>
                <a:pPr algn="ctr" eaLnBrk="0" hangingPunct="0"/>
                <a:r>
                  <a:rPr lang="zh-CN" altLang="en-US" sz="1800" dirty="0">
                    <a:solidFill>
                      <a:schemeClr val="bg1">
                        <a:lumMod val="9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未进月租车场</a:t>
                </a:r>
              </a:p>
            </p:txBody>
          </p:sp>
        </p:grpSp>
        <p:sp>
          <p:nvSpPr>
            <p:cNvPr id="58" name="Rectangle 16"/>
            <p:cNvSpPr>
              <a:spLocks noChangeArrowheads="1"/>
            </p:cNvSpPr>
            <p:nvPr/>
          </p:nvSpPr>
          <p:spPr bwMode="auto">
            <a:xfrm>
              <a:off x="4956593" y="4187803"/>
              <a:ext cx="3394637" cy="874524"/>
            </a:xfrm>
            <a:prstGeom prst="rect">
              <a:avLst/>
            </a:prstGeom>
            <a:noFill/>
            <a:ln w="6350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190500" lvl="1" indent="266700">
                <a:lnSpc>
                  <a:spcPct val="140000"/>
                </a:lnSpc>
                <a:tabLst>
                  <a:tab pos="8521700" algn="r"/>
                </a:tabLst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 在临停车场停放时间超规定收费时限，按临停车辆收费。</a:t>
              </a:r>
              <a:endParaRPr lang="zh-CN" altLang="de-DE" b="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4868261" y="3966882"/>
              <a:ext cx="3681933" cy="1425389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none" lIns="0" tIns="0" rIns="0" bIns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" name="组合 25"/>
          <p:cNvGrpSpPr/>
          <p:nvPr/>
        </p:nvGrpSpPr>
        <p:grpSpPr>
          <a:xfrm>
            <a:off x="2475865" y="3636645"/>
            <a:ext cx="3484245" cy="1977390"/>
            <a:chOff x="920803" y="3163274"/>
            <a:chExt cx="3685259" cy="2242444"/>
          </a:xfrm>
        </p:grpSpPr>
        <p:grpSp>
          <p:nvGrpSpPr>
            <p:cNvPr id="10" name="Group 8"/>
            <p:cNvGrpSpPr/>
            <p:nvPr/>
          </p:nvGrpSpPr>
          <p:grpSpPr bwMode="auto">
            <a:xfrm>
              <a:off x="924130" y="3163274"/>
              <a:ext cx="3681932" cy="670746"/>
              <a:chOff x="1317" y="1281"/>
              <a:chExt cx="1442" cy="370"/>
            </a:xfrm>
          </p:grpSpPr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1317" y="1281"/>
                <a:ext cx="1442" cy="37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Text Box 10"/>
              <p:cNvSpPr txBox="1">
                <a:spLocks noChangeArrowheads="1"/>
              </p:cNvSpPr>
              <p:nvPr/>
            </p:nvSpPr>
            <p:spPr bwMode="auto">
              <a:xfrm>
                <a:off x="1419" y="1354"/>
                <a:ext cx="1231" cy="246"/>
              </a:xfrm>
              <a:prstGeom prst="rect">
                <a:avLst/>
              </a:prstGeom>
              <a:noFill/>
              <a:ln w="6350" algn="ctr">
                <a:noFill/>
                <a:miter lim="800000"/>
              </a:ln>
              <a:effectLst/>
            </p:spPr>
            <p:txBody>
              <a:bodyPr/>
              <a:lstStyle/>
              <a:p>
                <a:pPr algn="ctr" eaLnBrk="0" hangingPunct="0"/>
                <a:r>
                  <a:rPr lang="zh-CN" altLang="en-US" sz="1800" dirty="0">
                    <a:solidFill>
                      <a:schemeClr val="bg1">
                        <a:lumMod val="9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进入月租车场</a:t>
                </a:r>
              </a:p>
            </p:txBody>
          </p:sp>
        </p:grp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920803" y="3957406"/>
              <a:ext cx="3681933" cy="1448312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none" lIns="0" tIns="0" rIns="0" bIns="0" anchor="ctr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1006974" y="4021458"/>
              <a:ext cx="3498369" cy="1317094"/>
            </a:xfrm>
            <a:prstGeom prst="rect">
              <a:avLst/>
            </a:prstGeom>
            <a:noFill/>
            <a:ln w="6350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190500" lvl="1" indent="266700">
                <a:lnSpc>
                  <a:spcPct val="140000"/>
                </a:lnSpc>
                <a:tabLst>
                  <a:tab pos="8521700" algn="r"/>
                </a:tabLst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在合理时限内进入月租车场，停止计时。鉴权离开月租车场时，重新开始计时。</a:t>
              </a:r>
              <a:endParaRPr lang="zh-CN" altLang="de-DE" b="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1" name="组合 27"/>
          <p:cNvGrpSpPr/>
          <p:nvPr/>
        </p:nvGrpSpPr>
        <p:grpSpPr>
          <a:xfrm>
            <a:off x="2411730" y="5725795"/>
            <a:ext cx="7286625" cy="545465"/>
            <a:chOff x="863983" y="5562043"/>
            <a:chExt cx="7661452" cy="825310"/>
          </a:xfrm>
        </p:grpSpPr>
        <p:sp>
          <p:nvSpPr>
            <p:cNvPr id="71" name="Rectangle 13"/>
            <p:cNvSpPr>
              <a:spLocks noChangeArrowheads="1"/>
            </p:cNvSpPr>
            <p:nvPr/>
          </p:nvSpPr>
          <p:spPr bwMode="auto">
            <a:xfrm>
              <a:off x="874059" y="5562043"/>
              <a:ext cx="7651376" cy="82531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" name="TextBox 21"/>
            <p:cNvSpPr txBox="1"/>
            <p:nvPr/>
          </p:nvSpPr>
          <p:spPr>
            <a:xfrm>
              <a:off x="863983" y="5672505"/>
              <a:ext cx="7661226" cy="603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有效解决月租车占用临停车位、临停车位紧缺的问题。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>
            <a:off x="0" y="0"/>
            <a:ext cx="6749048" cy="65257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52033" y="1719035"/>
            <a:ext cx="4543424" cy="729505"/>
            <a:chOff x="6238875" y="1685854"/>
            <a:chExt cx="4543424" cy="729505"/>
          </a:xfrm>
        </p:grpSpPr>
        <p:grpSp>
          <p:nvGrpSpPr>
            <p:cNvPr id="4" name="组合 3"/>
            <p:cNvGrpSpPr/>
            <p:nvPr/>
          </p:nvGrpSpPr>
          <p:grpSpPr>
            <a:xfrm>
              <a:off x="6915848" y="1685854"/>
              <a:ext cx="3866451" cy="729505"/>
              <a:chOff x="3304037" y="341972"/>
              <a:chExt cx="3866451" cy="72950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关于集信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304037" y="675407"/>
                <a:ext cx="3866451" cy="39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Introduction to the Basic Situation of Enterprises and Relevant </a:t>
                </a:r>
                <a:r>
                  <a:rPr lang="en-US" altLang="zh-CN" sz="900" dirty="0" err="1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Honours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238875" y="1704975"/>
              <a:ext cx="533400" cy="533400"/>
              <a:chOff x="6238875" y="1704975"/>
              <a:chExt cx="533400" cy="533400"/>
            </a:xfrm>
          </p:grpSpPr>
          <p:sp>
            <p:nvSpPr>
              <p:cNvPr id="6" name="菱形 5"/>
              <p:cNvSpPr/>
              <p:nvPr/>
            </p:nvSpPr>
            <p:spPr>
              <a:xfrm>
                <a:off x="6238875" y="17049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6278370" y="1778617"/>
                <a:ext cx="474855" cy="373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01</a:t>
                </a: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037518" y="2611664"/>
            <a:ext cx="4543424" cy="739835"/>
            <a:chOff x="6238875" y="2651054"/>
            <a:chExt cx="4543424" cy="739835"/>
          </a:xfrm>
        </p:grpSpPr>
        <p:grpSp>
          <p:nvGrpSpPr>
            <p:cNvPr id="11" name="组合 10"/>
            <p:cNvGrpSpPr/>
            <p:nvPr/>
          </p:nvGrpSpPr>
          <p:grpSpPr>
            <a:xfrm>
              <a:off x="6915848" y="2651054"/>
              <a:ext cx="3866451" cy="739835"/>
              <a:chOff x="3304037" y="341972"/>
              <a:chExt cx="3866451" cy="739835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3304038" y="341972"/>
                <a:ext cx="1198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rPr>
                  <a:t>特色创新</a:t>
                </a: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304037" y="675407"/>
                <a:ext cx="3866451" cy="406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Characteristic innovation of </a:t>
                </a:r>
                <a:r>
                  <a:rPr lang="en-US" altLang="zh-CN" sz="900" dirty="0">
                    <a:solidFill>
                      <a:schemeClr val="bg1">
                        <a:lumMod val="65000"/>
                      </a:schemeClr>
                    </a:solidFill>
                    <a:sym typeface="+mn-ea"/>
                  </a:rPr>
                  <a:t>Smart Parking Solution which is Priority over other Solution</a:t>
                </a: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238875" y="2670175"/>
              <a:ext cx="533400" cy="533400"/>
              <a:chOff x="6238875" y="2670175"/>
              <a:chExt cx="533400" cy="533400"/>
            </a:xfrm>
          </p:grpSpPr>
          <p:sp>
            <p:nvSpPr>
              <p:cNvPr id="13" name="菱形 12"/>
              <p:cNvSpPr/>
              <p:nvPr/>
            </p:nvSpPr>
            <p:spPr>
              <a:xfrm>
                <a:off x="6238875" y="26701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278370" y="27503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02</a:t>
                </a: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052033" y="3475264"/>
            <a:ext cx="4543424" cy="739835"/>
            <a:chOff x="6238875" y="3616254"/>
            <a:chExt cx="4543424" cy="739835"/>
          </a:xfrm>
        </p:grpSpPr>
        <p:grpSp>
          <p:nvGrpSpPr>
            <p:cNvPr id="18" name="组合 17"/>
            <p:cNvGrpSpPr/>
            <p:nvPr/>
          </p:nvGrpSpPr>
          <p:grpSpPr>
            <a:xfrm>
              <a:off x="6915848" y="3616254"/>
              <a:ext cx="3866451" cy="739835"/>
              <a:chOff x="3304037" y="341972"/>
              <a:chExt cx="3866451" cy="73983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304038" y="341972"/>
                <a:ext cx="1198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rPr>
                  <a:t>系统介绍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304037" y="675407"/>
                <a:ext cx="3866451" cy="406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schemeClr val="bg1">
                        <a:lumMod val="65000"/>
                      </a:schemeClr>
                    </a:solidFill>
                    <a:sym typeface="+mn-ea"/>
                  </a:rPr>
                  <a:t> A Systematic Introduction,that  to help someone understand the   Introduction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8875" y="3635375"/>
              <a:ext cx="533400" cy="533400"/>
              <a:chOff x="6238875" y="3635375"/>
              <a:chExt cx="533400" cy="533400"/>
            </a:xfrm>
          </p:grpSpPr>
          <p:sp>
            <p:nvSpPr>
              <p:cNvPr id="20" name="菱形 19"/>
              <p:cNvSpPr/>
              <p:nvPr/>
            </p:nvSpPr>
            <p:spPr>
              <a:xfrm>
                <a:off x="6238875" y="36353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278370" y="37155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03</a:t>
                </a: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7052033" y="4367845"/>
            <a:ext cx="4543424" cy="739835"/>
            <a:chOff x="6238875" y="4581407"/>
            <a:chExt cx="4543424" cy="739835"/>
          </a:xfrm>
        </p:grpSpPr>
        <p:grpSp>
          <p:nvGrpSpPr>
            <p:cNvPr id="25" name="组合 24"/>
            <p:cNvGrpSpPr/>
            <p:nvPr/>
          </p:nvGrpSpPr>
          <p:grpSpPr>
            <a:xfrm>
              <a:off x="6915848" y="4581407"/>
              <a:ext cx="3866451" cy="739835"/>
              <a:chOff x="3304037" y="341972"/>
              <a:chExt cx="3866451" cy="73983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3304038" y="341972"/>
                <a:ext cx="1198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rPr>
                  <a:t>部分案例</a:t>
                </a: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304037" y="675407"/>
                <a:ext cx="3866451" cy="406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Selected cases to show, Promoting understanding of  The </a:t>
                </a: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  <a:sym typeface="+mn-ea"/>
                  </a:rPr>
                  <a:t> </a:t>
                </a:r>
                <a:r>
                  <a:rPr lang="en-US" altLang="zh-CN" sz="900" dirty="0">
                    <a:solidFill>
                      <a:schemeClr val="bg1">
                        <a:lumMod val="65000"/>
                      </a:schemeClr>
                    </a:solidFill>
                    <a:sym typeface="+mn-ea"/>
                  </a:rPr>
                  <a:t>Smart Parking Solution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6238875" y="4600575"/>
              <a:ext cx="533400" cy="533400"/>
              <a:chOff x="6238875" y="4600575"/>
              <a:chExt cx="533400" cy="533400"/>
            </a:xfrm>
          </p:grpSpPr>
          <p:sp>
            <p:nvSpPr>
              <p:cNvPr id="27" name="菱形 26"/>
              <p:cNvSpPr/>
              <p:nvPr/>
            </p:nvSpPr>
            <p:spPr>
              <a:xfrm>
                <a:off x="6238875" y="46005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278370" y="46807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04</a:t>
                </a: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2449782" y="4636013"/>
            <a:ext cx="2866178" cy="6960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</a:rPr>
              <a:t>CONTENT</a:t>
            </a:r>
            <a:endParaRPr lang="zh-CN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767281" y="3889776"/>
            <a:ext cx="2231180" cy="835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2"/>
                </a:solidFill>
                <a:latin typeface="+mn-ea"/>
              </a:rPr>
              <a:t>目 录</a:t>
            </a:r>
          </a:p>
        </p:txBody>
      </p:sp>
      <p:sp>
        <p:nvSpPr>
          <p:cNvPr id="48" name="文本框 10"/>
          <p:cNvSpPr txBox="1"/>
          <p:nvPr/>
        </p:nvSpPr>
        <p:spPr>
          <a:xfrm>
            <a:off x="185744" y="700068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49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355" y="100016"/>
            <a:ext cx="2001397" cy="5649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667376" y="1659314"/>
            <a:ext cx="5396635" cy="713020"/>
            <a:chOff x="1136194" y="2091953"/>
            <a:chExt cx="5396635" cy="553201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452880" cy="30939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个性化报表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23795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itchFamily="34" charset="0"/>
                  <a:ea typeface="微软雅黑" panose="020B0503020204020204" charset="-122"/>
                </a:rPr>
                <a:t>各种常规及定制报表，让每天的收费、动态及统计准确直观。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1257131"/>
            <a:chOff x="1573213" y="344224"/>
            <a:chExt cx="6010442" cy="1257131"/>
          </a:xfrm>
        </p:grpSpPr>
        <p:sp>
          <p:nvSpPr>
            <p:cNvPr id="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特色创新</a:t>
              </a:r>
            </a:p>
          </p:txBody>
        </p:sp>
        <p:sp>
          <p:nvSpPr>
            <p:cNvPr id="5" name="TextBox 11"/>
            <p:cNvSpPr txBox="1"/>
            <p:nvPr/>
          </p:nvSpPr>
          <p:spPr>
            <a:xfrm>
              <a:off x="1624013" y="864755"/>
              <a:ext cx="5959642" cy="7366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Characteristic innovation of Smart Parking Solution which is Priority over other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sp>
        <p:nvSpPr>
          <p:cNvPr id="50" name="日期占位符 3"/>
          <p:cNvSpPr txBox="1"/>
          <p:nvPr/>
        </p:nvSpPr>
        <p:spPr>
          <a:xfrm>
            <a:off x="2985249" y="5476402"/>
            <a:ext cx="5548745" cy="550719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准确的细分报表，是有效稽核的前提和关键</a:t>
            </a:r>
            <a:endParaRPr lang="en-GB" sz="2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gray">
          <a:xfrm>
            <a:off x="2152698" y="2740295"/>
            <a:ext cx="2057400" cy="2461238"/>
          </a:xfrm>
          <a:prstGeom prst="rightArrow">
            <a:avLst>
              <a:gd name="adj1" fmla="val 62787"/>
              <a:gd name="adj2" fmla="val 41259"/>
            </a:avLst>
          </a:prstGeom>
          <a:gradFill>
            <a:gsLst>
              <a:gs pos="0">
                <a:srgbClr val="263248"/>
              </a:gs>
              <a:gs pos="77000">
                <a:srgbClr val="7E8AA2"/>
              </a:gs>
              <a:gs pos="100000">
                <a:srgbClr val="7B869E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zh-CN" altLang="zh-CN" sz="135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black">
          <a:xfrm>
            <a:off x="2273816" y="3370749"/>
            <a:ext cx="146685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90805" indent="-90805" eaLnBrk="0" hangingPunct="0"/>
            <a:r>
              <a:rPr lang="zh-CN" altLang="en-US" sz="1800" b="1" dirty="0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集信智能停车解决方案收费稽核功能</a:t>
            </a:r>
            <a:endParaRPr lang="en-US" altLang="zh-CN" sz="1800" b="1" dirty="0">
              <a:solidFill>
                <a:schemeClr val="dk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4331216" y="3439481"/>
            <a:ext cx="4900181" cy="946974"/>
            <a:chOff x="3150609" y="2258774"/>
            <a:chExt cx="4900181" cy="946974"/>
          </a:xfrm>
        </p:grpSpPr>
        <p:grpSp>
          <p:nvGrpSpPr>
            <p:cNvPr id="63" name="Group 10"/>
            <p:cNvGrpSpPr/>
            <p:nvPr/>
          </p:nvGrpSpPr>
          <p:grpSpPr bwMode="auto">
            <a:xfrm>
              <a:off x="3150609" y="2258774"/>
              <a:ext cx="4900181" cy="946974"/>
              <a:chOff x="2304" y="2058"/>
              <a:chExt cx="3102" cy="615"/>
            </a:xfrm>
          </p:grpSpPr>
          <p:sp>
            <p:nvSpPr>
              <p:cNvPr id="64" name="AutoShape 11"/>
              <p:cNvSpPr>
                <a:spLocks noChangeArrowheads="1"/>
              </p:cNvSpPr>
              <p:nvPr/>
            </p:nvSpPr>
            <p:spPr bwMode="gray">
              <a:xfrm>
                <a:off x="2334" y="2058"/>
                <a:ext cx="3072" cy="615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tint val="21176"/>
                      <a:invGamma/>
                    </a:schemeClr>
                  </a:gs>
                </a:gsLst>
                <a:lin ang="0" scaled="1"/>
              </a:gradFill>
              <a:ln w="38100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5" name="AutoShape 12"/>
              <p:cNvSpPr>
                <a:spLocks noChangeArrowheads="1"/>
              </p:cNvSpPr>
              <p:nvPr/>
            </p:nvSpPr>
            <p:spPr bwMode="gray">
              <a:xfrm>
                <a:off x="2304" y="2260"/>
                <a:ext cx="336" cy="240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66" name="Text Box 17"/>
            <p:cNvSpPr txBox="1">
              <a:spLocks noChangeArrowheads="1"/>
            </p:cNvSpPr>
            <p:nvPr/>
          </p:nvSpPr>
          <p:spPr bwMode="gray">
            <a:xfrm>
              <a:off x="3790437" y="2432673"/>
              <a:ext cx="4057690" cy="64633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zh-CN" altLang="en-US" sz="105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zh-CN" altLang="en-US" sz="1800" b="1" dirty="0">
                  <a:latin typeface="微软雅黑" panose="020B0503020204020204" charset="-122"/>
                  <a:ea typeface="微软雅黑" panose="020B0503020204020204" charset="-122"/>
                </a:rPr>
                <a:t>系统能按照需求自动生成各类报表，极大方便了统计工作。</a:t>
              </a:r>
              <a:endParaRPr lang="en-US" altLang="zh-CN" sz="18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378607" y="2566670"/>
            <a:ext cx="4839757" cy="826774"/>
            <a:chOff x="3198000" y="1382682"/>
            <a:chExt cx="4839757" cy="830055"/>
          </a:xfrm>
        </p:grpSpPr>
        <p:grpSp>
          <p:nvGrpSpPr>
            <p:cNvPr id="68" name="Group 7"/>
            <p:cNvGrpSpPr/>
            <p:nvPr/>
          </p:nvGrpSpPr>
          <p:grpSpPr bwMode="auto">
            <a:xfrm>
              <a:off x="3198000" y="1382682"/>
              <a:ext cx="4839757" cy="830055"/>
              <a:chOff x="2342" y="1140"/>
              <a:chExt cx="3072" cy="774"/>
            </a:xfrm>
          </p:grpSpPr>
          <p:sp>
            <p:nvSpPr>
              <p:cNvPr id="69" name="AutoShape 8"/>
              <p:cNvSpPr>
                <a:spLocks noChangeArrowheads="1"/>
              </p:cNvSpPr>
              <p:nvPr/>
            </p:nvSpPr>
            <p:spPr bwMode="gray">
              <a:xfrm>
                <a:off x="2342" y="1140"/>
                <a:ext cx="3072" cy="774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tint val="21176"/>
                      <a:invGamma/>
                    </a:schemeClr>
                  </a:gs>
                </a:gsLst>
                <a:lin ang="0" scaled="1"/>
              </a:gradFill>
              <a:ln w="38100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0" name="AutoShape 9"/>
              <p:cNvSpPr>
                <a:spLocks noChangeArrowheads="1"/>
              </p:cNvSpPr>
              <p:nvPr/>
            </p:nvSpPr>
            <p:spPr bwMode="gray">
              <a:xfrm>
                <a:off x="2352" y="1336"/>
                <a:ext cx="336" cy="336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1" name="Text Box 18"/>
            <p:cNvSpPr txBox="1">
              <a:spLocks noChangeArrowheads="1"/>
            </p:cNvSpPr>
            <p:nvPr/>
          </p:nvSpPr>
          <p:spPr bwMode="gray">
            <a:xfrm>
              <a:off x="3790437" y="1464937"/>
              <a:ext cx="3988360" cy="64633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zh-CN" altLang="en-US" sz="1800" b="1" dirty="0">
                  <a:latin typeface="微软雅黑" panose="020B0503020204020204" charset="-122"/>
                  <a:ea typeface="微软雅黑" panose="020B0503020204020204" charset="-122"/>
                </a:rPr>
                <a:t>系统根据收费规则及停车时间自动计费，一目了然。</a:t>
              </a:r>
              <a:endParaRPr lang="en-US" altLang="zh-CN" sz="18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4378977" y="4479540"/>
            <a:ext cx="4852361" cy="826774"/>
            <a:chOff x="3232660" y="1202515"/>
            <a:chExt cx="4852361" cy="830055"/>
          </a:xfrm>
        </p:grpSpPr>
        <p:grpSp>
          <p:nvGrpSpPr>
            <p:cNvPr id="73" name="Group 7"/>
            <p:cNvGrpSpPr/>
            <p:nvPr/>
          </p:nvGrpSpPr>
          <p:grpSpPr bwMode="auto">
            <a:xfrm>
              <a:off x="3232660" y="1202515"/>
              <a:ext cx="4852361" cy="830055"/>
              <a:chOff x="2364" y="972"/>
              <a:chExt cx="3080" cy="774"/>
            </a:xfrm>
          </p:grpSpPr>
          <p:sp>
            <p:nvSpPr>
              <p:cNvPr id="74" name="AutoShape 8"/>
              <p:cNvSpPr>
                <a:spLocks noChangeArrowheads="1"/>
              </p:cNvSpPr>
              <p:nvPr/>
            </p:nvSpPr>
            <p:spPr bwMode="gray">
              <a:xfrm>
                <a:off x="2372" y="972"/>
                <a:ext cx="3072" cy="774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tint val="21176"/>
                      <a:invGamma/>
                    </a:schemeClr>
                  </a:gs>
                </a:gsLst>
                <a:lin ang="0" scaled="1"/>
              </a:gradFill>
              <a:ln w="38100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5" name="AutoShape 9"/>
              <p:cNvSpPr>
                <a:spLocks noChangeArrowheads="1"/>
              </p:cNvSpPr>
              <p:nvPr/>
            </p:nvSpPr>
            <p:spPr bwMode="gray">
              <a:xfrm>
                <a:off x="2364" y="1212"/>
                <a:ext cx="307" cy="336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05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6" name="Text Box 18"/>
            <p:cNvSpPr txBox="1">
              <a:spLocks noChangeArrowheads="1"/>
            </p:cNvSpPr>
            <p:nvPr/>
          </p:nvSpPr>
          <p:spPr bwMode="gray">
            <a:xfrm>
              <a:off x="3777737" y="1306832"/>
              <a:ext cx="3988360" cy="64772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对于异常收费的情况，自动生成稽核报表，使稽核简单明了。</a:t>
              </a:r>
              <a:endParaRPr lang="en-US" altLang="zh-CN" sz="18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48305"/>
            <a:chOff x="3304037" y="-125467"/>
            <a:chExt cx="6448076" cy="194830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14880" cy="70675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zh-CN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8229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 A Systematic Introduction,that  to help someone understand the Introduction</a:t>
              </a:r>
            </a:p>
            <a:p>
              <a:pPr lvl="0">
                <a:lnSpc>
                  <a:spcPct val="114000"/>
                </a:lnSpc>
                <a:defRPr/>
              </a:pP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03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7447" y="5942479"/>
            <a:ext cx="2001397" cy="564965"/>
          </a:xfrm>
          <a:prstGeom prst="rect">
            <a:avLst/>
          </a:prstGeom>
          <a:noFill/>
        </p:spPr>
      </p:pic>
      <p:pic>
        <p:nvPicPr>
          <p:cNvPr id="9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7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351280" y="1671320"/>
            <a:ext cx="9386570" cy="4508765"/>
            <a:chOff x="6302884" y="1558249"/>
            <a:chExt cx="3713651" cy="2329356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72878" cy="167161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集信“基于云端的停车场解决方案”，可有效解决以下问题：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基于云端的架构，解决了“管理不出社区”的问题，使“</a:t>
              </a:r>
              <a:r>
                <a:rPr lang="zh-CN" altLang="en-US" sz="2400" b="1" spc="38" dirty="0">
                  <a:ln w="11430"/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有网络的地方就能管理</a:t>
              </a: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”成为现实；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分布式网络结构，既保证了集中，又保证生产现场的数据安全和访问速度；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灵活多样的收费规则配置，让“分时段、嵌套停车场”等个性化需求都不成问题；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异常收费自动报表、“人工抬闸”统计等，减少稽核工作量，有效堵塞收费漏洞；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一键锁车，解决了车主存车的后顾之忧；</a:t>
              </a:r>
              <a:endParaRPr lang="en-US" altLang="zh-CN" dirty="0"/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51439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FFA701"/>
                      </a:gs>
                      <a:gs pos="80000">
                        <a:srgbClr val="FFA90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1680000" scaled="0"/>
                  </a:gradFill>
                  <a:latin typeface="微软雅黑" panose="020B0503020204020204" charset="-122"/>
                  <a:ea typeface="微软雅黑" panose="020B0503020204020204" charset="-122"/>
                </a:rPr>
                <a:t>解决主要问题</a:t>
              </a:r>
              <a:endParaRPr lang="zh-CN" altLang="en-US" sz="36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400" b="1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FFA701"/>
                      </a:gs>
                      <a:gs pos="80000">
                        <a:srgbClr val="FFA90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1680000" scaled="0"/>
                  </a:gradFill>
                </a:rPr>
                <a:t>Addressing key issues</a:t>
              </a: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16245" y="1996256"/>
            <a:ext cx="457200" cy="439060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rgbClr val="FFA8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3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332230" y="1671320"/>
            <a:ext cx="9386570" cy="4231765"/>
            <a:chOff x="6302884" y="1558249"/>
            <a:chExt cx="3713651" cy="2186250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2851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人工抬闸，自动抓拍，方便稽核图像核对；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基于云端的网络架构，可实现多小区一卡通功能；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储值卡收费模式，加快了停车费的资金回笼，间接减少停车费的跑漏；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远程稽核与授权，提升了管理能力及管理时效；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嵌入式主机，杜绝了外装软件，保证系统稳定及数据不被篡改和外泄；</a:t>
              </a:r>
              <a:endParaRPr lang="en-US" altLang="zh-CN" spc="38" dirty="0">
                <a:ln w="11430"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pc="38" dirty="0">
                  <a:ln w="11430"/>
                  <a:latin typeface="华文楷体" panose="02010600040101010101" pitchFamily="2" charset="-122"/>
                  <a:ea typeface="华文楷体" panose="02010600040101010101" pitchFamily="2" charset="-122"/>
                  <a:sym typeface="+mn-ea"/>
                </a:rPr>
                <a:t>工业级及室外环境硬件设计，极大提高岗亭设备的稳定性及从根本解决岗亭的管理难题。</a:t>
              </a:r>
              <a:endParaRPr lang="en-US" altLang="zh-CN" dirty="0"/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479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FFA701"/>
                      </a:gs>
                      <a:gs pos="80000">
                        <a:srgbClr val="FFA90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1680000" scaled="0"/>
                  </a:gra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解决主要问题</a:t>
              </a:r>
              <a:endParaRPr lang="zh-CN" altLang="en-US" sz="36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>
                <a:lnSpc>
                  <a:spcPct val="120000"/>
                </a:lnSpc>
              </a:pPr>
              <a:r>
                <a:rPr lang="en-US" altLang="zh-CN" sz="1400" b="1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0">
                        <a:srgbClr val="FFA701"/>
                      </a:gs>
                      <a:gs pos="80000">
                        <a:srgbClr val="FFA901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1680000" scaled="0"/>
                  </a:gradFill>
                  <a:sym typeface="+mn-ea"/>
                </a:rPr>
                <a:t>Addressing key issues</a:t>
              </a:r>
              <a:endParaRPr lang="en-US" altLang="zh-CN" sz="14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A701"/>
                    </a:gs>
                    <a:gs pos="80000">
                      <a:srgbClr val="FFA90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80000" scaled="0"/>
                </a:gradFill>
              </a:endParaRPr>
            </a:p>
            <a:p>
              <a:pPr>
                <a:lnSpc>
                  <a:spcPct val="120000"/>
                </a:lnSpc>
              </a:pP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16245" y="1996256"/>
            <a:ext cx="457200" cy="439060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rgbClr val="FFA8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pic>
        <p:nvPicPr>
          <p:cNvPr id="27" name="图片 5" descr="大LOGO.pn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5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48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矩形 44"/>
          <p:cNvSpPr/>
          <p:nvPr/>
        </p:nvSpPr>
        <p:spPr>
          <a:xfrm>
            <a:off x="1046480" y="1576070"/>
            <a:ext cx="4596130" cy="17710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A701"/>
                    </a:gs>
                    <a:gs pos="80000">
                      <a:srgbClr val="FFA90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80000" scaled="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网络拓扑图</a:t>
            </a:r>
            <a:endParaRPr lang="zh-CN" altLang="en-US" sz="3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A701"/>
                    </a:gs>
                    <a:gs pos="80000">
                      <a:srgbClr val="FFA90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80000" scaled="0"/>
                </a:gradFill>
                <a:sym typeface="+mn-ea"/>
              </a:rPr>
              <a:t>Network topology</a:t>
            </a:r>
          </a:p>
          <a:p>
            <a:pPr>
              <a:lnSpc>
                <a:spcPct val="120000"/>
              </a:lnSpc>
            </a:pPr>
            <a:r>
              <a: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系统采用基于</a:t>
            </a:r>
            <a:r>
              <a:rPr lang="en-US" altLang="zh-CN" sz="14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TCP/IP</a:t>
            </a:r>
            <a:r>
              <a: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的分布式网络结构，既保证了集中，</a:t>
            </a:r>
          </a:p>
          <a:p>
            <a:pPr>
              <a:lnSpc>
                <a:spcPct val="120000"/>
              </a:lnSpc>
            </a:pPr>
            <a:r>
              <a: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又保证生产现场的数据安全和访问速度。也可部署于云端</a:t>
            </a:r>
            <a:endParaRPr lang="en-US" altLang="zh-CN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789305" y="3431540"/>
          <a:ext cx="4397375" cy="2979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Visio" r:id="rId6" imgW="5048250" imgH="3990975" progId="Visio.Drawing.11">
                  <p:embed/>
                </p:oleObj>
              </mc:Choice>
              <mc:Fallback>
                <p:oleObj name="Visio" r:id="rId6" imgW="5048250" imgH="3990975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305" y="3431540"/>
                        <a:ext cx="4397375" cy="29794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矩形 19"/>
          <p:cNvSpPr/>
          <p:nvPr/>
        </p:nvSpPr>
        <p:spPr>
          <a:xfrm>
            <a:off x="6240780" y="1660525"/>
            <a:ext cx="4596130" cy="12541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A701"/>
                    </a:gs>
                    <a:gs pos="80000">
                      <a:srgbClr val="FFA90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80000" scaled="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设备拓扑图</a:t>
            </a:r>
            <a:endParaRPr lang="zh-CN" altLang="en-US" sz="36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14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A701"/>
                    </a:gs>
                    <a:gs pos="80000">
                      <a:srgbClr val="FFA901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80000" scaled="0"/>
                </a:gradFill>
                <a:sym typeface="+mn-ea"/>
              </a:rPr>
              <a:t>Device topology</a:t>
            </a:r>
          </a:p>
          <a:p>
            <a:pPr>
              <a:lnSpc>
                <a:spcPct val="120000"/>
              </a:lnSpc>
            </a:pPr>
            <a:endParaRPr lang="en-US" altLang="zh-CN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1835" y="3531870"/>
            <a:ext cx="6214745" cy="277876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27"/>
          <p:cNvSpPr txBox="1"/>
          <p:nvPr/>
        </p:nvSpPr>
        <p:spPr>
          <a:xfrm>
            <a:off x="1062355" y="1557020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sym typeface="+mn-ea"/>
              </a:rPr>
              <a:t>系统界面截图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935" y="2551430"/>
            <a:ext cx="5100955" cy="284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1257300" y="5490845"/>
            <a:ext cx="33502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图一：岗亭端值班界面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860" y="2551430"/>
            <a:ext cx="5219700" cy="2938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/>
          <p:nvPr/>
        </p:nvSpPr>
        <p:spPr>
          <a:xfrm>
            <a:off x="7489825" y="5484495"/>
            <a:ext cx="33502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图二：岗亭端值班界面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27"/>
          <p:cNvSpPr txBox="1"/>
          <p:nvPr/>
        </p:nvSpPr>
        <p:spPr>
          <a:xfrm>
            <a:off x="1062355" y="1557020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sym typeface="+mn-ea"/>
              </a:rPr>
              <a:t>系统界面截图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45185" y="4357370"/>
            <a:ext cx="29127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图一：</a:t>
            </a:r>
            <a:r>
              <a:rPr lang="zh-CN" altLang="en-US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通信卡查询界面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28870" y="5055870"/>
            <a:ext cx="2254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图二：</a:t>
            </a:r>
            <a:r>
              <a:rPr lang="zh-CN" altLang="en-US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通信卡权限界面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985" y="2129155"/>
            <a:ext cx="4010660" cy="214058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3085" y="2935605"/>
            <a:ext cx="400558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5460" y="3756660"/>
            <a:ext cx="4023995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本框 9"/>
          <p:cNvSpPr txBox="1"/>
          <p:nvPr/>
        </p:nvSpPr>
        <p:spPr>
          <a:xfrm>
            <a:off x="8789035" y="6145530"/>
            <a:ext cx="22174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图三：</a:t>
            </a:r>
            <a:r>
              <a: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门限管理设置界面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27"/>
          <p:cNvSpPr txBox="1"/>
          <p:nvPr/>
        </p:nvSpPr>
        <p:spPr>
          <a:xfrm>
            <a:off x="1062355" y="1557020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sym typeface="+mn-ea"/>
              </a:rPr>
              <a:t>系统界面截图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73175" y="4357370"/>
            <a:ext cx="2407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图一：</a:t>
            </a:r>
            <a:r>
              <a:rPr lang="zh-CN" altLang="en-US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管理端“实时在场车”记录查询结果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4570" y="5055870"/>
            <a:ext cx="27781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图二：</a:t>
            </a:r>
            <a:r>
              <a:rPr lang="zh-CN" altLang="en-US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管理端收费统计报表界面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789035" y="6145530"/>
            <a:ext cx="28829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图三：</a:t>
            </a:r>
            <a:r>
              <a:rPr lang="zh-CN" altLang="en-US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管理端通行卡查询结果界面</a:t>
            </a:r>
            <a:endParaRPr lang="zh-CN" altLang="en-US" sz="14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13" name="内容占位符 4" descr="实时在场车记录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7560" y="1924050"/>
            <a:ext cx="3679825" cy="2433320"/>
          </a:xfrm>
          <a:prstGeom prst="rect">
            <a:avLst/>
          </a:prstGeom>
        </p:spPr>
      </p:pic>
      <p:pic>
        <p:nvPicPr>
          <p:cNvPr id="14" name="内容占位符 4" descr="收费统计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31970" y="2527300"/>
            <a:ext cx="3832860" cy="2528570"/>
          </a:xfrm>
          <a:prstGeom prst="rect">
            <a:avLst/>
          </a:prstGeom>
        </p:spPr>
      </p:pic>
      <p:pic>
        <p:nvPicPr>
          <p:cNvPr id="15" name="内容占位符 4" descr="通行卡查询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04810" y="3532505"/>
            <a:ext cx="4043045" cy="2613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内容占位符 5"/>
          <p:cNvGraphicFramePr/>
          <p:nvPr/>
        </p:nvGraphicFramePr>
        <p:xfrm>
          <a:off x="1423035" y="1808229"/>
          <a:ext cx="9529444" cy="431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5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4639310" y="6122035"/>
            <a:ext cx="29127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人工开闸统计</a:t>
            </a:r>
            <a:endParaRPr lang="zh-CN" alt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3"/>
          <p:cNvGraphicFramePr/>
          <p:nvPr/>
        </p:nvGraphicFramePr>
        <p:xfrm>
          <a:off x="1463040" y="1925955"/>
          <a:ext cx="9479280" cy="431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4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4639310" y="6122035"/>
            <a:ext cx="29127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临停收费统计</a:t>
            </a:r>
            <a:endParaRPr lang="zh-CN" alt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关于集信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7447" y="5942479"/>
            <a:ext cx="2001397" cy="564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3"/>
          <p:cNvGraphicFramePr/>
          <p:nvPr/>
        </p:nvGraphicFramePr>
        <p:xfrm>
          <a:off x="1524000" y="1936115"/>
          <a:ext cx="9174480" cy="431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4" name="组合 29"/>
          <p:cNvGrpSpPr/>
          <p:nvPr/>
        </p:nvGrpSpPr>
        <p:grpSpPr>
          <a:xfrm>
            <a:off x="1667615" y="452403"/>
            <a:ext cx="5246687" cy="1011386"/>
            <a:chOff x="1573213" y="344224"/>
            <a:chExt cx="5246687" cy="1011386"/>
          </a:xfrm>
        </p:grpSpPr>
        <p:sp>
          <p:nvSpPr>
            <p:cNvPr id="31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系统介绍</a:t>
              </a:r>
            </a:p>
          </p:txBody>
        </p:sp>
        <p:sp>
          <p:nvSpPr>
            <p:cNvPr id="32" name="TextBox 11"/>
            <p:cNvSpPr txBox="1"/>
            <p:nvPr/>
          </p:nvSpPr>
          <p:spPr>
            <a:xfrm>
              <a:off x="1624013" y="864755"/>
              <a:ext cx="5195887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 </a:t>
              </a: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A Systematic Introduction,that  to help someone understand the Introduction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8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4639310" y="6122035"/>
            <a:ext cx="29127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月卡续费统计</a:t>
            </a:r>
            <a:endParaRPr lang="zh-CN" alt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48305"/>
            <a:chOff x="3304037" y="-125467"/>
            <a:chExt cx="6448076" cy="194830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14880" cy="70675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部分案例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8229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  <a:sym typeface="+mn-ea"/>
                </a:rPr>
                <a:t>Selected cases to show, Promoting understanding of  The  </a:t>
              </a: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Smart Parking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04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7447" y="5942479"/>
            <a:ext cx="2001397" cy="564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28"/>
          <p:cNvSpPr txBox="1"/>
          <p:nvPr/>
        </p:nvSpPr>
        <p:spPr>
          <a:xfrm>
            <a:off x="1062355" y="1795613"/>
            <a:ext cx="539686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itchFamily="34" charset="0"/>
                <a:ea typeface="微软雅黑" panose="020B0503020204020204" charset="-122"/>
              </a:rPr>
              <a:t>系统是固定的，施工布线方案是不同的。不同的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itchFamily="34" charset="0"/>
                <a:ea typeface="微软雅黑" panose="020B0503020204020204" charset="-122"/>
                <a:sym typeface="+mn-ea"/>
              </a:rPr>
              <a:t>施工布线方案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itchFamily="34" charset="0"/>
                <a:ea typeface="微软雅黑" panose="020B0503020204020204" charset="-122"/>
              </a:rPr>
              <a:t>，满足不同客户的需求。</a:t>
            </a: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667615" y="452403"/>
            <a:ext cx="5850785" cy="1011386"/>
            <a:chOff x="1573213" y="344224"/>
            <a:chExt cx="5429871" cy="1011386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>
                <a:defRPr/>
              </a:pP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Selected cases to show, Promoting understanding of  The  Smart Parking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4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230" y="2576830"/>
            <a:ext cx="5001895" cy="36772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9845" y="2570480"/>
            <a:ext cx="2829560" cy="377634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459220" y="3089910"/>
            <a:ext cx="734060" cy="2945765"/>
          </a:xfrm>
          <a:prstGeom prst="rect">
            <a:avLst/>
          </a:prstGeom>
          <a:noFill/>
        </p:spPr>
        <p:txBody>
          <a:bodyPr vert="eaVert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东 厦 花 园 一 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070" y="2143125"/>
            <a:ext cx="6278880" cy="402374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953" y="1808228"/>
            <a:ext cx="3113293" cy="4358639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6" name="组合 51"/>
          <p:cNvGrpSpPr/>
          <p:nvPr/>
        </p:nvGrpSpPr>
        <p:grpSpPr>
          <a:xfrm>
            <a:off x="1667615" y="452403"/>
            <a:ext cx="5850785" cy="1011386"/>
            <a:chOff x="1573213" y="344224"/>
            <a:chExt cx="5429871" cy="1011386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>
                <a:defRPr/>
              </a:pP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Selected cases to show, Promoting understanding of  The  Smart Parking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4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4652010" y="2868295"/>
            <a:ext cx="734060" cy="2945765"/>
          </a:xfrm>
          <a:prstGeom prst="rect">
            <a:avLst/>
          </a:prstGeom>
          <a:noFill/>
        </p:spPr>
        <p:txBody>
          <a:bodyPr vert="eaVert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移 动 信 息 大 楼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386070" y="1660728"/>
            <a:ext cx="625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不同的客户需求，用不同的设备来满足，</a:t>
            </a:r>
            <a:r>
              <a:rPr lang="zh-CN" altLang="en-US" dirty="0">
                <a:solidFill>
                  <a:srgbClr val="FF0000"/>
                </a:solidFill>
              </a:rPr>
              <a:t>总有一种适合你</a:t>
            </a:r>
            <a:r>
              <a:rPr lang="zh-CN" altLang="en-US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215" y="1972310"/>
            <a:ext cx="4656455" cy="42367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" y="2428876"/>
            <a:ext cx="5647690" cy="3780154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4" name="组合 51"/>
          <p:cNvGrpSpPr/>
          <p:nvPr/>
        </p:nvGrpSpPr>
        <p:grpSpPr>
          <a:xfrm>
            <a:off x="1667615" y="452403"/>
            <a:ext cx="5850785" cy="1011386"/>
            <a:chOff x="1573213" y="344224"/>
            <a:chExt cx="5429871" cy="1011386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>
                <a:defRPr/>
              </a:pP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Selected cases to show, Promoting understanding of  The  Smart Parking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4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52450" y="1972309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简单和复杂，是可以并存的。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28080" y="2911475"/>
            <a:ext cx="734060" cy="2945765"/>
          </a:xfrm>
          <a:prstGeom prst="rect">
            <a:avLst/>
          </a:prstGeom>
          <a:noFill/>
        </p:spPr>
        <p:txBody>
          <a:bodyPr vert="eaVert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智 汇 时 代 花 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15" y="1960880"/>
            <a:ext cx="5795645" cy="4229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015" y="2226999"/>
            <a:ext cx="3359785" cy="3962981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6" name="组合 51"/>
          <p:cNvGrpSpPr/>
          <p:nvPr/>
        </p:nvGrpSpPr>
        <p:grpSpPr>
          <a:xfrm>
            <a:off x="1667615" y="452403"/>
            <a:ext cx="5850785" cy="1011386"/>
            <a:chOff x="1573213" y="344224"/>
            <a:chExt cx="5429871" cy="1011386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>
                <a:defRPr/>
              </a:pP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490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  <a:sym typeface="+mn-ea"/>
                </a:rPr>
                <a:t>Selected cases to show, Promoting understanding of  The  Smart Parking Solution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4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6634480" y="3115945"/>
            <a:ext cx="734060" cy="2155825"/>
          </a:xfrm>
          <a:prstGeom prst="rect">
            <a:avLst/>
          </a:prstGeom>
          <a:noFill/>
        </p:spPr>
        <p:txBody>
          <a:bodyPr vert="eaVert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中 环 大 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527925" y="1777347"/>
            <a:ext cx="344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因地制宜，满足特殊的环境。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联系方式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530252" y="1792366"/>
            <a:ext cx="8586158" cy="4010225"/>
            <a:chOff x="6302884" y="1558249"/>
            <a:chExt cx="3713651" cy="2173042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1530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/>
                <a:t>地址：汕头市高新区科技中路</a:t>
              </a:r>
              <a:r>
                <a:rPr lang="en-US" altLang="zh-CN" sz="2400" dirty="0"/>
                <a:t>11</a:t>
              </a:r>
              <a:r>
                <a:rPr lang="zh-CN" altLang="en-US" sz="2400" dirty="0"/>
                <a:t>号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           经发大厦</a:t>
              </a:r>
              <a:r>
                <a:rPr lang="en-US" altLang="zh-CN" sz="2400" dirty="0"/>
                <a:t>A</a:t>
              </a:r>
              <a:r>
                <a:rPr lang="zh-CN" altLang="en-US" sz="2400" dirty="0"/>
                <a:t>栋</a:t>
              </a:r>
              <a:r>
                <a:rPr lang="en-US" altLang="zh-CN" sz="2400" dirty="0"/>
                <a:t>1201</a:t>
              </a:r>
              <a:r>
                <a:rPr lang="zh-CN" altLang="en-US" sz="2400" dirty="0"/>
                <a:t>之二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电话：</a:t>
              </a:r>
              <a:r>
                <a:rPr lang="en-US" altLang="zh-CN" sz="2400" dirty="0"/>
                <a:t>0754-88135135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传真：</a:t>
              </a:r>
              <a:r>
                <a:rPr lang="en-US" altLang="zh-CN" sz="2400" dirty="0"/>
                <a:t>0754-88135136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网址：</a:t>
              </a:r>
              <a:r>
                <a:rPr lang="en-US" altLang="zh-CN" sz="2400" dirty="0"/>
                <a:t>www.jixininc.com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6043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latin typeface="微软雅黑" panose="020B0503020204020204" charset="-122"/>
                  <a:ea typeface="微软雅黑" panose="020B0503020204020204" charset="-122"/>
                </a:rPr>
                <a:t>联系我们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Looking forward to contacting us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55041" y="2113280"/>
            <a:ext cx="465394" cy="51444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8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91" y="3678505"/>
            <a:ext cx="4536390" cy="27964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15974" y="2197495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ea"/>
                <a:ea typeface="+mj-ea"/>
              </a:rPr>
              <a:t>感谢您的聆听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20207"/>
            <a:ext cx="6061648" cy="3173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Thank you for </a:t>
            </a: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watching.Hope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our solution will bring you a qualitative leap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94353" y="1035266"/>
            <a:ext cx="182293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800" noProof="0" dirty="0">
                <a:solidFill>
                  <a:schemeClr val="accent1"/>
                </a:solidFill>
                <a:latin typeface="Agency FB" pitchFamily="34" charset="0"/>
                <a:ea typeface="+mj-ea"/>
              </a:rPr>
              <a:t>2019</a:t>
            </a:r>
            <a:endParaRPr kumimoji="0" lang="zh-CN" altLang="en-US" sz="8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gency FB" pitchFamily="34" charset="0"/>
              <a:ea typeface="+mj-ea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 descr="E:\公司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848" y="5848445"/>
            <a:ext cx="2001397" cy="564965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99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占位符 5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2651761" y="1647137"/>
            <a:ext cx="9533636" cy="2824971"/>
          </a:xfrm>
        </p:spPr>
      </p:pic>
      <p:grpSp>
        <p:nvGrpSpPr>
          <p:cNvPr id="3" name="3d0c1d93-e9a4-4319-971b-cb342403d88d"/>
          <p:cNvGrpSpPr>
            <a:grpSpLocks noChangeAspect="1"/>
          </p:cNvGrpSpPr>
          <p:nvPr/>
        </p:nvGrpSpPr>
        <p:grpSpPr>
          <a:xfrm>
            <a:off x="-7985" y="1632623"/>
            <a:ext cx="9545577" cy="3282731"/>
            <a:chOff x="-7985" y="1133855"/>
            <a:chExt cx="9545577" cy="3282731"/>
          </a:xfrm>
        </p:grpSpPr>
        <p:sp>
          <p:nvSpPr>
            <p:cNvPr id="5" name="Rectangle 2"/>
            <p:cNvSpPr/>
            <p:nvPr/>
          </p:nvSpPr>
          <p:spPr>
            <a:xfrm>
              <a:off x="-7985" y="1133855"/>
              <a:ext cx="2682943" cy="282497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317500" sx="1000" sy="1000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osceles Triangle 4"/>
            <p:cNvSpPr/>
            <p:nvPr/>
          </p:nvSpPr>
          <p:spPr>
            <a:xfrm rot="5400000">
              <a:off x="2464497" y="2408161"/>
              <a:ext cx="614341" cy="260006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Oval 6"/>
            <p:cNvSpPr/>
            <p:nvPr/>
          </p:nvSpPr>
          <p:spPr>
            <a:xfrm>
              <a:off x="5296071" y="3501066"/>
              <a:ext cx="915520" cy="915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Oval 7"/>
            <p:cNvSpPr/>
            <p:nvPr/>
          </p:nvSpPr>
          <p:spPr>
            <a:xfrm>
              <a:off x="6404739" y="3501066"/>
              <a:ext cx="915520" cy="9155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Oval 8"/>
            <p:cNvSpPr/>
            <p:nvPr/>
          </p:nvSpPr>
          <p:spPr>
            <a:xfrm>
              <a:off x="7513406" y="3501066"/>
              <a:ext cx="915520" cy="9155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Oval 9"/>
            <p:cNvSpPr/>
            <p:nvPr/>
          </p:nvSpPr>
          <p:spPr>
            <a:xfrm>
              <a:off x="8622072" y="3501066"/>
              <a:ext cx="915520" cy="9155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997590" y="2011928"/>
              <a:ext cx="966104" cy="966104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Freeform: Shape 15"/>
            <p:cNvSpPr/>
            <p:nvPr/>
          </p:nvSpPr>
          <p:spPr bwMode="auto">
            <a:xfrm>
              <a:off x="1179564" y="2193901"/>
              <a:ext cx="602156" cy="60215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Freeform: Shape 17"/>
            <p:cNvSpPr/>
            <p:nvPr/>
          </p:nvSpPr>
          <p:spPr bwMode="auto">
            <a:xfrm>
              <a:off x="6632702" y="3729029"/>
              <a:ext cx="459594" cy="459594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7741369" y="3732946"/>
              <a:ext cx="459594" cy="459594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Freeform: Shape 19"/>
            <p:cNvSpPr/>
            <p:nvPr/>
          </p:nvSpPr>
          <p:spPr bwMode="auto">
            <a:xfrm>
              <a:off x="5524034" y="3729029"/>
              <a:ext cx="459594" cy="459594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20"/>
            <p:cNvSpPr/>
            <p:nvPr/>
          </p:nvSpPr>
          <p:spPr bwMode="auto">
            <a:xfrm>
              <a:off x="8846331" y="3729029"/>
              <a:ext cx="459594" cy="459594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3143" y="4786115"/>
            <a:ext cx="11538857" cy="1821764"/>
            <a:chOff x="6302884" y="1678126"/>
            <a:chExt cx="9263569" cy="1180841"/>
          </a:xfrm>
        </p:grpSpPr>
        <p:sp>
          <p:nvSpPr>
            <p:cNvPr id="45" name="矩形 44"/>
            <p:cNvSpPr/>
            <p:nvPr/>
          </p:nvSpPr>
          <p:spPr>
            <a:xfrm>
              <a:off x="6302884" y="1753550"/>
              <a:ext cx="9263569" cy="11054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汕头市集信网络科技有限公司（以下简称集信科技）成立于</a:t>
              </a:r>
              <a:r>
                <a:rPr lang="en-US" altLang="zh-CN" dirty="0">
                  <a:latin typeface="+mn-ea"/>
                </a:rPr>
                <a:t>2011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4</a:t>
              </a:r>
              <a:r>
                <a:rPr lang="zh-CN" altLang="en-US" dirty="0">
                  <a:latin typeface="+mn-ea"/>
                </a:rPr>
                <a:t>月，已经成立八年，有正式员工</a:t>
              </a:r>
              <a:r>
                <a:rPr lang="en-US" altLang="zh-CN" dirty="0">
                  <a:latin typeface="+mn-ea"/>
                </a:rPr>
                <a:t>15</a:t>
              </a:r>
              <a:r>
                <a:rPr lang="zh-CN" altLang="en-US" dirty="0">
                  <a:latin typeface="+mn-ea"/>
                </a:rPr>
                <a:t>人。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公司注册资本</a:t>
              </a:r>
              <a:r>
                <a:rPr lang="en-US" altLang="zh-CN" dirty="0">
                  <a:latin typeface="+mn-ea"/>
                </a:rPr>
                <a:t>310</a:t>
              </a:r>
              <a:r>
                <a:rPr lang="zh-CN" altLang="en-US" dirty="0">
                  <a:latin typeface="+mn-ea"/>
                </a:rPr>
                <a:t>万，</a:t>
              </a:r>
              <a:r>
                <a:rPr lang="en-US" altLang="zh-CN" dirty="0">
                  <a:latin typeface="+mn-ea"/>
                </a:rPr>
                <a:t>2018</a:t>
              </a:r>
              <a:r>
                <a:rPr lang="zh-CN" altLang="en-US" dirty="0">
                  <a:latin typeface="+mn-ea"/>
                </a:rPr>
                <a:t>年获得国家高新技术企业认定。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2015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9</a:t>
              </a:r>
              <a:r>
                <a:rPr lang="zh-CN" altLang="en-US" dirty="0">
                  <a:latin typeface="+mn-ea"/>
                </a:rPr>
                <a:t>月在广东金融高新区股权交易中心（华侨版）挂牌，企业代码</a:t>
              </a:r>
              <a:r>
                <a:rPr lang="en-US" altLang="zh-CN" dirty="0">
                  <a:latin typeface="+mn-ea"/>
                </a:rPr>
                <a:t>280222</a:t>
              </a:r>
              <a:r>
                <a:rPr lang="zh-CN" altLang="en-US" dirty="0">
                  <a:latin typeface="+mn-ea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2016</a:t>
              </a:r>
              <a:r>
                <a:rPr lang="zh-CN" altLang="en-US" dirty="0">
                  <a:latin typeface="+mn-ea"/>
                </a:rPr>
                <a:t>年获得汕头市首届“市长杯”工业设计大赛概念组优秀奖</a:t>
              </a:r>
              <a:r>
                <a:rPr lang="zh-CN" altLang="en-US" sz="1600" dirty="0">
                  <a:latin typeface="+mn-ea"/>
                </a:rPr>
                <a:t>。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6647117" y="1678126"/>
              <a:ext cx="1897741" cy="3532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2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公司简介</a:t>
              </a:r>
            </a:p>
          </p:txBody>
        </p:sp>
        <p:sp>
          <p:nvSpPr>
            <p:cNvPr id="23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34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824" y="71440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1"/>
          <p:cNvSpPr/>
          <p:nvPr/>
        </p:nvSpPr>
        <p:spPr>
          <a:xfrm>
            <a:off x="1291772" y="2176414"/>
            <a:ext cx="464458" cy="344527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2"/>
          <p:cNvSpPr/>
          <p:nvPr/>
        </p:nvSpPr>
        <p:spPr>
          <a:xfrm>
            <a:off x="4644572" y="2131712"/>
            <a:ext cx="464458" cy="433930"/>
          </a:xfrm>
          <a:custGeom>
            <a:avLst/>
            <a:gdLst>
              <a:gd name="connsiteX0" fmla="*/ 159472 w 338138"/>
              <a:gd name="connsiteY0" fmla="*/ 265112 h 315913"/>
              <a:gd name="connsiteX1" fmla="*/ 155575 w 338138"/>
              <a:gd name="connsiteY1" fmla="*/ 269194 h 315913"/>
              <a:gd name="connsiteX2" fmla="*/ 155575 w 338138"/>
              <a:gd name="connsiteY2" fmla="*/ 289605 h 315913"/>
              <a:gd name="connsiteX3" fmla="*/ 158173 w 338138"/>
              <a:gd name="connsiteY3" fmla="*/ 293687 h 315913"/>
              <a:gd name="connsiteX4" fmla="*/ 181553 w 338138"/>
              <a:gd name="connsiteY4" fmla="*/ 293687 h 315913"/>
              <a:gd name="connsiteX5" fmla="*/ 184150 w 338138"/>
              <a:gd name="connsiteY5" fmla="*/ 290966 h 315913"/>
              <a:gd name="connsiteX6" fmla="*/ 184150 w 338138"/>
              <a:gd name="connsiteY6" fmla="*/ 269194 h 315913"/>
              <a:gd name="connsiteX7" fmla="*/ 181553 w 338138"/>
              <a:gd name="connsiteY7" fmla="*/ 265112 h 315913"/>
              <a:gd name="connsiteX8" fmla="*/ 159472 w 338138"/>
              <a:gd name="connsiteY8" fmla="*/ 265112 h 315913"/>
              <a:gd name="connsiteX9" fmla="*/ 169069 w 338138"/>
              <a:gd name="connsiteY9" fmla="*/ 222250 h 315913"/>
              <a:gd name="connsiteX10" fmla="*/ 155575 w 338138"/>
              <a:gd name="connsiteY10" fmla="*/ 235744 h 315913"/>
              <a:gd name="connsiteX11" fmla="*/ 169069 w 338138"/>
              <a:gd name="connsiteY11" fmla="*/ 249238 h 315913"/>
              <a:gd name="connsiteX12" fmla="*/ 182563 w 338138"/>
              <a:gd name="connsiteY12" fmla="*/ 235744 h 315913"/>
              <a:gd name="connsiteX13" fmla="*/ 169069 w 338138"/>
              <a:gd name="connsiteY13" fmla="*/ 222250 h 315913"/>
              <a:gd name="connsiteX14" fmla="*/ 145852 w 338138"/>
              <a:gd name="connsiteY14" fmla="*/ 55033 h 315913"/>
              <a:gd name="connsiteX15" fmla="*/ 157704 w 338138"/>
              <a:gd name="connsiteY15" fmla="*/ 56356 h 315913"/>
              <a:gd name="connsiteX16" fmla="*/ 156388 w 338138"/>
              <a:gd name="connsiteY16" fmla="*/ 68262 h 315913"/>
              <a:gd name="connsiteX17" fmla="*/ 57619 w 338138"/>
              <a:gd name="connsiteY17" fmla="*/ 137054 h 315913"/>
              <a:gd name="connsiteX18" fmla="*/ 53669 w 338138"/>
              <a:gd name="connsiteY18" fmla="*/ 139700 h 315913"/>
              <a:gd name="connsiteX19" fmla="*/ 47084 w 338138"/>
              <a:gd name="connsiteY19" fmla="*/ 135731 h 315913"/>
              <a:gd name="connsiteX20" fmla="*/ 48401 w 338138"/>
              <a:gd name="connsiteY20" fmla="*/ 123825 h 315913"/>
              <a:gd name="connsiteX21" fmla="*/ 145852 w 338138"/>
              <a:gd name="connsiteY21" fmla="*/ 55033 h 315913"/>
              <a:gd name="connsiteX22" fmla="*/ 88577 w 338138"/>
              <a:gd name="connsiteY22" fmla="*/ 47055 h 315913"/>
              <a:gd name="connsiteX23" fmla="*/ 100532 w 338138"/>
              <a:gd name="connsiteY23" fmla="*/ 48358 h 315913"/>
              <a:gd name="connsiteX24" fmla="*/ 99203 w 338138"/>
              <a:gd name="connsiteY24" fmla="*/ 60081 h 315913"/>
              <a:gd name="connsiteX25" fmla="*/ 52712 w 338138"/>
              <a:gd name="connsiteY25" fmla="*/ 92645 h 315913"/>
              <a:gd name="connsiteX26" fmla="*/ 47399 w 338138"/>
              <a:gd name="connsiteY26" fmla="*/ 95250 h 315913"/>
              <a:gd name="connsiteX27" fmla="*/ 40757 w 338138"/>
              <a:gd name="connsiteY27" fmla="*/ 91342 h 315913"/>
              <a:gd name="connsiteX28" fmla="*/ 43414 w 338138"/>
              <a:gd name="connsiteY28" fmla="*/ 79619 h 315913"/>
              <a:gd name="connsiteX29" fmla="*/ 88577 w 338138"/>
              <a:gd name="connsiteY29" fmla="*/ 47055 h 315913"/>
              <a:gd name="connsiteX30" fmla="*/ 35086 w 338138"/>
              <a:gd name="connsiteY30" fmla="*/ 22225 h 315913"/>
              <a:gd name="connsiteX31" fmla="*/ 20637 w 338138"/>
              <a:gd name="connsiteY31" fmla="*/ 35344 h 315913"/>
              <a:gd name="connsiteX32" fmla="*/ 20637 w 338138"/>
              <a:gd name="connsiteY32" fmla="*/ 196707 h 315913"/>
              <a:gd name="connsiteX33" fmla="*/ 35086 w 338138"/>
              <a:gd name="connsiteY33" fmla="*/ 211138 h 315913"/>
              <a:gd name="connsiteX34" fmla="*/ 303051 w 338138"/>
              <a:gd name="connsiteY34" fmla="*/ 211138 h 315913"/>
              <a:gd name="connsiteX35" fmla="*/ 317500 w 338138"/>
              <a:gd name="connsiteY35" fmla="*/ 196707 h 315913"/>
              <a:gd name="connsiteX36" fmla="*/ 317500 w 338138"/>
              <a:gd name="connsiteY36" fmla="*/ 35344 h 315913"/>
              <a:gd name="connsiteX37" fmla="*/ 303051 w 338138"/>
              <a:gd name="connsiteY37" fmla="*/ 22225 h 315913"/>
              <a:gd name="connsiteX38" fmla="*/ 35086 w 338138"/>
              <a:gd name="connsiteY38" fmla="*/ 22225 h 315913"/>
              <a:gd name="connsiteX39" fmla="*/ 14529 w 338138"/>
              <a:gd name="connsiteY39" fmla="*/ 0 h 315913"/>
              <a:gd name="connsiteX40" fmla="*/ 323609 w 338138"/>
              <a:gd name="connsiteY40" fmla="*/ 0 h 315913"/>
              <a:gd name="connsiteX41" fmla="*/ 338138 w 338138"/>
              <a:gd name="connsiteY41" fmla="*/ 13163 h 315913"/>
              <a:gd name="connsiteX42" fmla="*/ 338138 w 338138"/>
              <a:gd name="connsiteY42" fmla="*/ 251414 h 315913"/>
              <a:gd name="connsiteX43" fmla="*/ 323609 w 338138"/>
              <a:gd name="connsiteY43" fmla="*/ 265893 h 315913"/>
              <a:gd name="connsiteX44" fmla="*/ 210016 w 338138"/>
              <a:gd name="connsiteY44" fmla="*/ 265893 h 315913"/>
              <a:gd name="connsiteX45" fmla="*/ 207374 w 338138"/>
              <a:gd name="connsiteY45" fmla="*/ 268526 h 315913"/>
              <a:gd name="connsiteX46" fmla="*/ 207374 w 338138"/>
              <a:gd name="connsiteY46" fmla="*/ 290903 h 315913"/>
              <a:gd name="connsiteX47" fmla="*/ 208695 w 338138"/>
              <a:gd name="connsiteY47" fmla="*/ 293536 h 315913"/>
              <a:gd name="connsiteX48" fmla="*/ 239074 w 338138"/>
              <a:gd name="connsiteY48" fmla="*/ 293536 h 315913"/>
              <a:gd name="connsiteX49" fmla="*/ 250962 w 338138"/>
              <a:gd name="connsiteY49" fmla="*/ 305383 h 315913"/>
              <a:gd name="connsiteX50" fmla="*/ 239074 w 338138"/>
              <a:gd name="connsiteY50" fmla="*/ 315913 h 315913"/>
              <a:gd name="connsiteX51" fmla="*/ 99064 w 338138"/>
              <a:gd name="connsiteY51" fmla="*/ 315913 h 315913"/>
              <a:gd name="connsiteX52" fmla="*/ 87176 w 338138"/>
              <a:gd name="connsiteY52" fmla="*/ 305383 h 315913"/>
              <a:gd name="connsiteX53" fmla="*/ 99064 w 338138"/>
              <a:gd name="connsiteY53" fmla="*/ 293536 h 315913"/>
              <a:gd name="connsiteX54" fmla="*/ 129444 w 338138"/>
              <a:gd name="connsiteY54" fmla="*/ 293536 h 315913"/>
              <a:gd name="connsiteX55" fmla="*/ 130765 w 338138"/>
              <a:gd name="connsiteY55" fmla="*/ 289587 h 315913"/>
              <a:gd name="connsiteX56" fmla="*/ 130765 w 338138"/>
              <a:gd name="connsiteY56" fmla="*/ 268526 h 315913"/>
              <a:gd name="connsiteX57" fmla="*/ 126802 w 338138"/>
              <a:gd name="connsiteY57" fmla="*/ 265893 h 315913"/>
              <a:gd name="connsiteX58" fmla="*/ 14529 w 338138"/>
              <a:gd name="connsiteY58" fmla="*/ 265893 h 315913"/>
              <a:gd name="connsiteX59" fmla="*/ 0 w 338138"/>
              <a:gd name="connsiteY59" fmla="*/ 251414 h 315913"/>
              <a:gd name="connsiteX60" fmla="*/ 0 w 338138"/>
              <a:gd name="connsiteY60" fmla="*/ 13163 h 315913"/>
              <a:gd name="connsiteX61" fmla="*/ 14529 w 338138"/>
              <a:gd name="connsiteY61" fmla="*/ 0 h 3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8138" h="315913">
                <a:moveTo>
                  <a:pt x="159472" y="265112"/>
                </a:moveTo>
                <a:cubicBezTo>
                  <a:pt x="159472" y="265112"/>
                  <a:pt x="155575" y="265112"/>
                  <a:pt x="155575" y="269194"/>
                </a:cubicBezTo>
                <a:cubicBezTo>
                  <a:pt x="155575" y="269194"/>
                  <a:pt x="155575" y="269194"/>
                  <a:pt x="155575" y="289605"/>
                </a:cubicBezTo>
                <a:cubicBezTo>
                  <a:pt x="155575" y="292326"/>
                  <a:pt x="155575" y="293687"/>
                  <a:pt x="158173" y="293687"/>
                </a:cubicBezTo>
                <a:cubicBezTo>
                  <a:pt x="158173" y="293687"/>
                  <a:pt x="158173" y="293687"/>
                  <a:pt x="181553" y="293687"/>
                </a:cubicBezTo>
                <a:cubicBezTo>
                  <a:pt x="182851" y="293687"/>
                  <a:pt x="184150" y="292326"/>
                  <a:pt x="184150" y="290966"/>
                </a:cubicBezTo>
                <a:cubicBezTo>
                  <a:pt x="184150" y="290966"/>
                  <a:pt x="184150" y="290966"/>
                  <a:pt x="184150" y="269194"/>
                </a:cubicBezTo>
                <a:cubicBezTo>
                  <a:pt x="184150" y="265112"/>
                  <a:pt x="181553" y="265112"/>
                  <a:pt x="181553" y="265112"/>
                </a:cubicBezTo>
                <a:cubicBezTo>
                  <a:pt x="181553" y="265112"/>
                  <a:pt x="181553" y="265112"/>
                  <a:pt x="159472" y="265112"/>
                </a:cubicBezTo>
                <a:close/>
                <a:moveTo>
                  <a:pt x="169069" y="222250"/>
                </a:moveTo>
                <a:cubicBezTo>
                  <a:pt x="161616" y="222250"/>
                  <a:pt x="155575" y="228291"/>
                  <a:pt x="155575" y="235744"/>
                </a:cubicBezTo>
                <a:cubicBezTo>
                  <a:pt x="155575" y="243197"/>
                  <a:pt x="161616" y="249238"/>
                  <a:pt x="169069" y="249238"/>
                </a:cubicBezTo>
                <a:cubicBezTo>
                  <a:pt x="176522" y="249238"/>
                  <a:pt x="182563" y="243197"/>
                  <a:pt x="182563" y="235744"/>
                </a:cubicBezTo>
                <a:cubicBezTo>
                  <a:pt x="182563" y="228291"/>
                  <a:pt x="176522" y="222250"/>
                  <a:pt x="169069" y="222250"/>
                </a:cubicBezTo>
                <a:close/>
                <a:moveTo>
                  <a:pt x="145852" y="55033"/>
                </a:moveTo>
                <a:cubicBezTo>
                  <a:pt x="149803" y="52387"/>
                  <a:pt x="155071" y="52387"/>
                  <a:pt x="157704" y="56356"/>
                </a:cubicBezTo>
                <a:cubicBezTo>
                  <a:pt x="160338" y="60325"/>
                  <a:pt x="159021" y="65616"/>
                  <a:pt x="156388" y="68262"/>
                </a:cubicBezTo>
                <a:cubicBezTo>
                  <a:pt x="57619" y="137054"/>
                  <a:pt x="57619" y="137054"/>
                  <a:pt x="57619" y="137054"/>
                </a:cubicBezTo>
                <a:cubicBezTo>
                  <a:pt x="56302" y="138377"/>
                  <a:pt x="54986" y="139700"/>
                  <a:pt x="53669" y="139700"/>
                </a:cubicBezTo>
                <a:cubicBezTo>
                  <a:pt x="51035" y="139700"/>
                  <a:pt x="48401" y="138377"/>
                  <a:pt x="47084" y="135731"/>
                </a:cubicBezTo>
                <a:cubicBezTo>
                  <a:pt x="44450" y="131762"/>
                  <a:pt x="44450" y="126471"/>
                  <a:pt x="48401" y="123825"/>
                </a:cubicBezTo>
                <a:cubicBezTo>
                  <a:pt x="145852" y="55033"/>
                  <a:pt x="145852" y="55033"/>
                  <a:pt x="145852" y="55033"/>
                </a:cubicBezTo>
                <a:close/>
                <a:moveTo>
                  <a:pt x="88577" y="47055"/>
                </a:moveTo>
                <a:cubicBezTo>
                  <a:pt x="92562" y="44450"/>
                  <a:pt x="97875" y="44450"/>
                  <a:pt x="100532" y="48358"/>
                </a:cubicBezTo>
                <a:cubicBezTo>
                  <a:pt x="103188" y="52265"/>
                  <a:pt x="101860" y="57476"/>
                  <a:pt x="99203" y="60081"/>
                </a:cubicBezTo>
                <a:cubicBezTo>
                  <a:pt x="52712" y="92645"/>
                  <a:pt x="52712" y="92645"/>
                  <a:pt x="52712" y="92645"/>
                </a:cubicBezTo>
                <a:cubicBezTo>
                  <a:pt x="51384" y="93947"/>
                  <a:pt x="50055" y="95250"/>
                  <a:pt x="47399" y="95250"/>
                </a:cubicBezTo>
                <a:cubicBezTo>
                  <a:pt x="44742" y="95250"/>
                  <a:pt x="42085" y="93947"/>
                  <a:pt x="40757" y="91342"/>
                </a:cubicBezTo>
                <a:cubicBezTo>
                  <a:pt x="38100" y="87435"/>
                  <a:pt x="39429" y="82224"/>
                  <a:pt x="43414" y="79619"/>
                </a:cubicBezTo>
                <a:cubicBezTo>
                  <a:pt x="88577" y="47055"/>
                  <a:pt x="88577" y="47055"/>
                  <a:pt x="88577" y="47055"/>
                </a:cubicBezTo>
                <a:close/>
                <a:moveTo>
                  <a:pt x="35086" y="22225"/>
                </a:moveTo>
                <a:cubicBezTo>
                  <a:pt x="27205" y="22225"/>
                  <a:pt x="20637" y="28785"/>
                  <a:pt x="20637" y="35344"/>
                </a:cubicBezTo>
                <a:cubicBezTo>
                  <a:pt x="20637" y="35344"/>
                  <a:pt x="20637" y="35344"/>
                  <a:pt x="20637" y="196707"/>
                </a:cubicBezTo>
                <a:cubicBezTo>
                  <a:pt x="20637" y="204579"/>
                  <a:pt x="27205" y="211138"/>
                  <a:pt x="35086" y="211138"/>
                </a:cubicBezTo>
                <a:cubicBezTo>
                  <a:pt x="35086" y="211138"/>
                  <a:pt x="35086" y="211138"/>
                  <a:pt x="303051" y="211138"/>
                </a:cubicBezTo>
                <a:cubicBezTo>
                  <a:pt x="310932" y="211138"/>
                  <a:pt x="317500" y="204579"/>
                  <a:pt x="317500" y="196707"/>
                </a:cubicBezTo>
                <a:lnTo>
                  <a:pt x="317500" y="35344"/>
                </a:lnTo>
                <a:cubicBezTo>
                  <a:pt x="317500" y="28785"/>
                  <a:pt x="310932" y="22225"/>
                  <a:pt x="303051" y="22225"/>
                </a:cubicBezTo>
                <a:cubicBezTo>
                  <a:pt x="303051" y="22225"/>
                  <a:pt x="303051" y="22225"/>
                  <a:pt x="35086" y="22225"/>
                </a:cubicBezTo>
                <a:close/>
                <a:moveTo>
                  <a:pt x="14529" y="0"/>
                </a:moveTo>
                <a:cubicBezTo>
                  <a:pt x="14529" y="0"/>
                  <a:pt x="14529" y="0"/>
                  <a:pt x="323609" y="0"/>
                </a:cubicBezTo>
                <a:cubicBezTo>
                  <a:pt x="331534" y="0"/>
                  <a:pt x="338138" y="5265"/>
                  <a:pt x="338138" y="13163"/>
                </a:cubicBezTo>
                <a:cubicBezTo>
                  <a:pt x="338138" y="13163"/>
                  <a:pt x="338138" y="13163"/>
                  <a:pt x="338138" y="251414"/>
                </a:cubicBezTo>
                <a:cubicBezTo>
                  <a:pt x="338138" y="259312"/>
                  <a:pt x="331534" y="265893"/>
                  <a:pt x="323609" y="265893"/>
                </a:cubicBezTo>
                <a:cubicBezTo>
                  <a:pt x="323609" y="265893"/>
                  <a:pt x="323609" y="265893"/>
                  <a:pt x="210016" y="265893"/>
                </a:cubicBezTo>
                <a:cubicBezTo>
                  <a:pt x="210016" y="265893"/>
                  <a:pt x="207374" y="265893"/>
                  <a:pt x="207374" y="268526"/>
                </a:cubicBezTo>
                <a:cubicBezTo>
                  <a:pt x="207374" y="268526"/>
                  <a:pt x="207374" y="268526"/>
                  <a:pt x="207374" y="290903"/>
                </a:cubicBezTo>
                <a:cubicBezTo>
                  <a:pt x="207374" y="292220"/>
                  <a:pt x="207374" y="293536"/>
                  <a:pt x="208695" y="293536"/>
                </a:cubicBezTo>
                <a:cubicBezTo>
                  <a:pt x="208695" y="293536"/>
                  <a:pt x="208695" y="293536"/>
                  <a:pt x="239074" y="293536"/>
                </a:cubicBezTo>
                <a:cubicBezTo>
                  <a:pt x="245679" y="293536"/>
                  <a:pt x="250962" y="298801"/>
                  <a:pt x="250962" y="305383"/>
                </a:cubicBezTo>
                <a:cubicBezTo>
                  <a:pt x="250962" y="310648"/>
                  <a:pt x="245679" y="315913"/>
                  <a:pt x="239074" y="315913"/>
                </a:cubicBezTo>
                <a:cubicBezTo>
                  <a:pt x="239074" y="315913"/>
                  <a:pt x="239074" y="315913"/>
                  <a:pt x="99064" y="315913"/>
                </a:cubicBezTo>
                <a:cubicBezTo>
                  <a:pt x="92460" y="315913"/>
                  <a:pt x="87176" y="310648"/>
                  <a:pt x="87176" y="305383"/>
                </a:cubicBezTo>
                <a:cubicBezTo>
                  <a:pt x="87176" y="298801"/>
                  <a:pt x="92460" y="293536"/>
                  <a:pt x="99064" y="293536"/>
                </a:cubicBezTo>
                <a:cubicBezTo>
                  <a:pt x="99064" y="293536"/>
                  <a:pt x="99064" y="293536"/>
                  <a:pt x="129444" y="293536"/>
                </a:cubicBezTo>
                <a:cubicBezTo>
                  <a:pt x="130765" y="293536"/>
                  <a:pt x="130765" y="292220"/>
                  <a:pt x="130765" y="289587"/>
                </a:cubicBezTo>
                <a:cubicBezTo>
                  <a:pt x="130765" y="289587"/>
                  <a:pt x="130765" y="289587"/>
                  <a:pt x="130765" y="268526"/>
                </a:cubicBezTo>
                <a:cubicBezTo>
                  <a:pt x="130765" y="264577"/>
                  <a:pt x="126802" y="265893"/>
                  <a:pt x="126802" y="265893"/>
                </a:cubicBezTo>
                <a:cubicBezTo>
                  <a:pt x="126802" y="265893"/>
                  <a:pt x="126802" y="265893"/>
                  <a:pt x="14529" y="265893"/>
                </a:cubicBezTo>
                <a:cubicBezTo>
                  <a:pt x="6604" y="265893"/>
                  <a:pt x="0" y="259312"/>
                  <a:pt x="0" y="251414"/>
                </a:cubicBezTo>
                <a:cubicBezTo>
                  <a:pt x="0" y="251414"/>
                  <a:pt x="0" y="251414"/>
                  <a:pt x="0" y="13163"/>
                </a:cubicBezTo>
                <a:cubicBezTo>
                  <a:pt x="0" y="5265"/>
                  <a:pt x="6604" y="0"/>
                  <a:pt x="145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3"/>
          <p:cNvSpPr/>
          <p:nvPr/>
        </p:nvSpPr>
        <p:spPr>
          <a:xfrm>
            <a:off x="8045990" y="2116448"/>
            <a:ext cx="367222" cy="464458"/>
          </a:xfrm>
          <a:custGeom>
            <a:avLst/>
            <a:gdLst>
              <a:gd name="connsiteX0" fmla="*/ 126399 w 261072"/>
              <a:gd name="connsiteY0" fmla="*/ 143933 h 330200"/>
              <a:gd name="connsiteX1" fmla="*/ 114493 w 261072"/>
              <a:gd name="connsiteY1" fmla="*/ 165100 h 330200"/>
              <a:gd name="connsiteX2" fmla="*/ 135660 w 261072"/>
              <a:gd name="connsiteY2" fmla="*/ 179652 h 330200"/>
              <a:gd name="connsiteX3" fmla="*/ 148889 w 261072"/>
              <a:gd name="connsiteY3" fmla="*/ 157162 h 330200"/>
              <a:gd name="connsiteX4" fmla="*/ 126399 w 261072"/>
              <a:gd name="connsiteY4" fmla="*/ 143933 h 330200"/>
              <a:gd name="connsiteX5" fmla="*/ 62158 w 261072"/>
              <a:gd name="connsiteY5" fmla="*/ 142587 h 330200"/>
              <a:gd name="connsiteX6" fmla="*/ 59301 w 261072"/>
              <a:gd name="connsiteY6" fmla="*/ 149803 h 330200"/>
              <a:gd name="connsiteX7" fmla="*/ 67873 w 261072"/>
              <a:gd name="connsiteY7" fmla="*/ 154132 h 330200"/>
              <a:gd name="connsiteX8" fmla="*/ 70731 w 261072"/>
              <a:gd name="connsiteY8" fmla="*/ 145473 h 330200"/>
              <a:gd name="connsiteX9" fmla="*/ 62158 w 261072"/>
              <a:gd name="connsiteY9" fmla="*/ 142587 h 330200"/>
              <a:gd name="connsiteX10" fmla="*/ 60253 w 261072"/>
              <a:gd name="connsiteY10" fmla="*/ 111601 h 330200"/>
              <a:gd name="connsiteX11" fmla="*/ 50887 w 261072"/>
              <a:gd name="connsiteY11" fmla="*/ 112077 h 330200"/>
              <a:gd name="connsiteX12" fmla="*/ 41997 w 261072"/>
              <a:gd name="connsiteY12" fmla="*/ 118427 h 330200"/>
              <a:gd name="connsiteX13" fmla="*/ 47077 w 261072"/>
              <a:gd name="connsiteY13" fmla="*/ 124777 h 330200"/>
              <a:gd name="connsiteX14" fmla="*/ 52157 w 261072"/>
              <a:gd name="connsiteY14" fmla="*/ 119697 h 330200"/>
              <a:gd name="connsiteX15" fmla="*/ 57237 w 261072"/>
              <a:gd name="connsiteY15" fmla="*/ 122237 h 330200"/>
              <a:gd name="connsiteX16" fmla="*/ 57237 w 261072"/>
              <a:gd name="connsiteY16" fmla="*/ 128587 h 330200"/>
              <a:gd name="connsiteX17" fmla="*/ 57237 w 261072"/>
              <a:gd name="connsiteY17" fmla="*/ 140017 h 330200"/>
              <a:gd name="connsiteX18" fmla="*/ 58507 w 261072"/>
              <a:gd name="connsiteY18" fmla="*/ 141287 h 330200"/>
              <a:gd name="connsiteX19" fmla="*/ 66127 w 261072"/>
              <a:gd name="connsiteY19" fmla="*/ 137477 h 330200"/>
              <a:gd name="connsiteX20" fmla="*/ 64857 w 261072"/>
              <a:gd name="connsiteY20" fmla="*/ 136207 h 330200"/>
              <a:gd name="connsiteX21" fmla="*/ 64857 w 261072"/>
              <a:gd name="connsiteY21" fmla="*/ 128587 h 330200"/>
              <a:gd name="connsiteX22" fmla="*/ 64857 w 261072"/>
              <a:gd name="connsiteY22" fmla="*/ 115887 h 330200"/>
              <a:gd name="connsiteX23" fmla="*/ 60253 w 261072"/>
              <a:gd name="connsiteY23" fmla="*/ 111601 h 330200"/>
              <a:gd name="connsiteX24" fmla="*/ 182967 w 261072"/>
              <a:gd name="connsiteY24" fmla="*/ 102870 h 330200"/>
              <a:gd name="connsiteX25" fmla="*/ 170584 w 261072"/>
              <a:gd name="connsiteY25" fmla="*/ 109220 h 330200"/>
              <a:gd name="connsiteX26" fmla="*/ 178839 w 261072"/>
              <a:gd name="connsiteY26" fmla="*/ 119380 h 330200"/>
              <a:gd name="connsiteX27" fmla="*/ 189846 w 261072"/>
              <a:gd name="connsiteY27" fmla="*/ 113030 h 330200"/>
              <a:gd name="connsiteX28" fmla="*/ 182967 w 261072"/>
              <a:gd name="connsiteY28" fmla="*/ 102870 h 330200"/>
              <a:gd name="connsiteX29" fmla="*/ 176934 w 261072"/>
              <a:gd name="connsiteY29" fmla="*/ 50542 h 330200"/>
              <a:gd name="connsiteX30" fmla="*/ 178287 w 261072"/>
              <a:gd name="connsiteY30" fmla="*/ 62513 h 330200"/>
              <a:gd name="connsiteX31" fmla="*/ 189105 w 261072"/>
              <a:gd name="connsiteY31" fmla="*/ 62513 h 330200"/>
              <a:gd name="connsiteX32" fmla="*/ 194515 w 261072"/>
              <a:gd name="connsiteY32" fmla="*/ 69163 h 330200"/>
              <a:gd name="connsiteX33" fmla="*/ 186401 w 261072"/>
              <a:gd name="connsiteY33" fmla="*/ 78474 h 330200"/>
              <a:gd name="connsiteX34" fmla="*/ 176934 w 261072"/>
              <a:gd name="connsiteY34" fmla="*/ 93105 h 330200"/>
              <a:gd name="connsiteX35" fmla="*/ 176934 w 261072"/>
              <a:gd name="connsiteY35" fmla="*/ 95765 h 330200"/>
              <a:gd name="connsiteX36" fmla="*/ 190458 w 261072"/>
              <a:gd name="connsiteY36" fmla="*/ 98425 h 330200"/>
              <a:gd name="connsiteX37" fmla="*/ 190458 w 261072"/>
              <a:gd name="connsiteY37" fmla="*/ 97095 h 330200"/>
              <a:gd name="connsiteX38" fmla="*/ 198572 w 261072"/>
              <a:gd name="connsiteY38" fmla="*/ 85124 h 330200"/>
              <a:gd name="connsiteX39" fmla="*/ 210743 w 261072"/>
              <a:gd name="connsiteY39" fmla="*/ 70494 h 330200"/>
              <a:gd name="connsiteX40" fmla="*/ 194515 w 261072"/>
              <a:gd name="connsiteY40" fmla="*/ 50542 h 330200"/>
              <a:gd name="connsiteX41" fmla="*/ 176934 w 261072"/>
              <a:gd name="connsiteY41" fmla="*/ 50542 h 330200"/>
              <a:gd name="connsiteX42" fmla="*/ 104071 w 261072"/>
              <a:gd name="connsiteY42" fmla="*/ 44936 h 330200"/>
              <a:gd name="connsiteX43" fmla="*/ 73747 w 261072"/>
              <a:gd name="connsiteY43" fmla="*/ 60685 h 330200"/>
              <a:gd name="connsiteX44" fmla="*/ 85613 w 261072"/>
              <a:gd name="connsiteY44" fmla="*/ 80370 h 330200"/>
              <a:gd name="connsiteX45" fmla="*/ 102752 w 261072"/>
              <a:gd name="connsiteY45" fmla="*/ 69871 h 330200"/>
              <a:gd name="connsiteX46" fmla="*/ 119892 w 261072"/>
              <a:gd name="connsiteY46" fmla="*/ 77745 h 330200"/>
              <a:gd name="connsiteX47" fmla="*/ 113300 w 261072"/>
              <a:gd name="connsiteY47" fmla="*/ 101367 h 330200"/>
              <a:gd name="connsiteX48" fmla="*/ 109345 w 261072"/>
              <a:gd name="connsiteY48" fmla="*/ 134175 h 330200"/>
              <a:gd name="connsiteX49" fmla="*/ 110663 w 261072"/>
              <a:gd name="connsiteY49" fmla="*/ 138112 h 330200"/>
              <a:gd name="connsiteX50" fmla="*/ 137032 w 261072"/>
              <a:gd name="connsiteY50" fmla="*/ 132863 h 330200"/>
              <a:gd name="connsiteX51" fmla="*/ 135713 w 261072"/>
              <a:gd name="connsiteY51" fmla="*/ 128926 h 330200"/>
              <a:gd name="connsiteX52" fmla="*/ 139669 w 261072"/>
              <a:gd name="connsiteY52" fmla="*/ 102679 h 330200"/>
              <a:gd name="connsiteX53" fmla="*/ 148898 w 261072"/>
              <a:gd name="connsiteY53" fmla="*/ 65934 h 330200"/>
              <a:gd name="connsiteX54" fmla="*/ 104071 w 261072"/>
              <a:gd name="connsiteY54" fmla="*/ 44936 h 330200"/>
              <a:gd name="connsiteX55" fmla="*/ 134819 w 261072"/>
              <a:gd name="connsiteY55" fmla="*/ 0 h 330200"/>
              <a:gd name="connsiteX56" fmla="*/ 221618 w 261072"/>
              <a:gd name="connsiteY56" fmla="*/ 35519 h 330200"/>
              <a:gd name="connsiteX57" fmla="*/ 247921 w 261072"/>
              <a:gd name="connsiteY57" fmla="*/ 113137 h 330200"/>
              <a:gd name="connsiteX58" fmla="*/ 243975 w 261072"/>
              <a:gd name="connsiteY58" fmla="*/ 144709 h 330200"/>
              <a:gd name="connsiteX59" fmla="*/ 261072 w 261072"/>
              <a:gd name="connsiteY59" fmla="*/ 180229 h 330200"/>
              <a:gd name="connsiteX60" fmla="*/ 246606 w 261072"/>
              <a:gd name="connsiteY60" fmla="*/ 190753 h 330200"/>
              <a:gd name="connsiteX61" fmla="*/ 243975 w 261072"/>
              <a:gd name="connsiteY61" fmla="*/ 198646 h 330200"/>
              <a:gd name="connsiteX62" fmla="*/ 243975 w 261072"/>
              <a:gd name="connsiteY62" fmla="*/ 210486 h 330200"/>
              <a:gd name="connsiteX63" fmla="*/ 237400 w 261072"/>
              <a:gd name="connsiteY63" fmla="*/ 215748 h 330200"/>
              <a:gd name="connsiteX64" fmla="*/ 237400 w 261072"/>
              <a:gd name="connsiteY64" fmla="*/ 219695 h 330200"/>
              <a:gd name="connsiteX65" fmla="*/ 236085 w 261072"/>
              <a:gd name="connsiteY65" fmla="*/ 230219 h 330200"/>
              <a:gd name="connsiteX66" fmla="*/ 232139 w 261072"/>
              <a:gd name="connsiteY66" fmla="*/ 244690 h 330200"/>
              <a:gd name="connsiteX67" fmla="*/ 229509 w 261072"/>
              <a:gd name="connsiteY67" fmla="*/ 263108 h 330200"/>
              <a:gd name="connsiteX68" fmla="*/ 196631 w 261072"/>
              <a:gd name="connsiteY68" fmla="*/ 267054 h 330200"/>
              <a:gd name="connsiteX69" fmla="*/ 161121 w 261072"/>
              <a:gd name="connsiteY69" fmla="*/ 273632 h 330200"/>
              <a:gd name="connsiteX70" fmla="*/ 136134 w 261072"/>
              <a:gd name="connsiteY70" fmla="*/ 330200 h 330200"/>
              <a:gd name="connsiteX71" fmla="*/ 45389 w 261072"/>
              <a:gd name="connsiteY71" fmla="*/ 246006 h 330200"/>
              <a:gd name="connsiteX72" fmla="*/ 32238 w 261072"/>
              <a:gd name="connsiteY72" fmla="*/ 184176 h 330200"/>
              <a:gd name="connsiteX73" fmla="*/ 675 w 261072"/>
              <a:gd name="connsiteY73" fmla="*/ 121030 h 330200"/>
              <a:gd name="connsiteX74" fmla="*/ 30923 w 261072"/>
              <a:gd name="connsiteY74" fmla="*/ 40781 h 330200"/>
              <a:gd name="connsiteX75" fmla="*/ 134819 w 261072"/>
              <a:gd name="connsiteY7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61072" h="330200">
                <a:moveTo>
                  <a:pt x="126399" y="143933"/>
                </a:moveTo>
                <a:cubicBezTo>
                  <a:pt x="117138" y="146579"/>
                  <a:pt x="111847" y="155840"/>
                  <a:pt x="114493" y="165100"/>
                </a:cubicBezTo>
                <a:cubicBezTo>
                  <a:pt x="115816" y="175684"/>
                  <a:pt x="125076" y="180975"/>
                  <a:pt x="135660" y="179652"/>
                </a:cubicBezTo>
                <a:cubicBezTo>
                  <a:pt x="146243" y="177006"/>
                  <a:pt x="151535" y="167746"/>
                  <a:pt x="148889" y="157162"/>
                </a:cubicBezTo>
                <a:cubicBezTo>
                  <a:pt x="146243" y="146579"/>
                  <a:pt x="136982" y="141287"/>
                  <a:pt x="126399" y="143933"/>
                </a:cubicBezTo>
                <a:close/>
                <a:moveTo>
                  <a:pt x="62158" y="142587"/>
                </a:moveTo>
                <a:cubicBezTo>
                  <a:pt x="59301" y="144030"/>
                  <a:pt x="57872" y="146916"/>
                  <a:pt x="59301" y="149803"/>
                </a:cubicBezTo>
                <a:cubicBezTo>
                  <a:pt x="60729" y="154132"/>
                  <a:pt x="65016" y="155575"/>
                  <a:pt x="67873" y="154132"/>
                </a:cubicBezTo>
                <a:cubicBezTo>
                  <a:pt x="70731" y="152689"/>
                  <a:pt x="72160" y="148359"/>
                  <a:pt x="70731" y="145473"/>
                </a:cubicBezTo>
                <a:cubicBezTo>
                  <a:pt x="69302" y="141143"/>
                  <a:pt x="66445" y="139700"/>
                  <a:pt x="62158" y="142587"/>
                </a:cubicBezTo>
                <a:close/>
                <a:moveTo>
                  <a:pt x="60253" y="111601"/>
                </a:moveTo>
                <a:cubicBezTo>
                  <a:pt x="57872" y="110807"/>
                  <a:pt x="54697" y="110807"/>
                  <a:pt x="50887" y="112077"/>
                </a:cubicBezTo>
                <a:cubicBezTo>
                  <a:pt x="47077" y="114617"/>
                  <a:pt x="43267" y="117157"/>
                  <a:pt x="41997" y="118427"/>
                </a:cubicBezTo>
                <a:cubicBezTo>
                  <a:pt x="41997" y="118427"/>
                  <a:pt x="41997" y="118427"/>
                  <a:pt x="47077" y="124777"/>
                </a:cubicBezTo>
                <a:cubicBezTo>
                  <a:pt x="48347" y="122237"/>
                  <a:pt x="49617" y="120967"/>
                  <a:pt x="52157" y="119697"/>
                </a:cubicBezTo>
                <a:cubicBezTo>
                  <a:pt x="54697" y="118427"/>
                  <a:pt x="55967" y="119697"/>
                  <a:pt x="57237" y="122237"/>
                </a:cubicBezTo>
                <a:cubicBezTo>
                  <a:pt x="58507" y="123507"/>
                  <a:pt x="57237" y="126047"/>
                  <a:pt x="57237" y="128587"/>
                </a:cubicBezTo>
                <a:cubicBezTo>
                  <a:pt x="55967" y="133667"/>
                  <a:pt x="55967" y="136207"/>
                  <a:pt x="57237" y="140017"/>
                </a:cubicBezTo>
                <a:lnTo>
                  <a:pt x="58507" y="141287"/>
                </a:lnTo>
                <a:cubicBezTo>
                  <a:pt x="58507" y="141287"/>
                  <a:pt x="58507" y="141287"/>
                  <a:pt x="66127" y="137477"/>
                </a:cubicBezTo>
                <a:cubicBezTo>
                  <a:pt x="66127" y="137477"/>
                  <a:pt x="66127" y="137477"/>
                  <a:pt x="64857" y="136207"/>
                </a:cubicBezTo>
                <a:cubicBezTo>
                  <a:pt x="63587" y="133667"/>
                  <a:pt x="63587" y="131127"/>
                  <a:pt x="64857" y="128587"/>
                </a:cubicBezTo>
                <a:cubicBezTo>
                  <a:pt x="66127" y="124777"/>
                  <a:pt x="67397" y="120967"/>
                  <a:pt x="64857" y="115887"/>
                </a:cubicBezTo>
                <a:cubicBezTo>
                  <a:pt x="64222" y="113982"/>
                  <a:pt x="62634" y="112395"/>
                  <a:pt x="60253" y="111601"/>
                </a:cubicBezTo>
                <a:close/>
                <a:moveTo>
                  <a:pt x="182967" y="102870"/>
                </a:moveTo>
                <a:cubicBezTo>
                  <a:pt x="177464" y="101600"/>
                  <a:pt x="171960" y="104140"/>
                  <a:pt x="170584" y="109220"/>
                </a:cubicBezTo>
                <a:cubicBezTo>
                  <a:pt x="170584" y="114300"/>
                  <a:pt x="173335" y="118110"/>
                  <a:pt x="178839" y="119380"/>
                </a:cubicBezTo>
                <a:cubicBezTo>
                  <a:pt x="184343" y="120650"/>
                  <a:pt x="188471" y="118110"/>
                  <a:pt x="189846" y="113030"/>
                </a:cubicBezTo>
                <a:cubicBezTo>
                  <a:pt x="191222" y="107950"/>
                  <a:pt x="188471" y="102870"/>
                  <a:pt x="182967" y="102870"/>
                </a:cubicBezTo>
                <a:close/>
                <a:moveTo>
                  <a:pt x="176934" y="50542"/>
                </a:moveTo>
                <a:cubicBezTo>
                  <a:pt x="176934" y="50542"/>
                  <a:pt x="176934" y="50542"/>
                  <a:pt x="178287" y="62513"/>
                </a:cubicBezTo>
                <a:cubicBezTo>
                  <a:pt x="180991" y="61183"/>
                  <a:pt x="185048" y="61183"/>
                  <a:pt x="189105" y="62513"/>
                </a:cubicBezTo>
                <a:cubicBezTo>
                  <a:pt x="194515" y="63843"/>
                  <a:pt x="195867" y="66503"/>
                  <a:pt x="194515" y="69163"/>
                </a:cubicBezTo>
                <a:cubicBezTo>
                  <a:pt x="194515" y="73154"/>
                  <a:pt x="190458" y="75814"/>
                  <a:pt x="186401" y="78474"/>
                </a:cubicBezTo>
                <a:cubicBezTo>
                  <a:pt x="180991" y="83794"/>
                  <a:pt x="178287" y="87785"/>
                  <a:pt x="176934" y="93105"/>
                </a:cubicBezTo>
                <a:cubicBezTo>
                  <a:pt x="176934" y="93105"/>
                  <a:pt x="176934" y="93105"/>
                  <a:pt x="176934" y="95765"/>
                </a:cubicBezTo>
                <a:cubicBezTo>
                  <a:pt x="176934" y="95765"/>
                  <a:pt x="176934" y="95765"/>
                  <a:pt x="190458" y="98425"/>
                </a:cubicBezTo>
                <a:cubicBezTo>
                  <a:pt x="190458" y="98425"/>
                  <a:pt x="190458" y="98425"/>
                  <a:pt x="190458" y="97095"/>
                </a:cubicBezTo>
                <a:cubicBezTo>
                  <a:pt x="191810" y="91775"/>
                  <a:pt x="193162" y="89115"/>
                  <a:pt x="198572" y="85124"/>
                </a:cubicBezTo>
                <a:cubicBezTo>
                  <a:pt x="203981" y="82464"/>
                  <a:pt x="209390" y="78474"/>
                  <a:pt x="210743" y="70494"/>
                </a:cubicBezTo>
                <a:cubicBezTo>
                  <a:pt x="213447" y="62513"/>
                  <a:pt x="208038" y="53202"/>
                  <a:pt x="194515" y="50542"/>
                </a:cubicBezTo>
                <a:cubicBezTo>
                  <a:pt x="187753" y="49212"/>
                  <a:pt x="180991" y="50542"/>
                  <a:pt x="176934" y="50542"/>
                </a:cubicBezTo>
                <a:close/>
                <a:moveTo>
                  <a:pt x="104071" y="44936"/>
                </a:moveTo>
                <a:cubicBezTo>
                  <a:pt x="90886" y="48873"/>
                  <a:pt x="80339" y="55435"/>
                  <a:pt x="73747" y="60685"/>
                </a:cubicBezTo>
                <a:cubicBezTo>
                  <a:pt x="73747" y="60685"/>
                  <a:pt x="73747" y="60685"/>
                  <a:pt x="85613" y="80370"/>
                </a:cubicBezTo>
                <a:cubicBezTo>
                  <a:pt x="89568" y="76433"/>
                  <a:pt x="97479" y="71183"/>
                  <a:pt x="102752" y="69871"/>
                </a:cubicBezTo>
                <a:cubicBezTo>
                  <a:pt x="113300" y="68559"/>
                  <a:pt x="118574" y="71183"/>
                  <a:pt x="119892" y="77745"/>
                </a:cubicBezTo>
                <a:cubicBezTo>
                  <a:pt x="121211" y="84307"/>
                  <a:pt x="118574" y="92181"/>
                  <a:pt x="113300" y="101367"/>
                </a:cubicBezTo>
                <a:cubicBezTo>
                  <a:pt x="108026" y="113178"/>
                  <a:pt x="106708" y="123677"/>
                  <a:pt x="109345" y="134175"/>
                </a:cubicBezTo>
                <a:cubicBezTo>
                  <a:pt x="109345" y="134175"/>
                  <a:pt x="109345" y="134175"/>
                  <a:pt x="110663" y="138112"/>
                </a:cubicBezTo>
                <a:cubicBezTo>
                  <a:pt x="110663" y="138112"/>
                  <a:pt x="110663" y="138112"/>
                  <a:pt x="137032" y="132863"/>
                </a:cubicBezTo>
                <a:cubicBezTo>
                  <a:pt x="137032" y="132863"/>
                  <a:pt x="137032" y="132863"/>
                  <a:pt x="135713" y="128926"/>
                </a:cubicBezTo>
                <a:cubicBezTo>
                  <a:pt x="134395" y="119740"/>
                  <a:pt x="134395" y="111866"/>
                  <a:pt x="139669" y="102679"/>
                </a:cubicBezTo>
                <a:cubicBezTo>
                  <a:pt x="144943" y="92181"/>
                  <a:pt x="151535" y="81682"/>
                  <a:pt x="148898" y="65934"/>
                </a:cubicBezTo>
                <a:cubicBezTo>
                  <a:pt x="144943" y="50186"/>
                  <a:pt x="129121" y="39687"/>
                  <a:pt x="104071" y="44936"/>
                </a:cubicBezTo>
                <a:close/>
                <a:moveTo>
                  <a:pt x="134819" y="0"/>
                </a:moveTo>
                <a:cubicBezTo>
                  <a:pt x="158491" y="0"/>
                  <a:pt x="194000" y="5262"/>
                  <a:pt x="221618" y="35519"/>
                </a:cubicBezTo>
                <a:cubicBezTo>
                  <a:pt x="238715" y="52622"/>
                  <a:pt x="251866" y="74986"/>
                  <a:pt x="247921" y="113137"/>
                </a:cubicBezTo>
                <a:cubicBezTo>
                  <a:pt x="246606" y="121030"/>
                  <a:pt x="236085" y="130238"/>
                  <a:pt x="243975" y="144709"/>
                </a:cubicBezTo>
                <a:cubicBezTo>
                  <a:pt x="243975" y="144709"/>
                  <a:pt x="261072" y="176282"/>
                  <a:pt x="261072" y="180229"/>
                </a:cubicBezTo>
                <a:cubicBezTo>
                  <a:pt x="261072" y="180229"/>
                  <a:pt x="261072" y="189438"/>
                  <a:pt x="246606" y="190753"/>
                </a:cubicBezTo>
                <a:cubicBezTo>
                  <a:pt x="246606" y="190753"/>
                  <a:pt x="242660" y="190753"/>
                  <a:pt x="243975" y="198646"/>
                </a:cubicBezTo>
                <a:cubicBezTo>
                  <a:pt x="243975" y="198646"/>
                  <a:pt x="243975" y="198646"/>
                  <a:pt x="243975" y="210486"/>
                </a:cubicBezTo>
                <a:cubicBezTo>
                  <a:pt x="243975" y="210486"/>
                  <a:pt x="243975" y="213117"/>
                  <a:pt x="237400" y="215748"/>
                </a:cubicBezTo>
                <a:cubicBezTo>
                  <a:pt x="237400" y="215748"/>
                  <a:pt x="236085" y="217064"/>
                  <a:pt x="237400" y="219695"/>
                </a:cubicBezTo>
                <a:cubicBezTo>
                  <a:pt x="237400" y="219695"/>
                  <a:pt x="241345" y="222326"/>
                  <a:pt x="236085" y="230219"/>
                </a:cubicBezTo>
                <a:cubicBezTo>
                  <a:pt x="233454" y="234166"/>
                  <a:pt x="229509" y="236797"/>
                  <a:pt x="232139" y="244690"/>
                </a:cubicBezTo>
                <a:cubicBezTo>
                  <a:pt x="232139" y="244690"/>
                  <a:pt x="234769" y="259161"/>
                  <a:pt x="229509" y="263108"/>
                </a:cubicBezTo>
                <a:cubicBezTo>
                  <a:pt x="229509" y="263108"/>
                  <a:pt x="222933" y="269685"/>
                  <a:pt x="196631" y="267054"/>
                </a:cubicBezTo>
                <a:cubicBezTo>
                  <a:pt x="187425" y="265739"/>
                  <a:pt x="171642" y="261792"/>
                  <a:pt x="161121" y="273632"/>
                </a:cubicBezTo>
                <a:cubicBezTo>
                  <a:pt x="161121" y="273632"/>
                  <a:pt x="137449" y="319676"/>
                  <a:pt x="136134" y="330200"/>
                </a:cubicBezTo>
                <a:cubicBezTo>
                  <a:pt x="136134" y="330200"/>
                  <a:pt x="95364" y="257846"/>
                  <a:pt x="45389" y="246006"/>
                </a:cubicBezTo>
                <a:cubicBezTo>
                  <a:pt x="45389" y="246006"/>
                  <a:pt x="57225" y="219695"/>
                  <a:pt x="32238" y="184176"/>
                </a:cubicBezTo>
                <a:cubicBezTo>
                  <a:pt x="32238" y="184176"/>
                  <a:pt x="1990" y="143394"/>
                  <a:pt x="675" y="121030"/>
                </a:cubicBezTo>
                <a:cubicBezTo>
                  <a:pt x="675" y="121030"/>
                  <a:pt x="-7216" y="82879"/>
                  <a:pt x="30923" y="40781"/>
                </a:cubicBezTo>
                <a:cubicBezTo>
                  <a:pt x="49335" y="19733"/>
                  <a:pt x="74322" y="0"/>
                  <a:pt x="1348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1299" y="3773718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6"/>
          <p:cNvSpPr/>
          <p:nvPr/>
        </p:nvSpPr>
        <p:spPr>
          <a:xfrm>
            <a:off x="1291772" y="4136113"/>
            <a:ext cx="464458" cy="431070"/>
          </a:xfrm>
          <a:custGeom>
            <a:avLst/>
            <a:gdLst>
              <a:gd name="connsiteX0" fmla="*/ 288132 w 338138"/>
              <a:gd name="connsiteY0" fmla="*/ 223343 h 313831"/>
              <a:gd name="connsiteX1" fmla="*/ 279400 w 338138"/>
              <a:gd name="connsiteY1" fmla="*/ 231281 h 313831"/>
              <a:gd name="connsiteX2" fmla="*/ 288132 w 338138"/>
              <a:gd name="connsiteY2" fmla="*/ 239219 h 313831"/>
              <a:gd name="connsiteX3" fmla="*/ 296864 w 338138"/>
              <a:gd name="connsiteY3" fmla="*/ 231281 h 313831"/>
              <a:gd name="connsiteX4" fmla="*/ 288132 w 338138"/>
              <a:gd name="connsiteY4" fmla="*/ 223343 h 313831"/>
              <a:gd name="connsiteX5" fmla="*/ 261938 w 338138"/>
              <a:gd name="connsiteY5" fmla="*/ 223343 h 313831"/>
              <a:gd name="connsiteX6" fmla="*/ 254000 w 338138"/>
              <a:gd name="connsiteY6" fmla="*/ 231281 h 313831"/>
              <a:gd name="connsiteX7" fmla="*/ 261938 w 338138"/>
              <a:gd name="connsiteY7" fmla="*/ 239219 h 313831"/>
              <a:gd name="connsiteX8" fmla="*/ 269876 w 338138"/>
              <a:gd name="connsiteY8" fmla="*/ 231281 h 313831"/>
              <a:gd name="connsiteX9" fmla="*/ 261938 w 338138"/>
              <a:gd name="connsiteY9" fmla="*/ 223343 h 313831"/>
              <a:gd name="connsiteX10" fmla="*/ 116535 w 338138"/>
              <a:gd name="connsiteY10" fmla="*/ 45543 h 313831"/>
              <a:gd name="connsiteX11" fmla="*/ 141773 w 338138"/>
              <a:gd name="connsiteY11" fmla="*/ 88073 h 313831"/>
              <a:gd name="connsiteX12" fmla="*/ 108565 w 338138"/>
              <a:gd name="connsiteY12" fmla="*/ 102693 h 313831"/>
              <a:gd name="connsiteX13" fmla="*/ 87312 w 338138"/>
              <a:gd name="connsiteY13" fmla="*/ 74783 h 313831"/>
              <a:gd name="connsiteX14" fmla="*/ 116535 w 338138"/>
              <a:gd name="connsiteY14" fmla="*/ 45543 h 313831"/>
              <a:gd name="connsiteX15" fmla="*/ 254349 w 338138"/>
              <a:gd name="connsiteY15" fmla="*/ 30428 h 313831"/>
              <a:gd name="connsiteX16" fmla="*/ 275361 w 338138"/>
              <a:gd name="connsiteY16" fmla="*/ 48787 h 313831"/>
              <a:gd name="connsiteX17" fmla="*/ 255662 w 338138"/>
              <a:gd name="connsiteY17" fmla="*/ 85507 h 313831"/>
              <a:gd name="connsiteX18" fmla="*/ 266168 w 338138"/>
              <a:gd name="connsiteY18" fmla="*/ 89441 h 313831"/>
              <a:gd name="connsiteX19" fmla="*/ 289806 w 338138"/>
              <a:gd name="connsiteY19" fmla="*/ 80261 h 313831"/>
              <a:gd name="connsiteX20" fmla="*/ 287180 w 338138"/>
              <a:gd name="connsiteY20" fmla="*/ 109113 h 313831"/>
              <a:gd name="connsiteX21" fmla="*/ 225458 w 338138"/>
              <a:gd name="connsiteY21" fmla="*/ 111735 h 313831"/>
              <a:gd name="connsiteX22" fmla="*/ 92823 w 338138"/>
              <a:gd name="connsiteY22" fmla="*/ 166815 h 313831"/>
              <a:gd name="connsiteX23" fmla="*/ 75751 w 338138"/>
              <a:gd name="connsiteY23" fmla="*/ 127472 h 313831"/>
              <a:gd name="connsiteX24" fmla="*/ 208386 w 338138"/>
              <a:gd name="connsiteY24" fmla="*/ 72393 h 313831"/>
              <a:gd name="connsiteX25" fmla="*/ 242530 w 338138"/>
              <a:gd name="connsiteY25" fmla="*/ 33050 h 313831"/>
              <a:gd name="connsiteX26" fmla="*/ 254349 w 338138"/>
              <a:gd name="connsiteY26" fmla="*/ 30428 h 313831"/>
              <a:gd name="connsiteX27" fmla="*/ 186871 w 338138"/>
              <a:gd name="connsiteY27" fmla="*/ 24906 h 313831"/>
              <a:gd name="connsiteX28" fmla="*/ 231775 w 338138"/>
              <a:gd name="connsiteY28" fmla="*/ 24906 h 313831"/>
              <a:gd name="connsiteX29" fmla="*/ 207282 w 338138"/>
              <a:gd name="connsiteY29" fmla="*/ 48190 h 313831"/>
              <a:gd name="connsiteX30" fmla="*/ 201839 w 338138"/>
              <a:gd name="connsiteY30" fmla="*/ 59831 h 313831"/>
              <a:gd name="connsiteX31" fmla="*/ 184150 w 338138"/>
              <a:gd name="connsiteY31" fmla="*/ 45603 h 313831"/>
              <a:gd name="connsiteX32" fmla="*/ 186871 w 338138"/>
              <a:gd name="connsiteY32" fmla="*/ 24906 h 313831"/>
              <a:gd name="connsiteX33" fmla="*/ 18492 w 338138"/>
              <a:gd name="connsiteY33" fmla="*/ 24906 h 313831"/>
              <a:gd name="connsiteX34" fmla="*/ 43588 w 338138"/>
              <a:gd name="connsiteY34" fmla="*/ 24906 h 313831"/>
              <a:gd name="connsiteX35" fmla="*/ 46230 w 338138"/>
              <a:gd name="connsiteY35" fmla="*/ 46015 h 313831"/>
              <a:gd name="connsiteX36" fmla="*/ 29059 w 338138"/>
              <a:gd name="connsiteY36" fmla="*/ 63166 h 313831"/>
              <a:gd name="connsiteX37" fmla="*/ 31700 w 338138"/>
              <a:gd name="connsiteY37" fmla="*/ 96148 h 313831"/>
              <a:gd name="connsiteX38" fmla="*/ 31700 w 338138"/>
              <a:gd name="connsiteY38" fmla="*/ 206969 h 313831"/>
              <a:gd name="connsiteX39" fmla="*/ 39626 w 338138"/>
              <a:gd name="connsiteY39" fmla="*/ 214884 h 313831"/>
              <a:gd name="connsiteX40" fmla="*/ 298512 w 338138"/>
              <a:gd name="connsiteY40" fmla="*/ 214884 h 313831"/>
              <a:gd name="connsiteX41" fmla="*/ 306438 w 338138"/>
              <a:gd name="connsiteY41" fmla="*/ 206969 h 313831"/>
              <a:gd name="connsiteX42" fmla="*/ 306438 w 338138"/>
              <a:gd name="connsiteY42" fmla="*/ 104064 h 313831"/>
              <a:gd name="connsiteX43" fmla="*/ 306438 w 338138"/>
              <a:gd name="connsiteY43" fmla="*/ 77678 h 313831"/>
              <a:gd name="connsiteX44" fmla="*/ 274737 w 338138"/>
              <a:gd name="connsiteY44" fmla="*/ 61846 h 313831"/>
              <a:gd name="connsiteX45" fmla="*/ 281341 w 338138"/>
              <a:gd name="connsiteY45" fmla="*/ 59208 h 313831"/>
              <a:gd name="connsiteX46" fmla="*/ 280021 w 338138"/>
              <a:gd name="connsiteY46" fmla="*/ 24906 h 313831"/>
              <a:gd name="connsiteX47" fmla="*/ 319646 w 338138"/>
              <a:gd name="connsiteY47" fmla="*/ 24906 h 313831"/>
              <a:gd name="connsiteX48" fmla="*/ 338138 w 338138"/>
              <a:gd name="connsiteY48" fmla="*/ 43376 h 313831"/>
              <a:gd name="connsiteX49" fmla="*/ 338138 w 338138"/>
              <a:gd name="connsiteY49" fmla="*/ 234674 h 313831"/>
              <a:gd name="connsiteX50" fmla="*/ 319646 w 338138"/>
              <a:gd name="connsiteY50" fmla="*/ 251825 h 313831"/>
              <a:gd name="connsiteX51" fmla="*/ 200769 w 338138"/>
              <a:gd name="connsiteY51" fmla="*/ 251825 h 313831"/>
              <a:gd name="connsiteX52" fmla="*/ 216620 w 338138"/>
              <a:gd name="connsiteY52" fmla="*/ 290084 h 313831"/>
              <a:gd name="connsiteX53" fmla="*/ 224545 w 338138"/>
              <a:gd name="connsiteY53" fmla="*/ 290084 h 313831"/>
              <a:gd name="connsiteX54" fmla="*/ 235112 w 338138"/>
              <a:gd name="connsiteY54" fmla="*/ 301958 h 313831"/>
              <a:gd name="connsiteX55" fmla="*/ 224545 w 338138"/>
              <a:gd name="connsiteY55" fmla="*/ 313831 h 313831"/>
              <a:gd name="connsiteX56" fmla="*/ 113593 w 338138"/>
              <a:gd name="connsiteY56" fmla="*/ 313831 h 313831"/>
              <a:gd name="connsiteX57" fmla="*/ 103026 w 338138"/>
              <a:gd name="connsiteY57" fmla="*/ 301958 h 313831"/>
              <a:gd name="connsiteX58" fmla="*/ 113593 w 338138"/>
              <a:gd name="connsiteY58" fmla="*/ 290084 h 313831"/>
              <a:gd name="connsiteX59" fmla="*/ 121518 w 338138"/>
              <a:gd name="connsiteY59" fmla="*/ 290084 h 313831"/>
              <a:gd name="connsiteX60" fmla="*/ 137369 w 338138"/>
              <a:gd name="connsiteY60" fmla="*/ 251825 h 313831"/>
              <a:gd name="connsiteX61" fmla="*/ 18492 w 338138"/>
              <a:gd name="connsiteY61" fmla="*/ 251825 h 313831"/>
              <a:gd name="connsiteX62" fmla="*/ 0 w 338138"/>
              <a:gd name="connsiteY62" fmla="*/ 234674 h 313831"/>
              <a:gd name="connsiteX63" fmla="*/ 0 w 338138"/>
              <a:gd name="connsiteY63" fmla="*/ 43376 h 313831"/>
              <a:gd name="connsiteX64" fmla="*/ 18492 w 338138"/>
              <a:gd name="connsiteY64" fmla="*/ 24906 h 313831"/>
              <a:gd name="connsiteX65" fmla="*/ 109666 w 338138"/>
              <a:gd name="connsiteY65" fmla="*/ 1 h 313831"/>
              <a:gd name="connsiteX66" fmla="*/ 126932 w 338138"/>
              <a:gd name="connsiteY66" fmla="*/ 267 h 313831"/>
              <a:gd name="connsiteX67" fmla="*/ 133580 w 338138"/>
              <a:gd name="connsiteY67" fmla="*/ 18637 h 313831"/>
              <a:gd name="connsiteX68" fmla="*/ 144218 w 338138"/>
              <a:gd name="connsiteY68" fmla="*/ 22573 h 313831"/>
              <a:gd name="connsiteX69" fmla="*/ 177460 w 338138"/>
              <a:gd name="connsiteY69" fmla="*/ 29134 h 313831"/>
              <a:gd name="connsiteX70" fmla="*/ 168152 w 338138"/>
              <a:gd name="connsiteY70" fmla="*/ 47504 h 313831"/>
              <a:gd name="connsiteX71" fmla="*/ 173471 w 338138"/>
              <a:gd name="connsiteY71" fmla="*/ 58001 h 313831"/>
              <a:gd name="connsiteX72" fmla="*/ 192087 w 338138"/>
              <a:gd name="connsiteY72" fmla="*/ 67186 h 313831"/>
              <a:gd name="connsiteX73" fmla="*/ 154855 w 338138"/>
              <a:gd name="connsiteY73" fmla="*/ 82931 h 313831"/>
              <a:gd name="connsiteX74" fmla="*/ 116294 w 338138"/>
              <a:gd name="connsiteY74" fmla="*/ 35695 h 313831"/>
              <a:gd name="connsiteX75" fmla="*/ 76403 w 338138"/>
              <a:gd name="connsiteY75" fmla="*/ 75059 h 313831"/>
              <a:gd name="connsiteX76" fmla="*/ 93689 w 338138"/>
              <a:gd name="connsiteY76" fmla="*/ 107862 h 313831"/>
              <a:gd name="connsiteX77" fmla="*/ 59117 w 338138"/>
              <a:gd name="connsiteY77" fmla="*/ 124919 h 313831"/>
              <a:gd name="connsiteX78" fmla="*/ 63106 w 338138"/>
              <a:gd name="connsiteY78" fmla="*/ 102613 h 313831"/>
              <a:gd name="connsiteX79" fmla="*/ 59117 w 338138"/>
              <a:gd name="connsiteY79" fmla="*/ 92116 h 313831"/>
              <a:gd name="connsiteX80" fmla="*/ 40501 w 338138"/>
              <a:gd name="connsiteY80" fmla="*/ 63249 h 313831"/>
              <a:gd name="connsiteX81" fmla="*/ 59117 w 338138"/>
              <a:gd name="connsiteY81" fmla="*/ 58001 h 313831"/>
              <a:gd name="connsiteX82" fmla="*/ 63106 w 338138"/>
              <a:gd name="connsiteY82" fmla="*/ 47504 h 313831"/>
              <a:gd name="connsiteX83" fmla="*/ 69755 w 338138"/>
              <a:gd name="connsiteY83" fmla="*/ 14700 h 313831"/>
              <a:gd name="connsiteX84" fmla="*/ 88370 w 338138"/>
              <a:gd name="connsiteY84" fmla="*/ 22573 h 313831"/>
              <a:gd name="connsiteX85" fmla="*/ 99008 w 338138"/>
              <a:gd name="connsiteY85" fmla="*/ 18637 h 313831"/>
              <a:gd name="connsiteX86" fmla="*/ 109666 w 338138"/>
              <a:gd name="connsiteY86" fmla="*/ 1 h 3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8138" h="313831">
                <a:moveTo>
                  <a:pt x="288132" y="223343"/>
                </a:moveTo>
                <a:cubicBezTo>
                  <a:pt x="283309" y="223343"/>
                  <a:pt x="279400" y="226897"/>
                  <a:pt x="279400" y="231281"/>
                </a:cubicBezTo>
                <a:cubicBezTo>
                  <a:pt x="279400" y="235665"/>
                  <a:pt x="283309" y="239219"/>
                  <a:pt x="288132" y="239219"/>
                </a:cubicBezTo>
                <a:cubicBezTo>
                  <a:pt x="292955" y="239219"/>
                  <a:pt x="296864" y="235665"/>
                  <a:pt x="296864" y="231281"/>
                </a:cubicBezTo>
                <a:cubicBezTo>
                  <a:pt x="296864" y="226897"/>
                  <a:pt x="292955" y="223343"/>
                  <a:pt x="288132" y="223343"/>
                </a:cubicBezTo>
                <a:close/>
                <a:moveTo>
                  <a:pt x="261938" y="223343"/>
                </a:moveTo>
                <a:cubicBezTo>
                  <a:pt x="257554" y="223343"/>
                  <a:pt x="254000" y="226897"/>
                  <a:pt x="254000" y="231281"/>
                </a:cubicBezTo>
                <a:cubicBezTo>
                  <a:pt x="254000" y="235665"/>
                  <a:pt x="257554" y="239219"/>
                  <a:pt x="261938" y="239219"/>
                </a:cubicBezTo>
                <a:cubicBezTo>
                  <a:pt x="266322" y="239219"/>
                  <a:pt x="269876" y="235665"/>
                  <a:pt x="269876" y="231281"/>
                </a:cubicBezTo>
                <a:cubicBezTo>
                  <a:pt x="269876" y="226897"/>
                  <a:pt x="266322" y="223343"/>
                  <a:pt x="261938" y="223343"/>
                </a:cubicBezTo>
                <a:close/>
                <a:moveTo>
                  <a:pt x="116535" y="45543"/>
                </a:moveTo>
                <a:cubicBezTo>
                  <a:pt x="137788" y="45543"/>
                  <a:pt x="152400" y="68137"/>
                  <a:pt x="141773" y="88073"/>
                </a:cubicBezTo>
                <a:cubicBezTo>
                  <a:pt x="141773" y="88073"/>
                  <a:pt x="141773" y="88073"/>
                  <a:pt x="108565" y="102693"/>
                </a:cubicBezTo>
                <a:cubicBezTo>
                  <a:pt x="96610" y="98706"/>
                  <a:pt x="87312" y="88073"/>
                  <a:pt x="87312" y="74783"/>
                </a:cubicBezTo>
                <a:cubicBezTo>
                  <a:pt x="87312" y="58834"/>
                  <a:pt x="100595" y="45543"/>
                  <a:pt x="116535" y="45543"/>
                </a:cubicBezTo>
                <a:close/>
                <a:moveTo>
                  <a:pt x="254349" y="30428"/>
                </a:moveTo>
                <a:cubicBezTo>
                  <a:pt x="271421" y="26493"/>
                  <a:pt x="284553" y="44853"/>
                  <a:pt x="275361" y="48787"/>
                </a:cubicBezTo>
                <a:cubicBezTo>
                  <a:pt x="242530" y="63213"/>
                  <a:pt x="243843" y="57967"/>
                  <a:pt x="255662" y="85507"/>
                </a:cubicBezTo>
                <a:cubicBezTo>
                  <a:pt x="256976" y="89441"/>
                  <a:pt x="262228" y="92064"/>
                  <a:pt x="266168" y="89441"/>
                </a:cubicBezTo>
                <a:cubicBezTo>
                  <a:pt x="266168" y="89441"/>
                  <a:pt x="266168" y="89441"/>
                  <a:pt x="289806" y="80261"/>
                </a:cubicBezTo>
                <a:cubicBezTo>
                  <a:pt x="297685" y="76327"/>
                  <a:pt x="301625" y="99933"/>
                  <a:pt x="287180" y="109113"/>
                </a:cubicBezTo>
                <a:cubicBezTo>
                  <a:pt x="260915" y="124850"/>
                  <a:pt x="259602" y="123538"/>
                  <a:pt x="225458" y="111735"/>
                </a:cubicBezTo>
                <a:cubicBezTo>
                  <a:pt x="225458" y="111735"/>
                  <a:pt x="225458" y="111735"/>
                  <a:pt x="92823" y="166815"/>
                </a:cubicBezTo>
                <a:cubicBezTo>
                  <a:pt x="66559" y="177306"/>
                  <a:pt x="50800" y="137964"/>
                  <a:pt x="75751" y="127472"/>
                </a:cubicBezTo>
                <a:cubicBezTo>
                  <a:pt x="75751" y="127472"/>
                  <a:pt x="75751" y="127472"/>
                  <a:pt x="208386" y="72393"/>
                </a:cubicBezTo>
                <a:cubicBezTo>
                  <a:pt x="217579" y="54033"/>
                  <a:pt x="222832" y="38296"/>
                  <a:pt x="242530" y="33050"/>
                </a:cubicBezTo>
                <a:cubicBezTo>
                  <a:pt x="242530" y="33050"/>
                  <a:pt x="242530" y="33050"/>
                  <a:pt x="254349" y="30428"/>
                </a:cubicBezTo>
                <a:close/>
                <a:moveTo>
                  <a:pt x="186871" y="24906"/>
                </a:moveTo>
                <a:cubicBezTo>
                  <a:pt x="186871" y="24906"/>
                  <a:pt x="186871" y="24906"/>
                  <a:pt x="231775" y="24906"/>
                </a:cubicBezTo>
                <a:cubicBezTo>
                  <a:pt x="220889" y="30080"/>
                  <a:pt x="212725" y="37841"/>
                  <a:pt x="207282" y="48190"/>
                </a:cubicBezTo>
                <a:cubicBezTo>
                  <a:pt x="207282" y="48190"/>
                  <a:pt x="207282" y="48190"/>
                  <a:pt x="201839" y="59831"/>
                </a:cubicBezTo>
                <a:cubicBezTo>
                  <a:pt x="200479" y="52070"/>
                  <a:pt x="193675" y="45603"/>
                  <a:pt x="184150" y="45603"/>
                </a:cubicBezTo>
                <a:cubicBezTo>
                  <a:pt x="190954" y="39135"/>
                  <a:pt x="190954" y="31374"/>
                  <a:pt x="186871" y="24906"/>
                </a:cubicBezTo>
                <a:close/>
                <a:moveTo>
                  <a:pt x="18492" y="24906"/>
                </a:moveTo>
                <a:cubicBezTo>
                  <a:pt x="18492" y="24906"/>
                  <a:pt x="18492" y="24906"/>
                  <a:pt x="43588" y="24906"/>
                </a:cubicBezTo>
                <a:cubicBezTo>
                  <a:pt x="39626" y="32822"/>
                  <a:pt x="40946" y="40738"/>
                  <a:pt x="46230" y="46015"/>
                </a:cubicBezTo>
                <a:cubicBezTo>
                  <a:pt x="36984" y="46015"/>
                  <a:pt x="29059" y="53931"/>
                  <a:pt x="29059" y="63166"/>
                </a:cubicBezTo>
                <a:cubicBezTo>
                  <a:pt x="29059" y="82955"/>
                  <a:pt x="27738" y="89552"/>
                  <a:pt x="31700" y="96148"/>
                </a:cubicBezTo>
                <a:cubicBezTo>
                  <a:pt x="31700" y="96148"/>
                  <a:pt x="31700" y="96148"/>
                  <a:pt x="31700" y="206969"/>
                </a:cubicBezTo>
                <a:cubicBezTo>
                  <a:pt x="31700" y="210926"/>
                  <a:pt x="35663" y="214884"/>
                  <a:pt x="39626" y="214884"/>
                </a:cubicBezTo>
                <a:cubicBezTo>
                  <a:pt x="39626" y="214884"/>
                  <a:pt x="39626" y="214884"/>
                  <a:pt x="298512" y="214884"/>
                </a:cubicBezTo>
                <a:cubicBezTo>
                  <a:pt x="302475" y="214884"/>
                  <a:pt x="306438" y="210926"/>
                  <a:pt x="306438" y="206969"/>
                </a:cubicBezTo>
                <a:cubicBezTo>
                  <a:pt x="306438" y="206969"/>
                  <a:pt x="306438" y="206969"/>
                  <a:pt x="306438" y="104064"/>
                </a:cubicBezTo>
                <a:cubicBezTo>
                  <a:pt x="309079" y="96148"/>
                  <a:pt x="310400" y="86913"/>
                  <a:pt x="306438" y="77678"/>
                </a:cubicBezTo>
                <a:cubicBezTo>
                  <a:pt x="306438" y="59208"/>
                  <a:pt x="306438" y="61846"/>
                  <a:pt x="274737" y="61846"/>
                </a:cubicBezTo>
                <a:cubicBezTo>
                  <a:pt x="274737" y="61846"/>
                  <a:pt x="274737" y="61846"/>
                  <a:pt x="281341" y="59208"/>
                </a:cubicBezTo>
                <a:cubicBezTo>
                  <a:pt x="293229" y="53931"/>
                  <a:pt x="294550" y="38099"/>
                  <a:pt x="280021" y="24906"/>
                </a:cubicBezTo>
                <a:cubicBezTo>
                  <a:pt x="280021" y="24906"/>
                  <a:pt x="280021" y="24906"/>
                  <a:pt x="319646" y="24906"/>
                </a:cubicBezTo>
                <a:cubicBezTo>
                  <a:pt x="330213" y="24906"/>
                  <a:pt x="338138" y="34141"/>
                  <a:pt x="338138" y="43376"/>
                </a:cubicBezTo>
                <a:cubicBezTo>
                  <a:pt x="338138" y="43376"/>
                  <a:pt x="338138" y="43376"/>
                  <a:pt x="338138" y="234674"/>
                </a:cubicBezTo>
                <a:cubicBezTo>
                  <a:pt x="338138" y="243909"/>
                  <a:pt x="330213" y="251825"/>
                  <a:pt x="319646" y="251825"/>
                </a:cubicBezTo>
                <a:cubicBezTo>
                  <a:pt x="319646" y="251825"/>
                  <a:pt x="319646" y="251825"/>
                  <a:pt x="200769" y="251825"/>
                </a:cubicBezTo>
                <a:cubicBezTo>
                  <a:pt x="200769" y="251825"/>
                  <a:pt x="200769" y="251825"/>
                  <a:pt x="216620" y="290084"/>
                </a:cubicBezTo>
                <a:cubicBezTo>
                  <a:pt x="216620" y="290084"/>
                  <a:pt x="216620" y="290084"/>
                  <a:pt x="224545" y="290084"/>
                </a:cubicBezTo>
                <a:cubicBezTo>
                  <a:pt x="229828" y="290084"/>
                  <a:pt x="235112" y="295361"/>
                  <a:pt x="235112" y="301958"/>
                </a:cubicBezTo>
                <a:cubicBezTo>
                  <a:pt x="235112" y="308554"/>
                  <a:pt x="229828" y="313831"/>
                  <a:pt x="224545" y="313831"/>
                </a:cubicBezTo>
                <a:cubicBezTo>
                  <a:pt x="224545" y="313831"/>
                  <a:pt x="224545" y="313831"/>
                  <a:pt x="113593" y="313831"/>
                </a:cubicBezTo>
                <a:cubicBezTo>
                  <a:pt x="108310" y="313831"/>
                  <a:pt x="103026" y="308554"/>
                  <a:pt x="103026" y="301958"/>
                </a:cubicBezTo>
                <a:cubicBezTo>
                  <a:pt x="103026" y="295361"/>
                  <a:pt x="108310" y="290084"/>
                  <a:pt x="113593" y="290084"/>
                </a:cubicBezTo>
                <a:cubicBezTo>
                  <a:pt x="113593" y="290084"/>
                  <a:pt x="113593" y="290084"/>
                  <a:pt x="121518" y="290084"/>
                </a:cubicBezTo>
                <a:cubicBezTo>
                  <a:pt x="121518" y="290084"/>
                  <a:pt x="121518" y="290084"/>
                  <a:pt x="137369" y="251825"/>
                </a:cubicBezTo>
                <a:cubicBezTo>
                  <a:pt x="137369" y="251825"/>
                  <a:pt x="137369" y="251825"/>
                  <a:pt x="18492" y="251825"/>
                </a:cubicBezTo>
                <a:cubicBezTo>
                  <a:pt x="7925" y="251825"/>
                  <a:pt x="0" y="243909"/>
                  <a:pt x="0" y="234674"/>
                </a:cubicBezTo>
                <a:cubicBezTo>
                  <a:pt x="0" y="234674"/>
                  <a:pt x="0" y="234674"/>
                  <a:pt x="0" y="43376"/>
                </a:cubicBezTo>
                <a:cubicBezTo>
                  <a:pt x="0" y="34141"/>
                  <a:pt x="7925" y="24906"/>
                  <a:pt x="18492" y="24906"/>
                </a:cubicBezTo>
                <a:close/>
                <a:moveTo>
                  <a:pt x="109666" y="1"/>
                </a:moveTo>
                <a:cubicBezTo>
                  <a:pt x="113718" y="21"/>
                  <a:pt x="119286" y="267"/>
                  <a:pt x="126932" y="267"/>
                </a:cubicBezTo>
                <a:cubicBezTo>
                  <a:pt x="134910" y="267"/>
                  <a:pt x="133580" y="10764"/>
                  <a:pt x="133580" y="18637"/>
                </a:cubicBezTo>
                <a:cubicBezTo>
                  <a:pt x="137569" y="19949"/>
                  <a:pt x="140229" y="21261"/>
                  <a:pt x="144218" y="22573"/>
                </a:cubicBezTo>
                <a:cubicBezTo>
                  <a:pt x="158845" y="6828"/>
                  <a:pt x="154855" y="8140"/>
                  <a:pt x="177460" y="29134"/>
                </a:cubicBezTo>
                <a:cubicBezTo>
                  <a:pt x="182779" y="35695"/>
                  <a:pt x="174801" y="40943"/>
                  <a:pt x="168152" y="47504"/>
                </a:cubicBezTo>
                <a:cubicBezTo>
                  <a:pt x="170812" y="50128"/>
                  <a:pt x="172142" y="54065"/>
                  <a:pt x="173471" y="58001"/>
                </a:cubicBezTo>
                <a:cubicBezTo>
                  <a:pt x="188098" y="58001"/>
                  <a:pt x="192087" y="55377"/>
                  <a:pt x="192087" y="67186"/>
                </a:cubicBezTo>
                <a:cubicBezTo>
                  <a:pt x="192087" y="67186"/>
                  <a:pt x="192087" y="67186"/>
                  <a:pt x="154855" y="82931"/>
                </a:cubicBezTo>
                <a:cubicBezTo>
                  <a:pt x="160174" y="58001"/>
                  <a:pt x="140229" y="35695"/>
                  <a:pt x="116294" y="35695"/>
                </a:cubicBezTo>
                <a:cubicBezTo>
                  <a:pt x="93689" y="35695"/>
                  <a:pt x="76403" y="52753"/>
                  <a:pt x="76403" y="75059"/>
                </a:cubicBezTo>
                <a:cubicBezTo>
                  <a:pt x="76403" y="88180"/>
                  <a:pt x="83052" y="101301"/>
                  <a:pt x="93689" y="107862"/>
                </a:cubicBezTo>
                <a:cubicBezTo>
                  <a:pt x="73744" y="117047"/>
                  <a:pt x="67095" y="118359"/>
                  <a:pt x="59117" y="124919"/>
                </a:cubicBezTo>
                <a:cubicBezTo>
                  <a:pt x="48479" y="114422"/>
                  <a:pt x="49809" y="115734"/>
                  <a:pt x="63106" y="102613"/>
                </a:cubicBezTo>
                <a:cubicBezTo>
                  <a:pt x="61776" y="98677"/>
                  <a:pt x="60447" y="96053"/>
                  <a:pt x="59117" y="92116"/>
                </a:cubicBezTo>
                <a:cubicBezTo>
                  <a:pt x="36512" y="92116"/>
                  <a:pt x="40501" y="94740"/>
                  <a:pt x="40501" y="63249"/>
                </a:cubicBezTo>
                <a:cubicBezTo>
                  <a:pt x="40501" y="55377"/>
                  <a:pt x="51139" y="58001"/>
                  <a:pt x="59117" y="58001"/>
                </a:cubicBezTo>
                <a:cubicBezTo>
                  <a:pt x="60447" y="54065"/>
                  <a:pt x="61776" y="50128"/>
                  <a:pt x="63106" y="47504"/>
                </a:cubicBezTo>
                <a:cubicBezTo>
                  <a:pt x="47150" y="31759"/>
                  <a:pt x="48479" y="35695"/>
                  <a:pt x="69755" y="14700"/>
                </a:cubicBezTo>
                <a:cubicBezTo>
                  <a:pt x="76403" y="8140"/>
                  <a:pt x="81722" y="17325"/>
                  <a:pt x="88370" y="22573"/>
                </a:cubicBezTo>
                <a:cubicBezTo>
                  <a:pt x="91030" y="21261"/>
                  <a:pt x="95019" y="19949"/>
                  <a:pt x="99008" y="18637"/>
                </a:cubicBezTo>
                <a:cubicBezTo>
                  <a:pt x="99008" y="1907"/>
                  <a:pt x="97512" y="-61"/>
                  <a:pt x="109666" y="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" name="组合 10"/>
          <p:cNvGrpSpPr/>
          <p:nvPr/>
        </p:nvGrpSpPr>
        <p:grpSpPr>
          <a:xfrm>
            <a:off x="10085514" y="5678889"/>
            <a:ext cx="698601" cy="235829"/>
            <a:chOff x="6268357" y="5176837"/>
            <a:chExt cx="698601" cy="235829"/>
          </a:xfrm>
          <a:solidFill>
            <a:schemeClr val="accent2"/>
          </a:solidFill>
        </p:grpSpPr>
        <p:sp>
          <p:nvSpPr>
            <p:cNvPr id="8" name="等腰三角形 7"/>
            <p:cNvSpPr/>
            <p:nvPr/>
          </p:nvSpPr>
          <p:spPr>
            <a:xfrm rot="5400000">
              <a:off x="67473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49974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62520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2"/>
          <p:cNvGrpSpPr/>
          <p:nvPr/>
        </p:nvGrpSpPr>
        <p:grpSpPr>
          <a:xfrm>
            <a:off x="1893343" y="2210920"/>
            <a:ext cx="2591569" cy="699473"/>
            <a:chOff x="7483989" y="3361982"/>
            <a:chExt cx="2591569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2591569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2011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年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月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创立时间</a:t>
              </a:r>
            </a:p>
          </p:txBody>
        </p:sp>
      </p:grpSp>
      <p:grpSp>
        <p:nvGrpSpPr>
          <p:cNvPr id="4" name="组合 25"/>
          <p:cNvGrpSpPr/>
          <p:nvPr/>
        </p:nvGrpSpPr>
        <p:grpSpPr>
          <a:xfrm>
            <a:off x="5252151" y="2210920"/>
            <a:ext cx="2591569" cy="958006"/>
            <a:chOff x="7483989" y="3361982"/>
            <a:chExt cx="2591569" cy="958006"/>
          </a:xfrm>
        </p:grpSpPr>
        <p:sp>
          <p:nvSpPr>
            <p:cNvPr id="27" name="矩形 26"/>
            <p:cNvSpPr/>
            <p:nvPr/>
          </p:nvSpPr>
          <p:spPr>
            <a:xfrm>
              <a:off x="7483989" y="3732519"/>
              <a:ext cx="2591569" cy="5874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软件开发   智能物联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系统集成   智慧教育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业务类型</a:t>
              </a:r>
            </a:p>
          </p:txBody>
        </p:sp>
      </p:grpSp>
      <p:grpSp>
        <p:nvGrpSpPr>
          <p:cNvPr id="5" name="组合 28"/>
          <p:cNvGrpSpPr/>
          <p:nvPr/>
        </p:nvGrpSpPr>
        <p:grpSpPr>
          <a:xfrm>
            <a:off x="8613628" y="2210920"/>
            <a:ext cx="3186486" cy="1401588"/>
            <a:chOff x="7483989" y="3361982"/>
            <a:chExt cx="2591569" cy="1401588"/>
          </a:xfrm>
        </p:grpSpPr>
        <p:sp>
          <p:nvSpPr>
            <p:cNvPr id="30" name="矩形 29"/>
            <p:cNvSpPr/>
            <p:nvPr/>
          </p:nvSpPr>
          <p:spPr>
            <a:xfrm>
              <a:off x="7483989" y="3732519"/>
              <a:ext cx="2591569" cy="10310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管理平台开发与服务    智慧社区</a:t>
              </a: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移动互联网应用开发    智慧教育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业务领域</a:t>
              </a:r>
            </a:p>
          </p:txBody>
        </p:sp>
      </p:grpSp>
      <p:grpSp>
        <p:nvGrpSpPr>
          <p:cNvPr id="7" name="组合 35"/>
          <p:cNvGrpSpPr/>
          <p:nvPr/>
        </p:nvGrpSpPr>
        <p:grpSpPr>
          <a:xfrm>
            <a:off x="1893343" y="4211729"/>
            <a:ext cx="9157358" cy="1238467"/>
            <a:chOff x="7483989" y="3361982"/>
            <a:chExt cx="9157358" cy="1238467"/>
          </a:xfrm>
        </p:grpSpPr>
        <p:sp>
          <p:nvSpPr>
            <p:cNvPr id="37" name="矩形 36"/>
            <p:cNvSpPr/>
            <p:nvPr/>
          </p:nvSpPr>
          <p:spPr>
            <a:xfrm>
              <a:off x="7483989" y="3732519"/>
              <a:ext cx="9157358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汕头市集信网络科技有限公司（以下简称集信科技），是一家专注于物联网技术应用、信息管理系统研发、数据挖掘技术应用的高科技企业；</a:t>
              </a:r>
              <a:r>
                <a:rPr lang="zh-CN" altLang="en-US" sz="1400" dirty="0"/>
                <a:t>以信为本，奉行“集聚英才、优质诚信”的理念，建立了完善的客服体系，为客户提供售前、售中、售后的全过程优质服务。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企业理念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1" name="组合 32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企业名片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29" name="图片 5" descr="大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7"/>
          <p:cNvGrpSpPr/>
          <p:nvPr/>
        </p:nvGrpSpPr>
        <p:grpSpPr>
          <a:xfrm>
            <a:off x="1639597" y="3717007"/>
            <a:ext cx="9336711" cy="941120"/>
            <a:chOff x="2348888" y="3654252"/>
            <a:chExt cx="10922914" cy="989362"/>
          </a:xfrm>
        </p:grpSpPr>
        <p:grpSp>
          <p:nvGrpSpPr>
            <p:cNvPr id="8" name="组合 4"/>
            <p:cNvGrpSpPr/>
            <p:nvPr/>
          </p:nvGrpSpPr>
          <p:grpSpPr>
            <a:xfrm>
              <a:off x="12430893" y="3654252"/>
              <a:ext cx="782314" cy="415400"/>
              <a:chOff x="13077759" y="3120852"/>
              <a:chExt cx="782314" cy="415400"/>
            </a:xfrm>
          </p:grpSpPr>
          <p:sp>
            <p:nvSpPr>
              <p:cNvPr id="39" name="Freeform 49"/>
              <p:cNvSpPr>
                <a:spLocks noEditPoints="1"/>
              </p:cNvSpPr>
              <p:nvPr/>
            </p:nvSpPr>
            <p:spPr bwMode="auto">
              <a:xfrm>
                <a:off x="13077759" y="312085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13536223" y="321240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2348888" y="4283614"/>
              <a:ext cx="360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5916000" y="4283614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432174" y="4283614"/>
              <a:ext cx="360001" cy="36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872444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39556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903497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12911801" y="4283614"/>
              <a:ext cx="360001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30"/>
          <p:cNvGrpSpPr/>
          <p:nvPr/>
        </p:nvGrpSpPr>
        <p:grpSpPr>
          <a:xfrm>
            <a:off x="539555" y="4808556"/>
            <a:ext cx="2357719" cy="755394"/>
            <a:chOff x="1616273" y="2091953"/>
            <a:chExt cx="2729648" cy="755394"/>
          </a:xfrm>
        </p:grpSpPr>
        <p:sp>
          <p:nvSpPr>
            <p:cNvPr id="32" name="文本框 27"/>
            <p:cNvSpPr txBox="1"/>
            <p:nvPr/>
          </p:nvSpPr>
          <p:spPr>
            <a:xfrm>
              <a:off x="2247563" y="2091953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软件著作权</a:t>
              </a: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14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42"/>
          <p:cNvGrpSpPr/>
          <p:nvPr/>
        </p:nvGrpSpPr>
        <p:grpSpPr>
          <a:xfrm>
            <a:off x="3536505" y="4854268"/>
            <a:ext cx="2729648" cy="755394"/>
            <a:chOff x="1616273" y="2091953"/>
            <a:chExt cx="2729648" cy="755394"/>
          </a:xfrm>
        </p:grpSpPr>
        <p:sp>
          <p:nvSpPr>
            <p:cNvPr id="44" name="文本框 27"/>
            <p:cNvSpPr txBox="1"/>
            <p:nvPr/>
          </p:nvSpPr>
          <p:spPr>
            <a:xfrm>
              <a:off x="2119323" y="209195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实用新型专利</a:t>
              </a: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3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45"/>
          <p:cNvGrpSpPr/>
          <p:nvPr/>
        </p:nvGrpSpPr>
        <p:grpSpPr>
          <a:xfrm>
            <a:off x="6541923" y="4774888"/>
            <a:ext cx="2573053" cy="827966"/>
            <a:chOff x="1616273" y="2091953"/>
            <a:chExt cx="2729648" cy="827966"/>
          </a:xfrm>
        </p:grpSpPr>
        <p:sp>
          <p:nvSpPr>
            <p:cNvPr id="47" name="文本框 27"/>
            <p:cNvSpPr txBox="1"/>
            <p:nvPr/>
          </p:nvSpPr>
          <p:spPr>
            <a:xfrm>
              <a:off x="2375803" y="209195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发明专利</a:t>
              </a: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581365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项（实审通过）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0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知识产权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组合 45"/>
          <p:cNvGrpSpPr/>
          <p:nvPr/>
        </p:nvGrpSpPr>
        <p:grpSpPr>
          <a:xfrm>
            <a:off x="9390746" y="4789403"/>
            <a:ext cx="2583543" cy="1074187"/>
            <a:chOff x="1616273" y="2091953"/>
            <a:chExt cx="2729648" cy="1074187"/>
          </a:xfrm>
        </p:grpSpPr>
        <p:sp>
          <p:nvSpPr>
            <p:cNvPr id="42" name="文本框 27"/>
            <p:cNvSpPr txBox="1"/>
            <p:nvPr/>
          </p:nvSpPr>
          <p:spPr>
            <a:xfrm>
              <a:off x="2070587" y="2091953"/>
              <a:ext cx="1821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高新技术产品</a:t>
              </a:r>
            </a:p>
          </p:txBody>
        </p:sp>
        <p:sp>
          <p:nvSpPr>
            <p:cNvPr id="43" name="文本框 28"/>
            <p:cNvSpPr txBox="1"/>
            <p:nvPr/>
          </p:nvSpPr>
          <p:spPr>
            <a:xfrm>
              <a:off x="1616273" y="2581365"/>
              <a:ext cx="2729648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项产品获得广东省高新技术产品认定。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6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805253B-B2C5-4041-80B0-37BE7B2BC250}"/>
              </a:ext>
            </a:extLst>
          </p:cNvPr>
          <p:cNvGrpSpPr/>
          <p:nvPr/>
        </p:nvGrpSpPr>
        <p:grpSpPr>
          <a:xfrm>
            <a:off x="898912" y="1362354"/>
            <a:ext cx="10695667" cy="2919535"/>
            <a:chOff x="898912" y="1362354"/>
            <a:chExt cx="10695667" cy="2919535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709" y="1466666"/>
              <a:ext cx="1991874" cy="2717740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3247" y="1574138"/>
              <a:ext cx="2071332" cy="2590294"/>
            </a:xfrm>
            <a:prstGeom prst="rect">
              <a:avLst/>
            </a:prstGeom>
          </p:spPr>
        </p:pic>
        <p:pic>
          <p:nvPicPr>
            <p:cNvPr id="51" name="Picture 4" descr="C:\Users\Mypc\Desktop\关于我们-汕头市集信网络科技有限公司_files\honour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98912" y="1563797"/>
              <a:ext cx="2096813" cy="2718092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39071" y="1362354"/>
              <a:ext cx="2006979" cy="289588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专利证书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7" y="1694790"/>
            <a:ext cx="2895404" cy="42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0" y="1723819"/>
            <a:ext cx="2895404" cy="4175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2" y="1622458"/>
            <a:ext cx="3054428" cy="42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1" y="1696069"/>
            <a:ext cx="2980911" cy="4197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图片 5" descr="大LOGO.png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Mypc\Desktop\专利\2017集信工作流管理系统.jpg"/>
          <p:cNvPicPr>
            <a:picLocks noChangeAspect="1" noChangeArrowheads="1"/>
          </p:cNvPicPr>
          <p:nvPr/>
        </p:nvPicPr>
        <p:blipFill>
          <a:blip r:embed="rId3" cstate="print"/>
          <a:srcRect r="4300" b="7054"/>
          <a:stretch>
            <a:fillRect/>
          </a:stretch>
        </p:blipFill>
        <p:spPr bwMode="auto">
          <a:xfrm>
            <a:off x="9982200" y="933449"/>
            <a:ext cx="2209800" cy="297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软著证书</a:t>
              </a:r>
              <a:endParaRPr lang="zh-CN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16" name="图片 5" descr="大LOGO.png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ypc\Desktop\专利\2015集信电子评标助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804" y="1900235"/>
            <a:ext cx="2825465" cy="391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Mypc\Desktop\专利\2016集客响应室业务支撑系统.jpg"/>
          <p:cNvPicPr>
            <a:picLocks noChangeAspect="1" noChangeArrowheads="1"/>
          </p:cNvPicPr>
          <p:nvPr/>
        </p:nvPicPr>
        <p:blipFill>
          <a:blip r:embed="rId7" cstate="print"/>
          <a:srcRect r="2462" b="5263"/>
          <a:stretch>
            <a:fillRect/>
          </a:stretch>
        </p:blipFill>
        <p:spPr bwMode="auto">
          <a:xfrm>
            <a:off x="3081789" y="1922787"/>
            <a:ext cx="2888362" cy="3892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Mypc\Desktop\专利\2018消费通道通讯服务系统.jpeg"/>
          <p:cNvPicPr>
            <a:picLocks noChangeAspect="1" noChangeArrowheads="1"/>
          </p:cNvPicPr>
          <p:nvPr/>
        </p:nvPicPr>
        <p:blipFill>
          <a:blip r:embed="rId8" cstate="print"/>
          <a:srcRect r="3051" b="4448"/>
          <a:stretch>
            <a:fillRect/>
          </a:stretch>
        </p:blipFill>
        <p:spPr bwMode="auto">
          <a:xfrm>
            <a:off x="6064320" y="1903095"/>
            <a:ext cx="2892457" cy="3954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877606" y="12843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591856" y="16272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287056" y="214157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039406" y="26940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部分荣誉</a:t>
              </a:r>
              <a:endParaRPr lang="zh-CN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itchFamily="34" charset="0"/>
              </a:endParaRPr>
            </a:p>
          </p:txBody>
        </p:sp>
      </p:grpSp>
      <p:pic>
        <p:nvPicPr>
          <p:cNvPr id="16" name="Picture 2" descr="C:\Users\Mypc\Desktop\关于我们-汕头市集信网络科技有限公司_files\honou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1756261"/>
            <a:ext cx="2232004" cy="1767424"/>
          </a:xfrm>
          <a:prstGeom prst="rect">
            <a:avLst/>
          </a:prstGeom>
          <a:noFill/>
        </p:spPr>
      </p:pic>
      <p:pic>
        <p:nvPicPr>
          <p:cNvPr id="17" name="Picture 5" descr="C:\Users\Mypc\Desktop\关于我们-汕头市集信网络科技有限公司_files\honour3.jpg"/>
          <p:cNvPicPr>
            <a:picLocks noChangeAspect="1" noChangeArrowheads="1"/>
          </p:cNvPicPr>
          <p:nvPr/>
        </p:nvPicPr>
        <p:blipFill>
          <a:blip r:embed="rId5" cstate="print"/>
          <a:srcRect r="3585"/>
          <a:stretch>
            <a:fillRect/>
          </a:stretch>
        </p:blipFill>
        <p:spPr bwMode="auto">
          <a:xfrm>
            <a:off x="9069537" y="1947062"/>
            <a:ext cx="3122463" cy="4490599"/>
          </a:xfrm>
          <a:prstGeom prst="rect">
            <a:avLst/>
          </a:prstGeom>
          <a:noFill/>
        </p:spPr>
      </p:pic>
      <p:pic>
        <p:nvPicPr>
          <p:cNvPr id="18" name="Picture 6" descr="C:\Users\Mypc\Desktop\关于我们-汕头市集信网络科技有限公司_files\honou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3" y="3455316"/>
            <a:ext cx="2428984" cy="3148683"/>
          </a:xfrm>
          <a:prstGeom prst="rect">
            <a:avLst/>
          </a:prstGeom>
          <a:noFill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86" y="1789084"/>
            <a:ext cx="3418720" cy="47300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25" y="1803597"/>
            <a:ext cx="3201328" cy="4437620"/>
          </a:xfrm>
          <a:prstGeom prst="rect">
            <a:avLst/>
          </a:prstGeom>
        </p:spPr>
      </p:pic>
      <p:pic>
        <p:nvPicPr>
          <p:cNvPr id="21" name="图片 5" descr="大LOGO.png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9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00" y="42864"/>
            <a:ext cx="1502736" cy="4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ed0e774-3a9f-4657-9436-b2c16320f005"/>
</p:tagLst>
</file>

<file path=ppt/theme/theme1.xml><?xml version="1.0" encoding="utf-8"?>
<a:theme xmlns:a="http://schemas.openxmlformats.org/drawingml/2006/main" name="第一PPT，www.1ppt.com">
  <a:themeElements>
    <a:clrScheme name="自定义 1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900"/>
      </a:accent1>
      <a:accent2>
        <a:srgbClr val="22374C"/>
      </a:accent2>
      <a:accent3>
        <a:srgbClr val="FF9900"/>
      </a:accent3>
      <a:accent4>
        <a:srgbClr val="22374C"/>
      </a:accent4>
      <a:accent5>
        <a:srgbClr val="FF9900"/>
      </a:accent5>
      <a:accent6>
        <a:srgbClr val="22374C"/>
      </a:accent6>
      <a:hlink>
        <a:srgbClr val="22374C"/>
      </a:hlink>
      <a:folHlink>
        <a:srgbClr val="22374C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17</TotalTime>
  <Words>1901</Words>
  <Application>Microsoft Office PowerPoint</Application>
  <PresentationFormat>自定义</PresentationFormat>
  <Paragraphs>304</Paragraphs>
  <Slides>37</Slides>
  <Notes>29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9" baseType="lpstr">
      <vt:lpstr>第一PPT，www.1ppt.com</vt:lpstr>
      <vt:lpstr>Visio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</dc:title>
  <dc:creator>第一PPT</dc:creator>
  <cp:keywords>www.1ppt.com</cp:keywords>
  <dc:description>www.1ppt.com</dc:description>
  <cp:lastModifiedBy>123</cp:lastModifiedBy>
  <cp:revision>297</cp:revision>
  <dcterms:created xsi:type="dcterms:W3CDTF">2017-09-25T13:59:00Z</dcterms:created>
  <dcterms:modified xsi:type="dcterms:W3CDTF">2019-05-05T01:37:05Z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