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tags/tag2.xml" ContentType="application/vnd.openxmlformats-officedocument.presentationml.tags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312" r:id="rId2"/>
    <p:sldId id="259" r:id="rId3"/>
    <p:sldId id="307" r:id="rId4"/>
    <p:sldId id="297" r:id="rId5"/>
    <p:sldId id="313" r:id="rId6"/>
    <p:sldId id="314" r:id="rId7"/>
    <p:sldId id="291" r:id="rId8"/>
    <p:sldId id="315" r:id="rId9"/>
    <p:sldId id="316" r:id="rId10"/>
    <p:sldId id="317" r:id="rId11"/>
    <p:sldId id="353" r:id="rId12"/>
    <p:sldId id="345" r:id="rId13"/>
    <p:sldId id="310" r:id="rId14"/>
    <p:sldId id="319" r:id="rId15"/>
    <p:sldId id="320" r:id="rId16"/>
    <p:sldId id="321" r:id="rId17"/>
    <p:sldId id="332" r:id="rId18"/>
    <p:sldId id="333" r:id="rId19"/>
    <p:sldId id="309" r:id="rId20"/>
    <p:sldId id="346" r:id="rId21"/>
    <p:sldId id="347" r:id="rId22"/>
    <p:sldId id="348" r:id="rId23"/>
    <p:sldId id="349" r:id="rId24"/>
    <p:sldId id="352" r:id="rId25"/>
    <p:sldId id="335" r:id="rId26"/>
    <p:sldId id="304" r:id="rId27"/>
    <p:sldId id="311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6835"/>
    <a:srgbClr val="FF9900"/>
    <a:srgbClr val="22374C"/>
    <a:srgbClr val="FFB8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5362" autoAdjust="0"/>
  </p:normalViewPr>
  <p:slideViewPr>
    <p:cSldViewPr snapToGrid="0" showGuides="1">
      <p:cViewPr varScale="1">
        <p:scale>
          <a:sx n="95" d="100"/>
          <a:sy n="95" d="100"/>
        </p:scale>
        <p:origin x="-102" y="-366"/>
      </p:cViewPr>
      <p:guideLst>
        <p:guide orient="horz" pos="2142"/>
        <p:guide pos="38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942" y="-72"/>
      </p:cViewPr>
      <p:guideLst>
        <p:guide orient="horz" pos="2856"/>
        <p:guide pos="21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907C6F-68BB-4AE2-BF3F-4A281A1E367D}" type="doc">
      <dgm:prSet loTypeId="urn:microsoft.com/office/officeart/2005/8/layout/lProcess2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zh-CN" altLang="en-US"/>
        </a:p>
      </dgm:t>
    </dgm:pt>
    <dgm:pt modelId="{856D32EB-0A27-49C6-9E1C-D5C3B0726FE3}">
      <dgm:prSet phldrT="[文本]" custT="1"/>
      <dgm:spPr/>
      <dgm:t>
        <a:bodyPr/>
        <a:lstStyle/>
        <a:p>
          <a:r>
            <a:rPr lang="zh-CN" altLang="zh-CN" sz="1800" b="1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7291D335-0355-4607-B41C-03FD86A14A5F}" type="par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74C2FE1D-7B28-46D4-9BCE-F11ED50DE345}" type="sibTrans" cxnId="{BDF8DBD3-FB88-4974-842D-A29DEEADBDF3}">
      <dgm:prSet/>
      <dgm:spPr/>
      <dgm:t>
        <a:bodyPr/>
        <a:lstStyle/>
        <a:p>
          <a:endParaRPr lang="zh-CN" altLang="en-US"/>
        </a:p>
      </dgm:t>
    </dgm:pt>
    <dgm:pt modelId="{F60CCED0-DAA9-494D-A437-7F311783E3A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dirty="0"/>
        </a:p>
      </dgm:t>
    </dgm:pt>
    <dgm:pt modelId="{A1BCE11D-3EE1-4CC6-9266-4A805D5F6BBE}" type="par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576E35B6-F93B-4789-9968-4A53642E9F92}" type="sibTrans" cxnId="{8636B6A5-557F-4D7A-BE8D-DFA2EDE0B9B2}">
      <dgm:prSet/>
      <dgm:spPr/>
      <dgm:t>
        <a:bodyPr/>
        <a:lstStyle/>
        <a:p>
          <a:endParaRPr lang="zh-CN" altLang="en-US"/>
        </a:p>
      </dgm:t>
    </dgm:pt>
    <dgm:pt modelId="{FD3BC9C1-4AFE-4370-A585-7E0DEE45B3E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dirty="0"/>
        </a:p>
      </dgm:t>
    </dgm:pt>
    <dgm:pt modelId="{8D9CA1DA-9F82-4E38-BC6F-DF9406F1DFF8}" type="par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1AA67811-15E3-4E65-807A-F5E3C6759805}" type="sibTrans" cxnId="{B39858BC-5B80-4CF5-BA43-BA85483F1130}">
      <dgm:prSet/>
      <dgm:spPr/>
      <dgm:t>
        <a:bodyPr/>
        <a:lstStyle/>
        <a:p>
          <a:endParaRPr lang="zh-CN" altLang="en-US"/>
        </a:p>
      </dgm:t>
    </dgm:pt>
    <dgm:pt modelId="{8AE2D40E-9AB4-42D4-AA82-0DDC311B2FEF}">
      <dgm:prSet phldrT="[文本]" custT="1"/>
      <dgm:spPr/>
      <dgm:t>
        <a:bodyPr/>
        <a:lstStyle/>
        <a:p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dirty="0"/>
        </a:p>
      </dgm:t>
    </dgm:pt>
    <dgm:pt modelId="{44D4A78E-4F4B-4F85-849F-88D77921093D}" type="par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B97D4B6E-20EB-448B-B361-A3DE55D4369A}" type="sibTrans" cxnId="{F8A605D0-0079-486C-BE1A-665D83343429}">
      <dgm:prSet/>
      <dgm:spPr/>
      <dgm:t>
        <a:bodyPr/>
        <a:lstStyle/>
        <a:p>
          <a:endParaRPr lang="zh-CN" altLang="en-US"/>
        </a:p>
      </dgm:t>
    </dgm:pt>
    <dgm:pt modelId="{857165CE-A507-46C8-87AC-1A5E85B6B23C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dirty="0"/>
        </a:p>
      </dgm:t>
    </dgm:pt>
    <dgm:pt modelId="{EA68ED10-E32A-4560-A0CF-C6F906F3D65B}" type="par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C704B009-ECD5-4038-B760-3C27D108E225}" type="sibTrans" cxnId="{5931AD0D-0B76-4535-BCF3-9230534A4B35}">
      <dgm:prSet/>
      <dgm:spPr/>
      <dgm:t>
        <a:bodyPr/>
        <a:lstStyle/>
        <a:p>
          <a:endParaRPr lang="zh-CN" altLang="en-US"/>
        </a:p>
      </dgm:t>
    </dgm:pt>
    <dgm:pt modelId="{23241659-1992-4E64-AF6E-775947A196FC}">
      <dgm:prSet phldrT="[文本]" custT="1"/>
      <dgm:spPr/>
      <dgm:t>
        <a:bodyPr/>
        <a:lstStyle/>
        <a:p>
          <a:r>
            <a:rPr lang="zh-CN" altLang="zh-CN" sz="1400" b="1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dirty="0"/>
        </a:p>
      </dgm:t>
    </dgm:pt>
    <dgm:pt modelId="{BDBD00A4-0811-42F1-B624-E62DEE3FA508}" type="par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34015ABD-04C3-48E4-A3CB-617F713CC2AD}" type="sibTrans" cxnId="{1175E9AE-0279-4D64-8FDE-21F91E574DB7}">
      <dgm:prSet/>
      <dgm:spPr/>
      <dgm:t>
        <a:bodyPr/>
        <a:lstStyle/>
        <a:p>
          <a:endParaRPr lang="zh-CN" altLang="en-US"/>
        </a:p>
      </dgm:t>
    </dgm:pt>
    <dgm:pt modelId="{D4F1C898-6D48-4EF2-BDF9-7AC0FE95779A}">
      <dgm:prSet phldrT="[文本]" custT="1"/>
      <dgm:spPr/>
      <dgm:t>
        <a:bodyPr/>
        <a:lstStyle/>
        <a:p>
          <a:r>
            <a:rPr lang="zh-CN" altLang="en-US" sz="2000" b="1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>
            <a:latin typeface="微软雅黑" panose="020B0503020204020204" charset="-122"/>
            <a:ea typeface="微软雅黑" panose="020B0503020204020204" charset="-122"/>
          </a:endParaRPr>
        </a:p>
        <a:p>
          <a:r>
            <a:rPr lang="en-US" altLang="zh-CN" sz="1800" b="1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dirty="0"/>
        </a:p>
      </dgm:t>
    </dgm:pt>
    <dgm:pt modelId="{8E6990D4-8032-40C0-A925-A28B7BC7F9E3}" type="par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66147EE1-044B-4CD0-82F6-AFACEE5A30F7}" type="sibTrans" cxnId="{FC4A1A3A-4E9E-43D6-911B-2E1D280409CB}">
      <dgm:prSet/>
      <dgm:spPr/>
      <dgm:t>
        <a:bodyPr/>
        <a:lstStyle/>
        <a:p>
          <a:endParaRPr lang="zh-CN" altLang="en-US"/>
        </a:p>
      </dgm:t>
    </dgm:pt>
    <dgm:pt modelId="{F24263FA-6F65-40FC-8C80-9C2794E75B0F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dirty="0"/>
        </a:p>
      </dgm:t>
    </dgm:pt>
    <dgm:pt modelId="{2282B520-DF8A-4048-AB7C-7A798C604FCA}" type="par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13700889-F7C5-46D1-9284-E4A7045538D0}" type="sibTrans" cxnId="{AD1293DD-A8F4-4DC7-878C-D344D63A275C}">
      <dgm:prSet/>
      <dgm:spPr/>
      <dgm:t>
        <a:bodyPr/>
        <a:lstStyle/>
        <a:p>
          <a:endParaRPr lang="zh-CN" altLang="en-US"/>
        </a:p>
      </dgm:t>
    </dgm:pt>
    <dgm:pt modelId="{E6E1A427-D0C5-4A37-AD8A-7836F2247724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dirty="0"/>
        </a:p>
      </dgm:t>
    </dgm:pt>
    <dgm:pt modelId="{10F5BF7A-AE78-4CAD-B563-E558163DFBAA}" type="par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5D10DCA6-4BF6-4058-8672-B05466FCED2B}" type="sibTrans" cxnId="{8978BF10-6CCD-4B6D-A59D-2EEABA8ADDFE}">
      <dgm:prSet/>
      <dgm:spPr/>
      <dgm:t>
        <a:bodyPr/>
        <a:lstStyle/>
        <a:p>
          <a:endParaRPr lang="zh-CN" altLang="en-US"/>
        </a:p>
      </dgm:t>
    </dgm:pt>
    <dgm:pt modelId="{E421949A-3242-4015-A6D2-5C029653A23E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dirty="0"/>
        </a:p>
      </dgm:t>
    </dgm:pt>
    <dgm:pt modelId="{BE80C4CB-8A3C-4373-A9CF-46C7F678C3A2}" type="par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EBAEE488-CCF7-459C-88FF-94233DC3AAAD}" type="sibTrans" cxnId="{C6D16AD8-FA30-44BB-8CA1-6E879F7C8C8C}">
      <dgm:prSet/>
      <dgm:spPr/>
      <dgm:t>
        <a:bodyPr/>
        <a:lstStyle/>
        <a:p>
          <a:endParaRPr lang="zh-CN" altLang="en-US"/>
        </a:p>
      </dgm:t>
    </dgm:pt>
    <dgm:pt modelId="{FE9818BA-BF5D-4031-9CA6-D738C7B43CBB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dirty="0"/>
        </a:p>
      </dgm:t>
    </dgm:pt>
    <dgm:pt modelId="{A579EB46-9EA3-4CAD-B5A1-915AAAE8385F}" type="par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F8D3187C-35F0-4E2E-B41A-7AE81A2D8F04}" type="sibTrans" cxnId="{9843E6D1-B4A3-434D-A2F5-2F246A73E3FE}">
      <dgm:prSet/>
      <dgm:spPr/>
      <dgm:t>
        <a:bodyPr/>
        <a:lstStyle/>
        <a:p>
          <a:endParaRPr lang="zh-CN" altLang="en-US"/>
        </a:p>
      </dgm:t>
    </dgm:pt>
    <dgm:pt modelId="{5F09AEA3-6401-45A3-B975-6126B76E7CC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dirty="0"/>
        </a:p>
      </dgm:t>
    </dgm:pt>
    <dgm:pt modelId="{0E4CEBAA-974C-46D4-A822-B555284D8988}" type="par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1443E080-78FD-4E10-9F8F-C481E3141619}" type="sibTrans" cxnId="{55104D07-A680-4363-B1FE-D190C26AEBC7}">
      <dgm:prSet/>
      <dgm:spPr/>
      <dgm:t>
        <a:bodyPr/>
        <a:lstStyle/>
        <a:p>
          <a:endParaRPr lang="zh-CN" altLang="en-US"/>
        </a:p>
      </dgm:t>
    </dgm:pt>
    <dgm:pt modelId="{8F3FE5BD-17D2-4FC2-B54F-BFE2E292A51A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dirty="0"/>
        </a:p>
      </dgm:t>
    </dgm:pt>
    <dgm:pt modelId="{1B28CF0F-69C3-47AB-ADFC-E5D07A3FA4B5}" type="par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844F581C-49BB-45B0-88CC-140844C3FDB9}" type="sibTrans" cxnId="{7E202F55-FC36-405D-A34F-83F7DA1B9679}">
      <dgm:prSet/>
      <dgm:spPr/>
      <dgm:t>
        <a:bodyPr/>
        <a:lstStyle/>
        <a:p>
          <a:endParaRPr lang="zh-CN" altLang="en-US"/>
        </a:p>
      </dgm:t>
    </dgm:pt>
    <dgm:pt modelId="{5691F719-BF26-4C56-A3B1-4BFF31DB9745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dirty="0"/>
        </a:p>
      </dgm:t>
    </dgm:pt>
    <dgm:pt modelId="{D8A12332-071E-4353-9B42-DF4C6D0F434C}" type="par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3EA7D814-2BD1-4C27-AA07-73A2237BDDEC}" type="sibTrans" cxnId="{F7034360-DE40-40A3-A73C-C08E8D8E7679}">
      <dgm:prSet/>
      <dgm:spPr/>
      <dgm:t>
        <a:bodyPr/>
        <a:lstStyle/>
        <a:p>
          <a:endParaRPr lang="zh-CN" altLang="en-US"/>
        </a:p>
      </dgm:t>
    </dgm:pt>
    <dgm:pt modelId="{16211A74-B889-4390-89AB-4F8A59672E50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dirty="0"/>
        </a:p>
      </dgm:t>
    </dgm:pt>
    <dgm:pt modelId="{116D83CB-C532-4CFE-AEA7-6F977D8B06D2}" type="par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C595233E-3F57-45F1-845C-39CD2759EF82}" type="sibTrans" cxnId="{B4D22CA7-C914-43CD-9429-89E66B9077FA}">
      <dgm:prSet/>
      <dgm:spPr/>
      <dgm:t>
        <a:bodyPr/>
        <a:lstStyle/>
        <a:p>
          <a:endParaRPr lang="zh-CN" altLang="en-US"/>
        </a:p>
      </dgm:t>
    </dgm:pt>
    <dgm:pt modelId="{2A6EA90D-8F6F-4711-9BCC-86D1612BFFCD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dirty="0"/>
        </a:p>
      </dgm:t>
    </dgm:pt>
    <dgm:pt modelId="{E73FC456-F15A-4948-A5F3-2F049841FB8C}" type="par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C43EBFBA-E605-42DB-9D66-8ABE4B8BBFD7}" type="sibTrans" cxnId="{3FD1A696-99A5-4E3E-B35A-4EFA2DA6DCF2}">
      <dgm:prSet/>
      <dgm:spPr/>
      <dgm:t>
        <a:bodyPr/>
        <a:lstStyle/>
        <a:p>
          <a:endParaRPr lang="zh-CN" altLang="en-US"/>
        </a:p>
      </dgm:t>
    </dgm:pt>
    <dgm:pt modelId="{251BC646-5218-43AE-99E3-5074781CF3F7}">
      <dgm:prSet phldrT="[文本]" custT="1"/>
      <dgm:spPr/>
      <dgm:t>
        <a:bodyPr/>
        <a:lstStyle/>
        <a:p>
          <a:r>
            <a:rPr lang="zh-CN" altLang="en-US" sz="1400" b="1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dirty="0"/>
        </a:p>
      </dgm:t>
    </dgm:pt>
    <dgm:pt modelId="{F89A4686-D737-4398-AE65-AE378F54453D}" type="par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0392A93C-4240-44F1-BCDF-945E0FB3A915}" type="sibTrans" cxnId="{D11D80EB-CC6A-47DB-976B-A8B19754FD95}">
      <dgm:prSet/>
      <dgm:spPr/>
      <dgm:t>
        <a:bodyPr/>
        <a:lstStyle/>
        <a:p>
          <a:endParaRPr lang="zh-CN" altLang="en-US"/>
        </a:p>
      </dgm:t>
    </dgm:pt>
    <dgm:pt modelId="{BF6E3A8D-C177-47B5-8F9A-CF5C369F069F}">
      <dgm:prSet phldrT="[文本]" custT="1"/>
      <dgm:spPr/>
      <dgm:t>
        <a:bodyPr/>
        <a:lstStyle/>
        <a:p>
          <a:r>
            <a:rPr lang="zh-CN" altLang="en-US" sz="1400" b="1"/>
            <a:t>物管云系统</a:t>
          </a:r>
          <a:endParaRPr lang="zh-CN" altLang="en-US" sz="1400" b="1" dirty="0"/>
        </a:p>
      </dgm:t>
    </dgm:pt>
    <dgm:pt modelId="{9D4B4844-BFD7-4958-8E7C-EF5E4953E313}" type="par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986A4879-8518-4EB7-9921-B7F15C8D92C8}" type="sibTrans" cxnId="{F0C025E4-76B8-4A02-9479-8548D9590E91}">
      <dgm:prSet/>
      <dgm:spPr/>
      <dgm:t>
        <a:bodyPr/>
        <a:lstStyle/>
        <a:p>
          <a:endParaRPr lang="zh-CN" altLang="en-US"/>
        </a:p>
      </dgm:t>
    </dgm:pt>
    <dgm:pt modelId="{47D52D5D-FEBF-4358-B478-1CB4BB3D852C}" type="pres">
      <dgm:prSet presAssocID="{D4907C6F-68BB-4AE2-BF3F-4A281A1E367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C6D4724-973C-496B-A423-D157B0656935}" type="pres">
      <dgm:prSet presAssocID="{856D32EB-0A27-49C6-9E1C-D5C3B0726FE3}" presName="compNode" presStyleCnt="0"/>
      <dgm:spPr/>
    </dgm:pt>
    <dgm:pt modelId="{3F42922C-EFE1-47F9-9E7D-1B85731D18A5}" type="pres">
      <dgm:prSet presAssocID="{856D32EB-0A27-49C6-9E1C-D5C3B0726FE3}" presName="aNode" presStyleLbl="bgShp" presStyleIdx="0" presStyleCnt="3"/>
      <dgm:spPr/>
      <dgm:t>
        <a:bodyPr/>
        <a:lstStyle/>
        <a:p>
          <a:endParaRPr lang="zh-CN" altLang="en-US"/>
        </a:p>
      </dgm:t>
    </dgm:pt>
    <dgm:pt modelId="{034376B3-8BAC-499E-9153-11010AD22E01}" type="pres">
      <dgm:prSet presAssocID="{856D32EB-0A27-49C6-9E1C-D5C3B0726FE3}" presName="textNode" presStyleLbl="bgShp" presStyleIdx="0" presStyleCnt="3"/>
      <dgm:spPr/>
      <dgm:t>
        <a:bodyPr/>
        <a:lstStyle/>
        <a:p>
          <a:endParaRPr lang="zh-CN" altLang="en-US"/>
        </a:p>
      </dgm:t>
    </dgm:pt>
    <dgm:pt modelId="{699E72B0-0B69-4410-9F2C-7ECE366B259B}" type="pres">
      <dgm:prSet presAssocID="{856D32EB-0A27-49C6-9E1C-D5C3B0726FE3}" presName="compChildNode" presStyleCnt="0"/>
      <dgm:spPr/>
    </dgm:pt>
    <dgm:pt modelId="{C89C2DCE-2EF1-4FFB-8501-EBEB0AFCD13C}" type="pres">
      <dgm:prSet presAssocID="{856D32EB-0A27-49C6-9E1C-D5C3B0726FE3}" presName="theInnerList" presStyleCnt="0"/>
      <dgm:spPr/>
    </dgm:pt>
    <dgm:pt modelId="{FE57179C-ADA5-4E5F-80B8-D148C64D005E}" type="pres">
      <dgm:prSet presAssocID="{F60CCED0-DAA9-494D-A437-7F311783E3AE}" presName="childNode" presStyleLbl="node1" presStyleIdx="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F473B89-4D30-4071-8466-F5E77F1EF3B9}" type="pres">
      <dgm:prSet presAssocID="{F60CCED0-DAA9-494D-A437-7F311783E3AE}" presName="aSpace2" presStyleCnt="0"/>
      <dgm:spPr/>
    </dgm:pt>
    <dgm:pt modelId="{01F5E2F5-282A-4AD5-9C57-CB02EB54C511}" type="pres">
      <dgm:prSet presAssocID="{FD3BC9C1-4AFE-4370-A585-7E0DEE45B3EA}" presName="childNode" presStyleLbl="node1" presStyleIdx="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D474AEE-8176-4815-9026-BAFB346B2AEA}" type="pres">
      <dgm:prSet presAssocID="{FD3BC9C1-4AFE-4370-A585-7E0DEE45B3EA}" presName="aSpace2" presStyleCnt="0"/>
      <dgm:spPr/>
    </dgm:pt>
    <dgm:pt modelId="{1D54D9EA-9F5C-4C77-884B-7E6CA5F32886}" type="pres">
      <dgm:prSet presAssocID="{E421949A-3242-4015-A6D2-5C029653A23E}" presName="childNode" presStyleLbl="node1" presStyleIdx="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A21B530-7348-43BF-A7B0-F4222945CDA7}" type="pres">
      <dgm:prSet presAssocID="{E421949A-3242-4015-A6D2-5C029653A23E}" presName="aSpace2" presStyleCnt="0"/>
      <dgm:spPr/>
    </dgm:pt>
    <dgm:pt modelId="{F0D24743-4F4F-4145-9460-BD11CE3C3BA4}" type="pres">
      <dgm:prSet presAssocID="{FE9818BA-BF5D-4031-9CA6-D738C7B43CBB}" presName="childNode" presStyleLbl="node1" presStyleIdx="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724981F-2744-4A64-9BCB-181D0A419C2B}" type="pres">
      <dgm:prSet presAssocID="{FE9818BA-BF5D-4031-9CA6-D738C7B43CBB}" presName="aSpace2" presStyleCnt="0"/>
      <dgm:spPr/>
    </dgm:pt>
    <dgm:pt modelId="{951DDE81-FBE1-4D7E-B492-B1659CAC03C9}" type="pres">
      <dgm:prSet presAssocID="{5F09AEA3-6401-45A3-B975-6126B76E7CC7}" presName="childNode" presStyleLbl="node1" presStyleIdx="4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B6609D0-0B62-4D13-A1AC-9A0DA6DE1F32}" type="pres">
      <dgm:prSet presAssocID="{856D32EB-0A27-49C6-9E1C-D5C3B0726FE3}" presName="aSpace" presStyleCnt="0"/>
      <dgm:spPr/>
    </dgm:pt>
    <dgm:pt modelId="{E4E661CC-E505-4432-AF77-6991D16DDCE6}" type="pres">
      <dgm:prSet presAssocID="{8AE2D40E-9AB4-42D4-AA82-0DDC311B2FEF}" presName="compNode" presStyleCnt="0"/>
      <dgm:spPr/>
    </dgm:pt>
    <dgm:pt modelId="{AAE8D0E6-54C8-4BD8-A1DC-45A9B3D3DF2F}" type="pres">
      <dgm:prSet presAssocID="{8AE2D40E-9AB4-42D4-AA82-0DDC311B2FEF}" presName="aNode" presStyleLbl="bgShp" presStyleIdx="1" presStyleCnt="3"/>
      <dgm:spPr/>
      <dgm:t>
        <a:bodyPr/>
        <a:lstStyle/>
        <a:p>
          <a:endParaRPr lang="zh-CN" altLang="en-US"/>
        </a:p>
      </dgm:t>
    </dgm:pt>
    <dgm:pt modelId="{27ABD422-D385-4C39-992D-1724B8ADCB96}" type="pres">
      <dgm:prSet presAssocID="{8AE2D40E-9AB4-42D4-AA82-0DDC311B2FEF}" presName="textNode" presStyleLbl="bgShp" presStyleIdx="1" presStyleCnt="3"/>
      <dgm:spPr/>
      <dgm:t>
        <a:bodyPr/>
        <a:lstStyle/>
        <a:p>
          <a:endParaRPr lang="zh-CN" altLang="en-US"/>
        </a:p>
      </dgm:t>
    </dgm:pt>
    <dgm:pt modelId="{0082DBF9-C7DA-4BD3-88F1-D9B3B80E8920}" type="pres">
      <dgm:prSet presAssocID="{8AE2D40E-9AB4-42D4-AA82-0DDC311B2FEF}" presName="compChildNode" presStyleCnt="0"/>
      <dgm:spPr/>
    </dgm:pt>
    <dgm:pt modelId="{370BCC41-5BD7-4CFC-B73E-B1CD3914676F}" type="pres">
      <dgm:prSet presAssocID="{8AE2D40E-9AB4-42D4-AA82-0DDC311B2FEF}" presName="theInnerList" presStyleCnt="0"/>
      <dgm:spPr/>
    </dgm:pt>
    <dgm:pt modelId="{C6B955EC-D83F-4A8D-BB25-D120E76A3EC2}" type="pres">
      <dgm:prSet presAssocID="{857165CE-A507-46C8-87AC-1A5E85B6B23C}" presName="childNode" presStyleLbl="node1" presStyleIdx="5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9A0CADB-22C8-45EC-87B2-830FD1569DEA}" type="pres">
      <dgm:prSet presAssocID="{857165CE-A507-46C8-87AC-1A5E85B6B23C}" presName="aSpace2" presStyleCnt="0"/>
      <dgm:spPr/>
    </dgm:pt>
    <dgm:pt modelId="{7DEE466D-F486-449F-9984-527D44D7D259}" type="pres">
      <dgm:prSet presAssocID="{23241659-1992-4E64-AF6E-775947A196FC}" presName="childNode" presStyleLbl="node1" presStyleIdx="6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4872598-916E-4710-A7F0-2021C348D0E8}" type="pres">
      <dgm:prSet presAssocID="{23241659-1992-4E64-AF6E-775947A196FC}" presName="aSpace2" presStyleCnt="0"/>
      <dgm:spPr/>
    </dgm:pt>
    <dgm:pt modelId="{2FFB990F-27A3-4E79-80CC-74614F3A5578}" type="pres">
      <dgm:prSet presAssocID="{BF6E3A8D-C177-47B5-8F9A-CF5C369F069F}" presName="childNode" presStyleLbl="node1" presStyleIdx="7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15558AF-C077-40FB-B7E4-377A54416BE7}" type="pres">
      <dgm:prSet presAssocID="{8AE2D40E-9AB4-42D4-AA82-0DDC311B2FEF}" presName="aSpace" presStyleCnt="0"/>
      <dgm:spPr/>
    </dgm:pt>
    <dgm:pt modelId="{AC60EB04-4937-48AC-B60E-DB368075754D}" type="pres">
      <dgm:prSet presAssocID="{D4F1C898-6D48-4EF2-BDF9-7AC0FE95779A}" presName="compNode" presStyleCnt="0"/>
      <dgm:spPr/>
    </dgm:pt>
    <dgm:pt modelId="{9BADAEB6-5624-4C41-9943-CEC039B99B8D}" type="pres">
      <dgm:prSet presAssocID="{D4F1C898-6D48-4EF2-BDF9-7AC0FE95779A}" presName="aNode" presStyleLbl="bgShp" presStyleIdx="2" presStyleCnt="3"/>
      <dgm:spPr/>
      <dgm:t>
        <a:bodyPr/>
        <a:lstStyle/>
        <a:p>
          <a:endParaRPr lang="zh-CN" altLang="en-US"/>
        </a:p>
      </dgm:t>
    </dgm:pt>
    <dgm:pt modelId="{5F81E0B5-B516-4E89-A788-61325E573C0B}" type="pres">
      <dgm:prSet presAssocID="{D4F1C898-6D48-4EF2-BDF9-7AC0FE95779A}" presName="textNode" presStyleLbl="bgShp" presStyleIdx="2" presStyleCnt="3"/>
      <dgm:spPr/>
      <dgm:t>
        <a:bodyPr/>
        <a:lstStyle/>
        <a:p>
          <a:endParaRPr lang="zh-CN" altLang="en-US"/>
        </a:p>
      </dgm:t>
    </dgm:pt>
    <dgm:pt modelId="{2642B1F2-EA69-409E-A868-2E99E893DB33}" type="pres">
      <dgm:prSet presAssocID="{D4F1C898-6D48-4EF2-BDF9-7AC0FE95779A}" presName="compChildNode" presStyleCnt="0"/>
      <dgm:spPr/>
    </dgm:pt>
    <dgm:pt modelId="{8A0C4AFD-76EA-49C9-8F48-382302DF1103}" type="pres">
      <dgm:prSet presAssocID="{D4F1C898-6D48-4EF2-BDF9-7AC0FE95779A}" presName="theInnerList" presStyleCnt="0"/>
      <dgm:spPr/>
    </dgm:pt>
    <dgm:pt modelId="{1B9A755D-482F-4BFF-AE84-9E457C7F5CBF}" type="pres">
      <dgm:prSet presAssocID="{F24263FA-6F65-40FC-8C80-9C2794E75B0F}" presName="childNode" presStyleLbl="node1" presStyleIdx="8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5AF3013-1F71-419B-B79A-E20C56E5F985}" type="pres">
      <dgm:prSet presAssocID="{F24263FA-6F65-40FC-8C80-9C2794E75B0F}" presName="aSpace2" presStyleCnt="0"/>
      <dgm:spPr/>
    </dgm:pt>
    <dgm:pt modelId="{9BB8CF31-0D65-4454-86E8-78915F75ADE6}" type="pres">
      <dgm:prSet presAssocID="{E6E1A427-D0C5-4A37-AD8A-7836F2247724}" presName="childNode" presStyleLbl="node1" presStyleIdx="9" presStyleCnt="15" custScaleY="16259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7208C20-7B8B-4D67-A9E5-9767BAB5057A}" type="pres">
      <dgm:prSet presAssocID="{E6E1A427-D0C5-4A37-AD8A-7836F2247724}" presName="aSpace2" presStyleCnt="0"/>
      <dgm:spPr/>
    </dgm:pt>
    <dgm:pt modelId="{285C87A8-FACB-49A6-8B1F-4538FB0FF453}" type="pres">
      <dgm:prSet presAssocID="{8F3FE5BD-17D2-4FC2-B54F-BFE2E292A51A}" presName="childNode" presStyleLbl="node1" presStyleIdx="10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326F3A4-A349-44AC-97FE-50B99D5AA26E}" type="pres">
      <dgm:prSet presAssocID="{8F3FE5BD-17D2-4FC2-B54F-BFE2E292A51A}" presName="aSpace2" presStyleCnt="0"/>
      <dgm:spPr/>
    </dgm:pt>
    <dgm:pt modelId="{296D2FB7-8E4A-435E-924A-60010B51E9F0}" type="pres">
      <dgm:prSet presAssocID="{5691F719-BF26-4C56-A3B1-4BFF31DB9745}" presName="childNode" presStyleLbl="node1" presStyleIdx="11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D3C4E44-43F7-488B-8D04-6B4827FCB0C0}" type="pres">
      <dgm:prSet presAssocID="{5691F719-BF26-4C56-A3B1-4BFF31DB9745}" presName="aSpace2" presStyleCnt="0"/>
      <dgm:spPr/>
    </dgm:pt>
    <dgm:pt modelId="{93A11C56-A806-4143-8082-CEDCF867D364}" type="pres">
      <dgm:prSet presAssocID="{16211A74-B889-4390-89AB-4F8A59672E50}" presName="childNode" presStyleLbl="node1" presStyleIdx="12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92CCA40-6A5B-49B6-9C77-6A9323490A2B}" type="pres">
      <dgm:prSet presAssocID="{16211A74-B889-4390-89AB-4F8A59672E50}" presName="aSpace2" presStyleCnt="0"/>
      <dgm:spPr/>
    </dgm:pt>
    <dgm:pt modelId="{638C34B2-E5EB-4E8F-BFE3-F51F58D4B427}" type="pres">
      <dgm:prSet presAssocID="{2A6EA90D-8F6F-4711-9BCC-86D1612BFFCD}" presName="childNode" presStyleLbl="node1" presStyleIdx="13" presStyleCnt="1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BB47EFF-140A-4E99-9BC5-584AF1768A7C}" type="pres">
      <dgm:prSet presAssocID="{2A6EA90D-8F6F-4711-9BCC-86D1612BFFCD}" presName="aSpace2" presStyleCnt="0"/>
      <dgm:spPr/>
    </dgm:pt>
    <dgm:pt modelId="{AB256B02-9896-492E-84FA-1A700BC67B91}" type="pres">
      <dgm:prSet presAssocID="{251BC646-5218-43AE-99E3-5074781CF3F7}" presName="childNode" presStyleLbl="node1" presStyleIdx="14" presStyleCnt="15" custScaleY="176737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6A59381-72FE-4808-8A5F-27D371FEB3DA}" type="presOf" srcId="{5F09AEA3-6401-45A3-B975-6126B76E7CC7}" destId="{951DDE81-FBE1-4D7E-B492-B1659CAC03C9}" srcOrd="0" destOrd="0" presId="urn:microsoft.com/office/officeart/2005/8/layout/lProcess2"/>
    <dgm:cxn modelId="{D11D80EB-CC6A-47DB-976B-A8B19754FD95}" srcId="{D4F1C898-6D48-4EF2-BDF9-7AC0FE95779A}" destId="{251BC646-5218-43AE-99E3-5074781CF3F7}" srcOrd="6" destOrd="0" parTransId="{F89A4686-D737-4398-AE65-AE378F54453D}" sibTransId="{0392A93C-4240-44F1-BCDF-945E0FB3A915}"/>
    <dgm:cxn modelId="{3FD1A696-99A5-4E3E-B35A-4EFA2DA6DCF2}" srcId="{D4F1C898-6D48-4EF2-BDF9-7AC0FE95779A}" destId="{2A6EA90D-8F6F-4711-9BCC-86D1612BFFCD}" srcOrd="5" destOrd="0" parTransId="{E73FC456-F15A-4948-A5F3-2F049841FB8C}" sibTransId="{C43EBFBA-E605-42DB-9D66-8ABE4B8BBFD7}"/>
    <dgm:cxn modelId="{3C7ABFA1-0476-4B95-A921-4AF89B34431D}" type="presOf" srcId="{856D32EB-0A27-49C6-9E1C-D5C3B0726FE3}" destId="{034376B3-8BAC-499E-9153-11010AD22E01}" srcOrd="1" destOrd="0" presId="urn:microsoft.com/office/officeart/2005/8/layout/lProcess2"/>
    <dgm:cxn modelId="{4FA78F6B-1C7C-44E3-A246-27515CEB4A83}" type="presOf" srcId="{D4F1C898-6D48-4EF2-BDF9-7AC0FE95779A}" destId="{5F81E0B5-B516-4E89-A788-61325E573C0B}" srcOrd="1" destOrd="0" presId="urn:microsoft.com/office/officeart/2005/8/layout/lProcess2"/>
    <dgm:cxn modelId="{8978BF10-6CCD-4B6D-A59D-2EEABA8ADDFE}" srcId="{D4F1C898-6D48-4EF2-BDF9-7AC0FE95779A}" destId="{E6E1A427-D0C5-4A37-AD8A-7836F2247724}" srcOrd="1" destOrd="0" parTransId="{10F5BF7A-AE78-4CAD-B563-E558163DFBAA}" sibTransId="{5D10DCA6-4BF6-4058-8672-B05466FCED2B}"/>
    <dgm:cxn modelId="{9843E6D1-B4A3-434D-A2F5-2F246A73E3FE}" srcId="{856D32EB-0A27-49C6-9E1C-D5C3B0726FE3}" destId="{FE9818BA-BF5D-4031-9CA6-D738C7B43CBB}" srcOrd="3" destOrd="0" parTransId="{A579EB46-9EA3-4CAD-B5A1-915AAAE8385F}" sibTransId="{F8D3187C-35F0-4E2E-B41A-7AE81A2D8F04}"/>
    <dgm:cxn modelId="{913AD2A0-F3CC-44C8-B32A-D7631AA62BF7}" type="presOf" srcId="{8F3FE5BD-17D2-4FC2-B54F-BFE2E292A51A}" destId="{285C87A8-FACB-49A6-8B1F-4538FB0FF453}" srcOrd="0" destOrd="0" presId="urn:microsoft.com/office/officeart/2005/8/layout/lProcess2"/>
    <dgm:cxn modelId="{F0C025E4-76B8-4A02-9479-8548D9590E91}" srcId="{8AE2D40E-9AB4-42D4-AA82-0DDC311B2FEF}" destId="{BF6E3A8D-C177-47B5-8F9A-CF5C369F069F}" srcOrd="2" destOrd="0" parTransId="{9D4B4844-BFD7-4958-8E7C-EF5E4953E313}" sibTransId="{986A4879-8518-4EB7-9921-B7F15C8D92C8}"/>
    <dgm:cxn modelId="{FC4A1A3A-4E9E-43D6-911B-2E1D280409CB}" srcId="{D4907C6F-68BB-4AE2-BF3F-4A281A1E367D}" destId="{D4F1C898-6D48-4EF2-BDF9-7AC0FE95779A}" srcOrd="2" destOrd="0" parTransId="{8E6990D4-8032-40C0-A925-A28B7BC7F9E3}" sibTransId="{66147EE1-044B-4CD0-82F6-AFACEE5A30F7}"/>
    <dgm:cxn modelId="{1175E9AE-0279-4D64-8FDE-21F91E574DB7}" srcId="{8AE2D40E-9AB4-42D4-AA82-0DDC311B2FEF}" destId="{23241659-1992-4E64-AF6E-775947A196FC}" srcOrd="1" destOrd="0" parTransId="{BDBD00A4-0811-42F1-B624-E62DEE3FA508}" sibTransId="{34015ABD-04C3-48E4-A3CB-617F713CC2AD}"/>
    <dgm:cxn modelId="{F7034360-DE40-40A3-A73C-C08E8D8E7679}" srcId="{D4F1C898-6D48-4EF2-BDF9-7AC0FE95779A}" destId="{5691F719-BF26-4C56-A3B1-4BFF31DB9745}" srcOrd="3" destOrd="0" parTransId="{D8A12332-071E-4353-9B42-DF4C6D0F434C}" sibTransId="{3EA7D814-2BD1-4C27-AA07-73A2237BDDEC}"/>
    <dgm:cxn modelId="{6890D914-397E-4CA8-9A12-23F01539D18D}" type="presOf" srcId="{E6E1A427-D0C5-4A37-AD8A-7836F2247724}" destId="{9BB8CF31-0D65-4454-86E8-78915F75ADE6}" srcOrd="0" destOrd="0" presId="urn:microsoft.com/office/officeart/2005/8/layout/lProcess2"/>
    <dgm:cxn modelId="{96DC3FB9-4B53-4888-8788-DCE0B1A02B98}" type="presOf" srcId="{BF6E3A8D-C177-47B5-8F9A-CF5C369F069F}" destId="{2FFB990F-27A3-4E79-80CC-74614F3A5578}" srcOrd="0" destOrd="0" presId="urn:microsoft.com/office/officeart/2005/8/layout/lProcess2"/>
    <dgm:cxn modelId="{7E202F55-FC36-405D-A34F-83F7DA1B9679}" srcId="{D4F1C898-6D48-4EF2-BDF9-7AC0FE95779A}" destId="{8F3FE5BD-17D2-4FC2-B54F-BFE2E292A51A}" srcOrd="2" destOrd="0" parTransId="{1B28CF0F-69C3-47AB-ADFC-E5D07A3FA4B5}" sibTransId="{844F581C-49BB-45B0-88CC-140844C3FDB9}"/>
    <dgm:cxn modelId="{C6D16AD8-FA30-44BB-8CA1-6E879F7C8C8C}" srcId="{856D32EB-0A27-49C6-9E1C-D5C3B0726FE3}" destId="{E421949A-3242-4015-A6D2-5C029653A23E}" srcOrd="2" destOrd="0" parTransId="{BE80C4CB-8A3C-4373-A9CF-46C7F678C3A2}" sibTransId="{EBAEE488-CCF7-459C-88FF-94233DC3AAAD}"/>
    <dgm:cxn modelId="{1F869306-93D1-4108-B28B-CD09484641B0}" type="presOf" srcId="{FE9818BA-BF5D-4031-9CA6-D738C7B43CBB}" destId="{F0D24743-4F4F-4145-9460-BD11CE3C3BA4}" srcOrd="0" destOrd="0" presId="urn:microsoft.com/office/officeart/2005/8/layout/lProcess2"/>
    <dgm:cxn modelId="{8CA52D78-9008-42CC-ACBB-E6C60B4676CF}" type="presOf" srcId="{8AE2D40E-9AB4-42D4-AA82-0DDC311B2FEF}" destId="{AAE8D0E6-54C8-4BD8-A1DC-45A9B3D3DF2F}" srcOrd="0" destOrd="0" presId="urn:microsoft.com/office/officeart/2005/8/layout/lProcess2"/>
    <dgm:cxn modelId="{69F8566C-2BBA-4278-9909-61F47C377556}" type="presOf" srcId="{F60CCED0-DAA9-494D-A437-7F311783E3AE}" destId="{FE57179C-ADA5-4E5F-80B8-D148C64D005E}" srcOrd="0" destOrd="0" presId="urn:microsoft.com/office/officeart/2005/8/layout/lProcess2"/>
    <dgm:cxn modelId="{82208E70-3889-4250-B836-DFFEACB63354}" type="presOf" srcId="{E421949A-3242-4015-A6D2-5C029653A23E}" destId="{1D54D9EA-9F5C-4C77-884B-7E6CA5F32886}" srcOrd="0" destOrd="0" presId="urn:microsoft.com/office/officeart/2005/8/layout/lProcess2"/>
    <dgm:cxn modelId="{BDF8DBD3-FB88-4974-842D-A29DEEADBDF3}" srcId="{D4907C6F-68BB-4AE2-BF3F-4A281A1E367D}" destId="{856D32EB-0A27-49C6-9E1C-D5C3B0726FE3}" srcOrd="0" destOrd="0" parTransId="{7291D335-0355-4607-B41C-03FD86A14A5F}" sibTransId="{74C2FE1D-7B28-46D4-9BCE-F11ED50DE345}"/>
    <dgm:cxn modelId="{B39858BC-5B80-4CF5-BA43-BA85483F1130}" srcId="{856D32EB-0A27-49C6-9E1C-D5C3B0726FE3}" destId="{FD3BC9C1-4AFE-4370-A585-7E0DEE45B3EA}" srcOrd="1" destOrd="0" parTransId="{8D9CA1DA-9F82-4E38-BC6F-DF9406F1DFF8}" sibTransId="{1AA67811-15E3-4E65-807A-F5E3C6759805}"/>
    <dgm:cxn modelId="{8636B6A5-557F-4D7A-BE8D-DFA2EDE0B9B2}" srcId="{856D32EB-0A27-49C6-9E1C-D5C3B0726FE3}" destId="{F60CCED0-DAA9-494D-A437-7F311783E3AE}" srcOrd="0" destOrd="0" parTransId="{A1BCE11D-3EE1-4CC6-9266-4A805D5F6BBE}" sibTransId="{576E35B6-F93B-4789-9968-4A53642E9F92}"/>
    <dgm:cxn modelId="{B4D22CA7-C914-43CD-9429-89E66B9077FA}" srcId="{D4F1C898-6D48-4EF2-BDF9-7AC0FE95779A}" destId="{16211A74-B889-4390-89AB-4F8A59672E50}" srcOrd="4" destOrd="0" parTransId="{116D83CB-C532-4CFE-AEA7-6F977D8B06D2}" sibTransId="{C595233E-3F57-45F1-845C-39CD2759EF82}"/>
    <dgm:cxn modelId="{AD1293DD-A8F4-4DC7-878C-D344D63A275C}" srcId="{D4F1C898-6D48-4EF2-BDF9-7AC0FE95779A}" destId="{F24263FA-6F65-40FC-8C80-9C2794E75B0F}" srcOrd="0" destOrd="0" parTransId="{2282B520-DF8A-4048-AB7C-7A798C604FCA}" sibTransId="{13700889-F7C5-46D1-9284-E4A7045538D0}"/>
    <dgm:cxn modelId="{260AD329-04D5-462F-B11E-DD7A57ECD2EA}" type="presOf" srcId="{D4907C6F-68BB-4AE2-BF3F-4A281A1E367D}" destId="{47D52D5D-FEBF-4358-B478-1CB4BB3D852C}" srcOrd="0" destOrd="0" presId="urn:microsoft.com/office/officeart/2005/8/layout/lProcess2"/>
    <dgm:cxn modelId="{55104D07-A680-4363-B1FE-D190C26AEBC7}" srcId="{856D32EB-0A27-49C6-9E1C-D5C3B0726FE3}" destId="{5F09AEA3-6401-45A3-B975-6126B76E7CC7}" srcOrd="4" destOrd="0" parTransId="{0E4CEBAA-974C-46D4-A822-B555284D8988}" sibTransId="{1443E080-78FD-4E10-9F8F-C481E3141619}"/>
    <dgm:cxn modelId="{66071A27-E8F5-4E4A-9DDB-A65CB8F19576}" type="presOf" srcId="{2A6EA90D-8F6F-4711-9BCC-86D1612BFFCD}" destId="{638C34B2-E5EB-4E8F-BFE3-F51F58D4B427}" srcOrd="0" destOrd="0" presId="urn:microsoft.com/office/officeart/2005/8/layout/lProcess2"/>
    <dgm:cxn modelId="{345FB8A2-F439-45E7-89FD-32A3E6F2BFA1}" type="presOf" srcId="{FD3BC9C1-4AFE-4370-A585-7E0DEE45B3EA}" destId="{01F5E2F5-282A-4AD5-9C57-CB02EB54C511}" srcOrd="0" destOrd="0" presId="urn:microsoft.com/office/officeart/2005/8/layout/lProcess2"/>
    <dgm:cxn modelId="{3F6C6940-CC15-4E36-8707-9055C2481FB0}" type="presOf" srcId="{23241659-1992-4E64-AF6E-775947A196FC}" destId="{7DEE466D-F486-449F-9984-527D44D7D259}" srcOrd="0" destOrd="0" presId="urn:microsoft.com/office/officeart/2005/8/layout/lProcess2"/>
    <dgm:cxn modelId="{ACAE384C-F6E1-4BA8-B731-3D837CEA4E3B}" type="presOf" srcId="{8AE2D40E-9AB4-42D4-AA82-0DDC311B2FEF}" destId="{27ABD422-D385-4C39-992D-1724B8ADCB96}" srcOrd="1" destOrd="0" presId="urn:microsoft.com/office/officeart/2005/8/layout/lProcess2"/>
    <dgm:cxn modelId="{5931AD0D-0B76-4535-BCF3-9230534A4B35}" srcId="{8AE2D40E-9AB4-42D4-AA82-0DDC311B2FEF}" destId="{857165CE-A507-46C8-87AC-1A5E85B6B23C}" srcOrd="0" destOrd="0" parTransId="{EA68ED10-E32A-4560-A0CF-C6F906F3D65B}" sibTransId="{C704B009-ECD5-4038-B760-3C27D108E225}"/>
    <dgm:cxn modelId="{CA451432-FF47-46F3-8D17-261492E447D5}" type="presOf" srcId="{251BC646-5218-43AE-99E3-5074781CF3F7}" destId="{AB256B02-9896-492E-84FA-1A700BC67B91}" srcOrd="0" destOrd="0" presId="urn:microsoft.com/office/officeart/2005/8/layout/lProcess2"/>
    <dgm:cxn modelId="{B9A7D942-AA6F-4C39-A06A-2E270F122630}" type="presOf" srcId="{16211A74-B889-4390-89AB-4F8A59672E50}" destId="{93A11C56-A806-4143-8082-CEDCF867D364}" srcOrd="0" destOrd="0" presId="urn:microsoft.com/office/officeart/2005/8/layout/lProcess2"/>
    <dgm:cxn modelId="{02D1B8AA-8F1C-434F-BA54-09A6F873F0A3}" type="presOf" srcId="{5691F719-BF26-4C56-A3B1-4BFF31DB9745}" destId="{296D2FB7-8E4A-435E-924A-60010B51E9F0}" srcOrd="0" destOrd="0" presId="urn:microsoft.com/office/officeart/2005/8/layout/lProcess2"/>
    <dgm:cxn modelId="{F605A0C8-6612-454E-9799-B46CB4795D75}" type="presOf" srcId="{F24263FA-6F65-40FC-8C80-9C2794E75B0F}" destId="{1B9A755D-482F-4BFF-AE84-9E457C7F5CBF}" srcOrd="0" destOrd="0" presId="urn:microsoft.com/office/officeart/2005/8/layout/lProcess2"/>
    <dgm:cxn modelId="{4DEA218A-8B5B-494C-8EC4-F2391453B323}" type="presOf" srcId="{856D32EB-0A27-49C6-9E1C-D5C3B0726FE3}" destId="{3F42922C-EFE1-47F9-9E7D-1B85731D18A5}" srcOrd="0" destOrd="0" presId="urn:microsoft.com/office/officeart/2005/8/layout/lProcess2"/>
    <dgm:cxn modelId="{F8A605D0-0079-486C-BE1A-665D83343429}" srcId="{D4907C6F-68BB-4AE2-BF3F-4A281A1E367D}" destId="{8AE2D40E-9AB4-42D4-AA82-0DDC311B2FEF}" srcOrd="1" destOrd="0" parTransId="{44D4A78E-4F4B-4F85-849F-88D77921093D}" sibTransId="{B97D4B6E-20EB-448B-B361-A3DE55D4369A}"/>
    <dgm:cxn modelId="{FDFC2A9F-71AF-4B2F-A3AA-FB589FDEAB4F}" type="presOf" srcId="{857165CE-A507-46C8-87AC-1A5E85B6B23C}" destId="{C6B955EC-D83F-4A8D-BB25-D120E76A3EC2}" srcOrd="0" destOrd="0" presId="urn:microsoft.com/office/officeart/2005/8/layout/lProcess2"/>
    <dgm:cxn modelId="{34BFD8B8-38A0-476B-AEF0-8114F3E8B1C4}" type="presOf" srcId="{D4F1C898-6D48-4EF2-BDF9-7AC0FE95779A}" destId="{9BADAEB6-5624-4C41-9943-CEC039B99B8D}" srcOrd="0" destOrd="0" presId="urn:microsoft.com/office/officeart/2005/8/layout/lProcess2"/>
    <dgm:cxn modelId="{5A206448-0F6C-4B4F-9265-7E20B30CF92B}" type="presParOf" srcId="{47D52D5D-FEBF-4358-B478-1CB4BB3D852C}" destId="{CC6D4724-973C-496B-A423-D157B0656935}" srcOrd="0" destOrd="0" presId="urn:microsoft.com/office/officeart/2005/8/layout/lProcess2"/>
    <dgm:cxn modelId="{8BDECDB1-DFB7-4099-9CB1-711C27B57869}" type="presParOf" srcId="{CC6D4724-973C-496B-A423-D157B0656935}" destId="{3F42922C-EFE1-47F9-9E7D-1B85731D18A5}" srcOrd="0" destOrd="0" presId="urn:microsoft.com/office/officeart/2005/8/layout/lProcess2"/>
    <dgm:cxn modelId="{0A137CDD-669B-42F6-9750-D2DCA4325543}" type="presParOf" srcId="{CC6D4724-973C-496B-A423-D157B0656935}" destId="{034376B3-8BAC-499E-9153-11010AD22E01}" srcOrd="1" destOrd="0" presId="urn:microsoft.com/office/officeart/2005/8/layout/lProcess2"/>
    <dgm:cxn modelId="{94729455-7BE2-4B39-BF9C-83F2BACC9B41}" type="presParOf" srcId="{CC6D4724-973C-496B-A423-D157B0656935}" destId="{699E72B0-0B69-4410-9F2C-7ECE366B259B}" srcOrd="2" destOrd="0" presId="urn:microsoft.com/office/officeart/2005/8/layout/lProcess2"/>
    <dgm:cxn modelId="{8A51B2AA-712A-45A4-969F-640EDC34D2FF}" type="presParOf" srcId="{699E72B0-0B69-4410-9F2C-7ECE366B259B}" destId="{C89C2DCE-2EF1-4FFB-8501-EBEB0AFCD13C}" srcOrd="0" destOrd="0" presId="urn:microsoft.com/office/officeart/2005/8/layout/lProcess2"/>
    <dgm:cxn modelId="{34A644B9-5F39-4A6C-8904-74384751210D}" type="presParOf" srcId="{C89C2DCE-2EF1-4FFB-8501-EBEB0AFCD13C}" destId="{FE57179C-ADA5-4E5F-80B8-D148C64D005E}" srcOrd="0" destOrd="0" presId="urn:microsoft.com/office/officeart/2005/8/layout/lProcess2"/>
    <dgm:cxn modelId="{71E5C380-FF1A-4178-8375-948A005DDF50}" type="presParOf" srcId="{C89C2DCE-2EF1-4FFB-8501-EBEB0AFCD13C}" destId="{FF473B89-4D30-4071-8466-F5E77F1EF3B9}" srcOrd="1" destOrd="0" presId="urn:microsoft.com/office/officeart/2005/8/layout/lProcess2"/>
    <dgm:cxn modelId="{4EF24F86-3B52-4248-A10D-F2E4445E13B0}" type="presParOf" srcId="{C89C2DCE-2EF1-4FFB-8501-EBEB0AFCD13C}" destId="{01F5E2F5-282A-4AD5-9C57-CB02EB54C511}" srcOrd="2" destOrd="0" presId="urn:microsoft.com/office/officeart/2005/8/layout/lProcess2"/>
    <dgm:cxn modelId="{299400F7-6CE9-499D-9FB7-751814F31458}" type="presParOf" srcId="{C89C2DCE-2EF1-4FFB-8501-EBEB0AFCD13C}" destId="{6D474AEE-8176-4815-9026-BAFB346B2AEA}" srcOrd="3" destOrd="0" presId="urn:microsoft.com/office/officeart/2005/8/layout/lProcess2"/>
    <dgm:cxn modelId="{304AB8DF-3B55-470E-A3C8-8D7D71FC3086}" type="presParOf" srcId="{C89C2DCE-2EF1-4FFB-8501-EBEB0AFCD13C}" destId="{1D54D9EA-9F5C-4C77-884B-7E6CA5F32886}" srcOrd="4" destOrd="0" presId="urn:microsoft.com/office/officeart/2005/8/layout/lProcess2"/>
    <dgm:cxn modelId="{E1AAC168-8CD8-4763-B7B3-5C3C0927AAE1}" type="presParOf" srcId="{C89C2DCE-2EF1-4FFB-8501-EBEB0AFCD13C}" destId="{DA21B530-7348-43BF-A7B0-F4222945CDA7}" srcOrd="5" destOrd="0" presId="urn:microsoft.com/office/officeart/2005/8/layout/lProcess2"/>
    <dgm:cxn modelId="{E2C4F3F9-9540-488B-98E7-256B3D20A49F}" type="presParOf" srcId="{C89C2DCE-2EF1-4FFB-8501-EBEB0AFCD13C}" destId="{F0D24743-4F4F-4145-9460-BD11CE3C3BA4}" srcOrd="6" destOrd="0" presId="urn:microsoft.com/office/officeart/2005/8/layout/lProcess2"/>
    <dgm:cxn modelId="{D98A5EF1-E46D-4343-820F-AD79EB56D2AB}" type="presParOf" srcId="{C89C2DCE-2EF1-4FFB-8501-EBEB0AFCD13C}" destId="{9724981F-2744-4A64-9BCB-181D0A419C2B}" srcOrd="7" destOrd="0" presId="urn:microsoft.com/office/officeart/2005/8/layout/lProcess2"/>
    <dgm:cxn modelId="{5AE8BB01-A8A6-4364-A712-41BB829A85B8}" type="presParOf" srcId="{C89C2DCE-2EF1-4FFB-8501-EBEB0AFCD13C}" destId="{951DDE81-FBE1-4D7E-B492-B1659CAC03C9}" srcOrd="8" destOrd="0" presId="urn:microsoft.com/office/officeart/2005/8/layout/lProcess2"/>
    <dgm:cxn modelId="{D50CE0EC-7390-4E7B-9DEB-9E00DA80D5DF}" type="presParOf" srcId="{47D52D5D-FEBF-4358-B478-1CB4BB3D852C}" destId="{CB6609D0-0B62-4D13-A1AC-9A0DA6DE1F32}" srcOrd="1" destOrd="0" presId="urn:microsoft.com/office/officeart/2005/8/layout/lProcess2"/>
    <dgm:cxn modelId="{B7182E7A-6A74-42C9-8F7B-7CC488A4D3D7}" type="presParOf" srcId="{47D52D5D-FEBF-4358-B478-1CB4BB3D852C}" destId="{E4E661CC-E505-4432-AF77-6991D16DDCE6}" srcOrd="2" destOrd="0" presId="urn:microsoft.com/office/officeart/2005/8/layout/lProcess2"/>
    <dgm:cxn modelId="{FFE707F9-4AA0-4B7E-B13D-16595AEC3716}" type="presParOf" srcId="{E4E661CC-E505-4432-AF77-6991D16DDCE6}" destId="{AAE8D0E6-54C8-4BD8-A1DC-45A9B3D3DF2F}" srcOrd="0" destOrd="0" presId="urn:microsoft.com/office/officeart/2005/8/layout/lProcess2"/>
    <dgm:cxn modelId="{C88DDDF8-9A54-493F-87B5-9179B219FE5C}" type="presParOf" srcId="{E4E661CC-E505-4432-AF77-6991D16DDCE6}" destId="{27ABD422-D385-4C39-992D-1724B8ADCB96}" srcOrd="1" destOrd="0" presId="urn:microsoft.com/office/officeart/2005/8/layout/lProcess2"/>
    <dgm:cxn modelId="{1909EC91-D097-4A4A-B325-8C493B636476}" type="presParOf" srcId="{E4E661CC-E505-4432-AF77-6991D16DDCE6}" destId="{0082DBF9-C7DA-4BD3-88F1-D9B3B80E8920}" srcOrd="2" destOrd="0" presId="urn:microsoft.com/office/officeart/2005/8/layout/lProcess2"/>
    <dgm:cxn modelId="{5791C1A7-B12E-4C02-91B1-7854A51014D2}" type="presParOf" srcId="{0082DBF9-C7DA-4BD3-88F1-D9B3B80E8920}" destId="{370BCC41-5BD7-4CFC-B73E-B1CD3914676F}" srcOrd="0" destOrd="0" presId="urn:microsoft.com/office/officeart/2005/8/layout/lProcess2"/>
    <dgm:cxn modelId="{078C19E4-4F65-4F1A-A9A2-D8E4BD6F0BCE}" type="presParOf" srcId="{370BCC41-5BD7-4CFC-B73E-B1CD3914676F}" destId="{C6B955EC-D83F-4A8D-BB25-D120E76A3EC2}" srcOrd="0" destOrd="0" presId="urn:microsoft.com/office/officeart/2005/8/layout/lProcess2"/>
    <dgm:cxn modelId="{A4442190-DEC9-4A4C-8A9A-CF7E1AE54A8A}" type="presParOf" srcId="{370BCC41-5BD7-4CFC-B73E-B1CD3914676F}" destId="{69A0CADB-22C8-45EC-87B2-830FD1569DEA}" srcOrd="1" destOrd="0" presId="urn:microsoft.com/office/officeart/2005/8/layout/lProcess2"/>
    <dgm:cxn modelId="{779E591A-CA55-42B6-AA7E-ED30CFD7D7DA}" type="presParOf" srcId="{370BCC41-5BD7-4CFC-B73E-B1CD3914676F}" destId="{7DEE466D-F486-449F-9984-527D44D7D259}" srcOrd="2" destOrd="0" presId="urn:microsoft.com/office/officeart/2005/8/layout/lProcess2"/>
    <dgm:cxn modelId="{0EC5D62F-B85C-4002-9E8D-3818DA5F9226}" type="presParOf" srcId="{370BCC41-5BD7-4CFC-B73E-B1CD3914676F}" destId="{44872598-916E-4710-A7F0-2021C348D0E8}" srcOrd="3" destOrd="0" presId="urn:microsoft.com/office/officeart/2005/8/layout/lProcess2"/>
    <dgm:cxn modelId="{8A53E545-0863-47CF-B07E-7CD00C646162}" type="presParOf" srcId="{370BCC41-5BD7-4CFC-B73E-B1CD3914676F}" destId="{2FFB990F-27A3-4E79-80CC-74614F3A5578}" srcOrd="4" destOrd="0" presId="urn:microsoft.com/office/officeart/2005/8/layout/lProcess2"/>
    <dgm:cxn modelId="{58D9F13E-7C62-4594-8C28-524F194D28CC}" type="presParOf" srcId="{47D52D5D-FEBF-4358-B478-1CB4BB3D852C}" destId="{015558AF-C077-40FB-B7E4-377A54416BE7}" srcOrd="3" destOrd="0" presId="urn:microsoft.com/office/officeart/2005/8/layout/lProcess2"/>
    <dgm:cxn modelId="{B972AD97-CF98-41DC-9F6E-F5078728D74E}" type="presParOf" srcId="{47D52D5D-FEBF-4358-B478-1CB4BB3D852C}" destId="{AC60EB04-4937-48AC-B60E-DB368075754D}" srcOrd="4" destOrd="0" presId="urn:microsoft.com/office/officeart/2005/8/layout/lProcess2"/>
    <dgm:cxn modelId="{813749A0-18D3-44BE-ADDA-B11B3EABA0AE}" type="presParOf" srcId="{AC60EB04-4937-48AC-B60E-DB368075754D}" destId="{9BADAEB6-5624-4C41-9943-CEC039B99B8D}" srcOrd="0" destOrd="0" presId="urn:microsoft.com/office/officeart/2005/8/layout/lProcess2"/>
    <dgm:cxn modelId="{9F446BDC-C6AA-4621-B0B1-E79E28BB3694}" type="presParOf" srcId="{AC60EB04-4937-48AC-B60E-DB368075754D}" destId="{5F81E0B5-B516-4E89-A788-61325E573C0B}" srcOrd="1" destOrd="0" presId="urn:microsoft.com/office/officeart/2005/8/layout/lProcess2"/>
    <dgm:cxn modelId="{3F9BA10B-6A14-4558-B513-024E23BA28A3}" type="presParOf" srcId="{AC60EB04-4937-48AC-B60E-DB368075754D}" destId="{2642B1F2-EA69-409E-A868-2E99E893DB33}" srcOrd="2" destOrd="0" presId="urn:microsoft.com/office/officeart/2005/8/layout/lProcess2"/>
    <dgm:cxn modelId="{3FBA9BAD-17D4-4625-B454-C79A675E0352}" type="presParOf" srcId="{2642B1F2-EA69-409E-A868-2E99E893DB33}" destId="{8A0C4AFD-76EA-49C9-8F48-382302DF1103}" srcOrd="0" destOrd="0" presId="urn:microsoft.com/office/officeart/2005/8/layout/lProcess2"/>
    <dgm:cxn modelId="{BF581A9C-B7C9-476D-B648-A55B05A76F10}" type="presParOf" srcId="{8A0C4AFD-76EA-49C9-8F48-382302DF1103}" destId="{1B9A755D-482F-4BFF-AE84-9E457C7F5CBF}" srcOrd="0" destOrd="0" presId="urn:microsoft.com/office/officeart/2005/8/layout/lProcess2"/>
    <dgm:cxn modelId="{EE111808-9055-4F18-A8BB-FC2228801226}" type="presParOf" srcId="{8A0C4AFD-76EA-49C9-8F48-382302DF1103}" destId="{45AF3013-1F71-419B-B79A-E20C56E5F985}" srcOrd="1" destOrd="0" presId="urn:microsoft.com/office/officeart/2005/8/layout/lProcess2"/>
    <dgm:cxn modelId="{55E0F774-4F27-4E89-A140-D0B0A40EB281}" type="presParOf" srcId="{8A0C4AFD-76EA-49C9-8F48-382302DF1103}" destId="{9BB8CF31-0D65-4454-86E8-78915F75ADE6}" srcOrd="2" destOrd="0" presId="urn:microsoft.com/office/officeart/2005/8/layout/lProcess2"/>
    <dgm:cxn modelId="{78FD0583-2D89-46D0-941C-575F6DC805C1}" type="presParOf" srcId="{8A0C4AFD-76EA-49C9-8F48-382302DF1103}" destId="{D7208C20-7B8B-4D67-A9E5-9767BAB5057A}" srcOrd="3" destOrd="0" presId="urn:microsoft.com/office/officeart/2005/8/layout/lProcess2"/>
    <dgm:cxn modelId="{32785B4F-AEC1-4165-ADA6-141691B29F32}" type="presParOf" srcId="{8A0C4AFD-76EA-49C9-8F48-382302DF1103}" destId="{285C87A8-FACB-49A6-8B1F-4538FB0FF453}" srcOrd="4" destOrd="0" presId="urn:microsoft.com/office/officeart/2005/8/layout/lProcess2"/>
    <dgm:cxn modelId="{D10C1B7B-FE8F-4C17-8DDF-97A00229C6D6}" type="presParOf" srcId="{8A0C4AFD-76EA-49C9-8F48-382302DF1103}" destId="{3326F3A4-A349-44AC-97FE-50B99D5AA26E}" srcOrd="5" destOrd="0" presId="urn:microsoft.com/office/officeart/2005/8/layout/lProcess2"/>
    <dgm:cxn modelId="{DBD13343-8788-43E9-B521-12A513A28396}" type="presParOf" srcId="{8A0C4AFD-76EA-49C9-8F48-382302DF1103}" destId="{296D2FB7-8E4A-435E-924A-60010B51E9F0}" srcOrd="6" destOrd="0" presId="urn:microsoft.com/office/officeart/2005/8/layout/lProcess2"/>
    <dgm:cxn modelId="{23560FA8-F4F6-4AF7-A3F0-CE91A9C21C99}" type="presParOf" srcId="{8A0C4AFD-76EA-49C9-8F48-382302DF1103}" destId="{4D3C4E44-43F7-488B-8D04-6B4827FCB0C0}" srcOrd="7" destOrd="0" presId="urn:microsoft.com/office/officeart/2005/8/layout/lProcess2"/>
    <dgm:cxn modelId="{694E1E9B-EB89-4D16-AA93-EA6844FDFF0C}" type="presParOf" srcId="{8A0C4AFD-76EA-49C9-8F48-382302DF1103}" destId="{93A11C56-A806-4143-8082-CEDCF867D364}" srcOrd="8" destOrd="0" presId="urn:microsoft.com/office/officeart/2005/8/layout/lProcess2"/>
    <dgm:cxn modelId="{44B6B2BB-D8A3-4C1E-88A1-E471578A447F}" type="presParOf" srcId="{8A0C4AFD-76EA-49C9-8F48-382302DF1103}" destId="{992CCA40-6A5B-49B6-9C77-6A9323490A2B}" srcOrd="9" destOrd="0" presId="urn:microsoft.com/office/officeart/2005/8/layout/lProcess2"/>
    <dgm:cxn modelId="{0C944FF2-E06C-4BBD-8497-2469D0864C6A}" type="presParOf" srcId="{8A0C4AFD-76EA-49C9-8F48-382302DF1103}" destId="{638C34B2-E5EB-4E8F-BFE3-F51F58D4B427}" srcOrd="10" destOrd="0" presId="urn:microsoft.com/office/officeart/2005/8/layout/lProcess2"/>
    <dgm:cxn modelId="{69A9BB63-E574-4A05-8FDB-A9F475D25050}" type="presParOf" srcId="{8A0C4AFD-76EA-49C9-8F48-382302DF1103}" destId="{7BB47EFF-140A-4E99-9BC5-584AF1768A7C}" srcOrd="11" destOrd="0" presId="urn:microsoft.com/office/officeart/2005/8/layout/lProcess2"/>
    <dgm:cxn modelId="{7B8E8223-E157-4CAD-A12F-2668C7F4153A}" type="presParOf" srcId="{8A0C4AFD-76EA-49C9-8F48-382302DF1103}" destId="{AB256B02-9896-492E-84FA-1A700BC67B91}" srcOrd="1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42922C-EFE1-47F9-9E7D-1B85731D18A5}">
      <dsp:nvSpPr>
        <dsp:cNvPr id="0" name=""/>
        <dsp:cNvSpPr/>
      </dsp:nvSpPr>
      <dsp:spPr>
        <a:xfrm>
          <a:off x="1054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800" b="1" kern="1200">
              <a:latin typeface="微软雅黑" panose="020B0503020204020204" charset="-122"/>
              <a:ea typeface="微软雅黑" panose="020B0503020204020204" charset="-122"/>
            </a:rPr>
            <a:t>行业信息化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管理系统和平台开发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40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1054" y="0"/>
        <a:ext cx="2740917" cy="1621971"/>
      </dsp:txXfrm>
    </dsp:sp>
    <dsp:sp modelId="{FE57179C-ADA5-4E5F-80B8-D148C64D005E}">
      <dsp:nvSpPr>
        <dsp:cNvPr id="0" name=""/>
        <dsp:cNvSpPr/>
      </dsp:nvSpPr>
      <dsp:spPr>
        <a:xfrm>
          <a:off x="275145" y="162299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汕头市港口管理局综合信息管理系统</a:t>
          </a:r>
          <a:endParaRPr lang="zh-CN" altLang="en-US" sz="1400" kern="1200" dirty="0"/>
        </a:p>
      </dsp:txBody>
      <dsp:txXfrm>
        <a:off x="293464" y="1641313"/>
        <a:ext cx="2156096" cy="588826"/>
      </dsp:txXfrm>
    </dsp:sp>
    <dsp:sp modelId="{01F5E2F5-282A-4AD5-9C57-CB02EB54C511}">
      <dsp:nvSpPr>
        <dsp:cNvPr id="0" name=""/>
        <dsp:cNvSpPr/>
      </dsp:nvSpPr>
      <dsp:spPr>
        <a:xfrm>
          <a:off x="275145" y="234468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汕头移动工程物料统一管控平台</a:t>
          </a:r>
          <a:endParaRPr lang="zh-CN" altLang="en-US" sz="1400" kern="1200" dirty="0"/>
        </a:p>
      </dsp:txBody>
      <dsp:txXfrm>
        <a:off x="293464" y="2363003"/>
        <a:ext cx="2156096" cy="588826"/>
      </dsp:txXfrm>
    </dsp:sp>
    <dsp:sp modelId="{1D54D9EA-9F5C-4C77-884B-7E6CA5F32886}">
      <dsp:nvSpPr>
        <dsp:cNvPr id="0" name=""/>
        <dsp:cNvSpPr/>
      </dsp:nvSpPr>
      <dsp:spPr>
        <a:xfrm>
          <a:off x="275145" y="306637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汕头联通运维资本管控平台</a:t>
          </a:r>
          <a:endParaRPr lang="zh-CN" altLang="en-US" sz="1400" kern="1200" dirty="0"/>
        </a:p>
      </dsp:txBody>
      <dsp:txXfrm>
        <a:off x="293464" y="3084693"/>
        <a:ext cx="2156096" cy="588826"/>
      </dsp:txXfrm>
    </dsp:sp>
    <dsp:sp modelId="{F0D24743-4F4F-4145-9460-BD11CE3C3BA4}">
      <dsp:nvSpPr>
        <dsp:cNvPr id="0" name=""/>
        <dsp:cNvSpPr/>
      </dsp:nvSpPr>
      <dsp:spPr>
        <a:xfrm>
          <a:off x="275145" y="378806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南澳旅游网</a:t>
          </a:r>
          <a:endParaRPr lang="zh-CN" altLang="en-US" sz="1400" kern="1200" dirty="0"/>
        </a:p>
      </dsp:txBody>
      <dsp:txXfrm>
        <a:off x="293464" y="3806383"/>
        <a:ext cx="2156096" cy="588826"/>
      </dsp:txXfrm>
    </dsp:sp>
    <dsp:sp modelId="{951DDE81-FBE1-4D7E-B492-B1659CAC03C9}">
      <dsp:nvSpPr>
        <dsp:cNvPr id="0" name=""/>
        <dsp:cNvSpPr/>
      </dsp:nvSpPr>
      <dsp:spPr>
        <a:xfrm>
          <a:off x="275145" y="4509754"/>
          <a:ext cx="2192734" cy="625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汕头移动客响投资统一管控平台</a:t>
          </a:r>
          <a:endParaRPr lang="zh-CN" altLang="en-US" sz="1400" kern="1200" dirty="0"/>
        </a:p>
      </dsp:txBody>
      <dsp:txXfrm>
        <a:off x="293464" y="4528073"/>
        <a:ext cx="2156096" cy="588826"/>
      </dsp:txXfrm>
    </dsp:sp>
    <dsp:sp modelId="{AAE8D0E6-54C8-4BD8-A1DC-45A9B3D3DF2F}">
      <dsp:nvSpPr>
        <dsp:cNvPr id="0" name=""/>
        <dsp:cNvSpPr/>
      </dsp:nvSpPr>
      <dsp:spPr>
        <a:xfrm>
          <a:off x="2947541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“移动互联网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+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”应用开发</a:t>
          </a: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20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800" kern="1200" dirty="0"/>
        </a:p>
      </dsp:txBody>
      <dsp:txXfrm>
        <a:off x="2947541" y="0"/>
        <a:ext cx="2740917" cy="1621971"/>
      </dsp:txXfrm>
    </dsp:sp>
    <dsp:sp modelId="{C6B955EC-D83F-4A8D-BB25-D120E76A3EC2}">
      <dsp:nvSpPr>
        <dsp:cNvPr id="0" name=""/>
        <dsp:cNvSpPr/>
      </dsp:nvSpPr>
      <dsp:spPr>
        <a:xfrm>
          <a:off x="3221632" y="1622433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汕头大学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《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微课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》</a:t>
          </a: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辅助教学软件平台</a:t>
          </a:r>
          <a:endParaRPr lang="zh-CN" altLang="en-US" sz="1400" kern="1200" dirty="0"/>
        </a:p>
      </dsp:txBody>
      <dsp:txXfrm>
        <a:off x="3252742" y="1653543"/>
        <a:ext cx="2130514" cy="999954"/>
      </dsp:txXfrm>
    </dsp:sp>
    <dsp:sp modelId="{7DEE466D-F486-449F-9984-527D44D7D259}">
      <dsp:nvSpPr>
        <dsp:cNvPr id="0" name=""/>
        <dsp:cNvSpPr/>
      </dsp:nvSpPr>
      <dsp:spPr>
        <a:xfrm>
          <a:off x="3221632" y="2848019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zh-CN" sz="1400" b="1" kern="1200">
              <a:latin typeface="微软雅黑" panose="020B0503020204020204" charset="-122"/>
              <a:ea typeface="微软雅黑" panose="020B0503020204020204" charset="-122"/>
            </a:rPr>
            <a:t>汕头市委宣传部《精致汕头》</a:t>
          </a:r>
          <a:r>
            <a:rPr lang="en-US" altLang="zh-CN" sz="1400" b="1" kern="1200">
              <a:latin typeface="微软雅黑" panose="020B0503020204020204" charset="-122"/>
              <a:ea typeface="微软雅黑" panose="020B0503020204020204" charset="-122"/>
            </a:rPr>
            <a:t>APP</a:t>
          </a:r>
          <a:endParaRPr lang="zh-CN" altLang="en-US" sz="1400" kern="1200" dirty="0"/>
        </a:p>
      </dsp:txBody>
      <dsp:txXfrm>
        <a:off x="3252742" y="2879129"/>
        <a:ext cx="2130514" cy="999954"/>
      </dsp:txXfrm>
    </dsp:sp>
    <dsp:sp modelId="{2FFB990F-27A3-4E79-80CC-74614F3A5578}">
      <dsp:nvSpPr>
        <dsp:cNvPr id="0" name=""/>
        <dsp:cNvSpPr/>
      </dsp:nvSpPr>
      <dsp:spPr>
        <a:xfrm>
          <a:off x="3221632" y="4073605"/>
          <a:ext cx="2192734" cy="10621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/>
            <a:t>物管云系统</a:t>
          </a:r>
          <a:endParaRPr lang="zh-CN" altLang="en-US" sz="1400" b="1" kern="1200" dirty="0"/>
        </a:p>
      </dsp:txBody>
      <dsp:txXfrm>
        <a:off x="3252742" y="4104715"/>
        <a:ext cx="2130514" cy="999954"/>
      </dsp:txXfrm>
    </dsp:sp>
    <dsp:sp modelId="{9BADAEB6-5624-4C41-9943-CEC039B99B8D}">
      <dsp:nvSpPr>
        <dsp:cNvPr id="0" name=""/>
        <dsp:cNvSpPr/>
      </dsp:nvSpPr>
      <dsp:spPr>
        <a:xfrm>
          <a:off x="5894027" y="0"/>
          <a:ext cx="2740917" cy="540657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000" b="1" kern="1200">
              <a:latin typeface="微软雅黑" panose="020B0503020204020204" charset="-122"/>
              <a:ea typeface="微软雅黑" panose="020B0503020204020204" charset="-122"/>
            </a:rPr>
            <a:t>物联网与智慧社区 </a:t>
          </a:r>
          <a:endParaRPr lang="en-US" altLang="zh-CN" sz="2000" b="1" kern="1200">
            <a:latin typeface="微软雅黑" panose="020B0503020204020204" charset="-122"/>
            <a:ea typeface="微软雅黑" panose="020B0503020204020204" charset="-122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800" b="1" kern="1200">
              <a:latin typeface="微软雅黑" panose="020B0503020204020204" charset="-122"/>
              <a:ea typeface="微软雅黑" panose="020B0503020204020204" charset="-122"/>
            </a:rPr>
            <a:t>70</a:t>
          </a:r>
          <a:r>
            <a:rPr lang="zh-CN" altLang="en-US" sz="1800" b="1" kern="1200">
              <a:latin typeface="微软雅黑" panose="020B0503020204020204" charset="-122"/>
              <a:ea typeface="微软雅黑" panose="020B0503020204020204" charset="-122"/>
            </a:rPr>
            <a:t>余项</a:t>
          </a:r>
          <a:endParaRPr lang="zh-CN" altLang="en-US" sz="1600" kern="1200" dirty="0"/>
        </a:p>
      </dsp:txBody>
      <dsp:txXfrm>
        <a:off x="5894027" y="0"/>
        <a:ext cx="2740917" cy="1621971"/>
      </dsp:txXfrm>
    </dsp:sp>
    <dsp:sp modelId="{1B9A755D-482F-4BFF-AE84-9E457C7F5CBF}">
      <dsp:nvSpPr>
        <dsp:cNvPr id="0" name=""/>
        <dsp:cNvSpPr/>
      </dsp:nvSpPr>
      <dsp:spPr>
        <a:xfrm>
          <a:off x="6168119" y="1622592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自主研发智慧社区平台</a:t>
          </a:r>
          <a:endParaRPr lang="zh-CN" altLang="en-US" sz="1400" kern="1200" dirty="0"/>
        </a:p>
      </dsp:txBody>
      <dsp:txXfrm>
        <a:off x="6179163" y="1633636"/>
        <a:ext cx="2170646" cy="354992"/>
      </dsp:txXfrm>
    </dsp:sp>
    <dsp:sp modelId="{9BB8CF31-0D65-4454-86E8-78915F75ADE6}">
      <dsp:nvSpPr>
        <dsp:cNvPr id="0" name=""/>
        <dsp:cNvSpPr/>
      </dsp:nvSpPr>
      <dsp:spPr>
        <a:xfrm>
          <a:off x="6168119" y="2057685"/>
          <a:ext cx="2192734" cy="6131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停车场管理系统           （云端国内首创）</a:t>
          </a:r>
          <a:endParaRPr lang="zh-CN" altLang="en-US" sz="1400" kern="1200" dirty="0"/>
        </a:p>
      </dsp:txBody>
      <dsp:txXfrm>
        <a:off x="6186076" y="2075642"/>
        <a:ext cx="2156820" cy="577196"/>
      </dsp:txXfrm>
    </dsp:sp>
    <dsp:sp modelId="{285C87A8-FACB-49A6-8B1F-4538FB0FF453}">
      <dsp:nvSpPr>
        <dsp:cNvPr id="0" name=""/>
        <dsp:cNvSpPr/>
      </dsp:nvSpPr>
      <dsp:spPr>
        <a:xfrm>
          <a:off x="6168119" y="2728808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智慧门禁系统</a:t>
          </a:r>
          <a:endParaRPr lang="zh-CN" altLang="en-US" sz="1400" kern="1200" dirty="0"/>
        </a:p>
      </dsp:txBody>
      <dsp:txXfrm>
        <a:off x="6179163" y="2739852"/>
        <a:ext cx="2170646" cy="354992"/>
      </dsp:txXfrm>
    </dsp:sp>
    <dsp:sp modelId="{296D2FB7-8E4A-435E-924A-60010B51E9F0}">
      <dsp:nvSpPr>
        <dsp:cNvPr id="0" name=""/>
        <dsp:cNvSpPr/>
      </dsp:nvSpPr>
      <dsp:spPr>
        <a:xfrm>
          <a:off x="6168119" y="3163901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消费系统</a:t>
          </a:r>
          <a:endParaRPr lang="zh-CN" altLang="en-US" sz="1400" kern="1200" dirty="0"/>
        </a:p>
      </dsp:txBody>
      <dsp:txXfrm>
        <a:off x="6179163" y="3174945"/>
        <a:ext cx="2170646" cy="354992"/>
      </dsp:txXfrm>
    </dsp:sp>
    <dsp:sp modelId="{93A11C56-A806-4143-8082-CEDCF867D364}">
      <dsp:nvSpPr>
        <dsp:cNvPr id="0" name=""/>
        <dsp:cNvSpPr/>
      </dsp:nvSpPr>
      <dsp:spPr>
        <a:xfrm>
          <a:off x="6168119" y="3598994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社区服务微信客户端</a:t>
          </a:r>
          <a:endParaRPr lang="zh-CN" altLang="en-US" sz="1400" kern="1200" dirty="0"/>
        </a:p>
      </dsp:txBody>
      <dsp:txXfrm>
        <a:off x="6179163" y="3610038"/>
        <a:ext cx="2170646" cy="354992"/>
      </dsp:txXfrm>
    </dsp:sp>
    <dsp:sp modelId="{638C34B2-E5EB-4E8F-BFE3-F51F58D4B427}">
      <dsp:nvSpPr>
        <dsp:cNvPr id="0" name=""/>
        <dsp:cNvSpPr/>
      </dsp:nvSpPr>
      <dsp:spPr>
        <a:xfrm>
          <a:off x="6168119" y="4034087"/>
          <a:ext cx="2192734" cy="3770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汕头中信物业停车云平台</a:t>
          </a:r>
          <a:endParaRPr lang="zh-CN" altLang="en-US" sz="1400" kern="1200" dirty="0"/>
        </a:p>
      </dsp:txBody>
      <dsp:txXfrm>
        <a:off x="6179163" y="4045131"/>
        <a:ext cx="2170646" cy="354992"/>
      </dsp:txXfrm>
    </dsp:sp>
    <dsp:sp modelId="{AB256B02-9896-492E-84FA-1A700BC67B91}">
      <dsp:nvSpPr>
        <dsp:cNvPr id="0" name=""/>
        <dsp:cNvSpPr/>
      </dsp:nvSpPr>
      <dsp:spPr>
        <a:xfrm>
          <a:off x="6168119" y="4469180"/>
          <a:ext cx="2192734" cy="66644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400" b="1" kern="1200">
              <a:latin typeface="微软雅黑" panose="020B0503020204020204" charset="-122"/>
              <a:ea typeface="微软雅黑" panose="020B0503020204020204" charset="-122"/>
            </a:rPr>
            <a:t>汕头市机关事务管理局食堂管理平台</a:t>
          </a:r>
          <a:endParaRPr lang="zh-CN" altLang="en-US" sz="1400" kern="1200" dirty="0"/>
        </a:p>
      </dsp:txBody>
      <dsp:txXfrm>
        <a:off x="6187638" y="4488699"/>
        <a:ext cx="2153696" cy="627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BB3CA-3609-4056-9B23-4049BCB39C60}" type="datetimeFigureOut">
              <a:rPr lang="zh-CN" altLang="en-US" smtClean="0"/>
              <a:t>2019/5/5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5CCEA-3F45-46FD-873C-10FB1242F4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1692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20</a:t>
            </a:fld>
            <a:endParaRPr lang="id-ID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21</a:t>
            </a:fld>
            <a:endParaRPr lang="id-ID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22</a:t>
            </a:fld>
            <a:endParaRPr lang="id-ID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23</a:t>
            </a:fld>
            <a:endParaRPr lang="id-ID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24</a:t>
            </a:fld>
            <a:endParaRPr lang="id-ID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25</a:t>
            </a:fld>
            <a:endParaRPr lang="id-ID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8C9409-DB53-4385-842B-71105F4B9447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5CCEA-3F45-46FD-873C-10FB1242F407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24395-8BEF-41A1-8AAA-0B6B11182D6B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69981-A6EB-4ED8-871A-D4919E73289E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C6A3E7-7B0A-43E6-AF50-B970C3A8BCF7}" type="slidenum">
              <a:rPr lang="id-ID" smtClean="0"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6F62A-E089-4AE5-8008-DC73FBE2650D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119037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1"/>
          </p:nvPr>
        </p:nvSpPr>
        <p:spPr>
          <a:xfrm>
            <a:off x="3896264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686065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9339963" y="1953376"/>
            <a:ext cx="1661662" cy="1674932"/>
          </a:xfrm>
          <a:custGeom>
            <a:avLst/>
            <a:gdLst>
              <a:gd name="connsiteX0" fmla="*/ 830831 w 1661662"/>
              <a:gd name="connsiteY0" fmla="*/ 0 h 1674932"/>
              <a:gd name="connsiteX1" fmla="*/ 1661662 w 1661662"/>
              <a:gd name="connsiteY1" fmla="*/ 837466 h 1674932"/>
              <a:gd name="connsiteX2" fmla="*/ 830831 w 1661662"/>
              <a:gd name="connsiteY2" fmla="*/ 1674932 h 1674932"/>
              <a:gd name="connsiteX3" fmla="*/ 0 w 1661662"/>
              <a:gd name="connsiteY3" fmla="*/ 837466 h 1674932"/>
              <a:gd name="connsiteX4" fmla="*/ 830831 w 1661662"/>
              <a:gd name="connsiteY4" fmla="*/ 0 h 1674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1662" h="1674932">
                <a:moveTo>
                  <a:pt x="830831" y="0"/>
                </a:moveTo>
                <a:cubicBezTo>
                  <a:pt x="1289686" y="0"/>
                  <a:pt x="1661662" y="374946"/>
                  <a:pt x="1661662" y="837466"/>
                </a:cubicBezTo>
                <a:cubicBezTo>
                  <a:pt x="1661662" y="1299986"/>
                  <a:pt x="1289686" y="1674932"/>
                  <a:pt x="830831" y="1674932"/>
                </a:cubicBezTo>
                <a:cubicBezTo>
                  <a:pt x="371976" y="1674932"/>
                  <a:pt x="0" y="1299986"/>
                  <a:pt x="0" y="837466"/>
                </a:cubicBezTo>
                <a:cubicBezTo>
                  <a:pt x="0" y="374946"/>
                  <a:pt x="371976" y="0"/>
                  <a:pt x="83083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图片占位符 54"/>
          <p:cNvSpPr>
            <a:spLocks noGrp="1"/>
          </p:cNvSpPr>
          <p:nvPr>
            <p:ph type="pic" sz="quarter" idx="10"/>
          </p:nvPr>
        </p:nvSpPr>
        <p:spPr>
          <a:xfrm>
            <a:off x="1017588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6" name="图片占位符 55"/>
          <p:cNvSpPr>
            <a:spLocks noGrp="1"/>
          </p:cNvSpPr>
          <p:nvPr>
            <p:ph type="pic" sz="quarter" idx="11"/>
          </p:nvPr>
        </p:nvSpPr>
        <p:spPr>
          <a:xfrm>
            <a:off x="4575034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57" name="图片占位符 56"/>
          <p:cNvSpPr>
            <a:spLocks noGrp="1"/>
          </p:cNvSpPr>
          <p:nvPr>
            <p:ph type="pic" sz="quarter" idx="12"/>
          </p:nvPr>
        </p:nvSpPr>
        <p:spPr>
          <a:xfrm>
            <a:off x="8151672" y="1843709"/>
            <a:ext cx="3022600" cy="2133600"/>
          </a:xfrm>
          <a:custGeom>
            <a:avLst/>
            <a:gdLst>
              <a:gd name="connsiteX0" fmla="*/ 0 w 3022600"/>
              <a:gd name="connsiteY0" fmla="*/ 0 h 2133600"/>
              <a:gd name="connsiteX1" fmla="*/ 3022600 w 3022600"/>
              <a:gd name="connsiteY1" fmla="*/ 0 h 2133600"/>
              <a:gd name="connsiteX2" fmla="*/ 3022600 w 3022600"/>
              <a:gd name="connsiteY2" fmla="*/ 2133600 h 2133600"/>
              <a:gd name="connsiteX3" fmla="*/ 0 w 3022600"/>
              <a:gd name="connsiteY3" fmla="*/ 21336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22600" h="2133600">
                <a:moveTo>
                  <a:pt x="0" y="0"/>
                </a:moveTo>
                <a:lnTo>
                  <a:pt x="3022600" y="0"/>
                </a:lnTo>
                <a:lnTo>
                  <a:pt x="3022600" y="2133600"/>
                </a:lnTo>
                <a:lnTo>
                  <a:pt x="0" y="213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片占位符 64"/>
          <p:cNvSpPr>
            <a:spLocks noGrp="1"/>
          </p:cNvSpPr>
          <p:nvPr>
            <p:ph type="pic" sz="quarter" idx="10"/>
          </p:nvPr>
        </p:nvSpPr>
        <p:spPr>
          <a:xfrm>
            <a:off x="6643506" y="2581241"/>
            <a:ext cx="1485112" cy="2630000"/>
          </a:xfrm>
          <a:custGeom>
            <a:avLst/>
            <a:gdLst>
              <a:gd name="connsiteX0" fmla="*/ 0 w 1485112"/>
              <a:gd name="connsiteY0" fmla="*/ 0 h 2630000"/>
              <a:gd name="connsiteX1" fmla="*/ 1485112 w 1485112"/>
              <a:gd name="connsiteY1" fmla="*/ 0 h 2630000"/>
              <a:gd name="connsiteX2" fmla="*/ 1485112 w 1485112"/>
              <a:gd name="connsiteY2" fmla="*/ 2630000 h 2630000"/>
              <a:gd name="connsiteX3" fmla="*/ 0 w 1485112"/>
              <a:gd name="connsiteY3" fmla="*/ 2630000 h 263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5112" h="2630000">
                <a:moveTo>
                  <a:pt x="0" y="0"/>
                </a:moveTo>
                <a:lnTo>
                  <a:pt x="1485112" y="0"/>
                </a:lnTo>
                <a:lnTo>
                  <a:pt x="1485112" y="2630000"/>
                </a:lnTo>
                <a:lnTo>
                  <a:pt x="0" y="2630000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66" name="图片占位符 65"/>
          <p:cNvSpPr>
            <a:spLocks noGrp="1"/>
          </p:cNvSpPr>
          <p:nvPr>
            <p:ph type="pic" sz="quarter" idx="11"/>
          </p:nvPr>
        </p:nvSpPr>
        <p:spPr>
          <a:xfrm>
            <a:off x="8808429" y="2223496"/>
            <a:ext cx="1813211" cy="3211033"/>
          </a:xfrm>
          <a:custGeom>
            <a:avLst/>
            <a:gdLst>
              <a:gd name="connsiteX0" fmla="*/ 0 w 1813211"/>
              <a:gd name="connsiteY0" fmla="*/ 0 h 3211033"/>
              <a:gd name="connsiteX1" fmla="*/ 1813211 w 1813211"/>
              <a:gd name="connsiteY1" fmla="*/ 0 h 3211033"/>
              <a:gd name="connsiteX2" fmla="*/ 1813211 w 1813211"/>
              <a:gd name="connsiteY2" fmla="*/ 3211033 h 3211033"/>
              <a:gd name="connsiteX3" fmla="*/ 0 w 1813211"/>
              <a:gd name="connsiteY3" fmla="*/ 3211033 h 3211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3211" h="3211033">
                <a:moveTo>
                  <a:pt x="0" y="0"/>
                </a:moveTo>
                <a:lnTo>
                  <a:pt x="1813211" y="0"/>
                </a:lnTo>
                <a:lnTo>
                  <a:pt x="1813211" y="3211033"/>
                </a:lnTo>
                <a:lnTo>
                  <a:pt x="0" y="3211033"/>
                </a:lnTo>
                <a:close/>
              </a:path>
            </a:pathLst>
          </a:custGeom>
          <a:effectLst>
            <a:innerShdw blurRad="114300">
              <a:prstClr val="black"/>
            </a:innerShdw>
          </a:effectLst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2641664" y="1557324"/>
            <a:ext cx="9550336" cy="2824971"/>
          </a:xfrm>
          <a:custGeom>
            <a:avLst/>
            <a:gdLst>
              <a:gd name="connsiteX0" fmla="*/ 0 w 9550336"/>
              <a:gd name="connsiteY0" fmla="*/ 0 h 2824971"/>
              <a:gd name="connsiteX1" fmla="*/ 9550336 w 9550336"/>
              <a:gd name="connsiteY1" fmla="*/ 0 h 2824971"/>
              <a:gd name="connsiteX2" fmla="*/ 9550336 w 9550336"/>
              <a:gd name="connsiteY2" fmla="*/ 2824971 h 2824971"/>
              <a:gd name="connsiteX3" fmla="*/ 0 w 9550336"/>
              <a:gd name="connsiteY3" fmla="*/ 2824971 h 2824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0336" h="2824971">
                <a:moveTo>
                  <a:pt x="0" y="0"/>
                </a:moveTo>
                <a:lnTo>
                  <a:pt x="9550336" y="0"/>
                </a:lnTo>
                <a:lnTo>
                  <a:pt x="9550336" y="2824971"/>
                </a:lnTo>
                <a:lnTo>
                  <a:pt x="0" y="282497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microsoft.com/office/2007/relationships/diagramDrawing" Target="../diagrams/drawin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6.png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48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1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jpeg"/><Relationship Id="rId5" Type="http://schemas.openxmlformats.org/officeDocument/2006/relationships/image" Target="../media/image7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595583" y="1178441"/>
            <a:ext cx="4801314" cy="193899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>
              <a:defRPr/>
            </a:pPr>
            <a:r>
              <a:rPr lang="zh-CN" altLang="en-US" sz="6000" b="1" dirty="0">
                <a:solidFill>
                  <a:schemeClr val="accent4"/>
                </a:solidFill>
                <a:latin typeface="+中文标题" charset="0"/>
              </a:rPr>
              <a:t>集信科技</a:t>
            </a:r>
            <a:endParaRPr lang="en-US" altLang="zh-CN" sz="6000" b="1" dirty="0">
              <a:solidFill>
                <a:schemeClr val="accent4"/>
              </a:solidFill>
              <a:latin typeface="+中文标题" charset="0"/>
            </a:endParaRPr>
          </a:p>
          <a:p>
            <a:pPr lvl="0" algn="ctr">
              <a:defRPr/>
            </a:pPr>
            <a:r>
              <a:rPr lang="zh-CN" altLang="en-US" sz="6000" b="1" dirty="0">
                <a:solidFill>
                  <a:schemeClr val="accent4"/>
                </a:solidFill>
                <a:latin typeface="+中文标题" charset="0"/>
              </a:rPr>
              <a:t>云端智慧社区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11363"/>
            <a:ext cx="6061648" cy="5834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Jixin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Technology  One Card Centralized Solution, Technology Leads the Future of Science and Technology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8848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99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99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项目经验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318" y="2842587"/>
            <a:ext cx="244096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12" name="图示 11"/>
          <p:cNvGraphicFramePr/>
          <p:nvPr/>
        </p:nvGraphicFramePr>
        <p:xfrm>
          <a:off x="3323771" y="1248229"/>
          <a:ext cx="8636000" cy="5406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8"/>
          <p:cNvSpPr/>
          <p:nvPr/>
        </p:nvSpPr>
        <p:spPr bwMode="gray">
          <a:xfrm rot="4537303">
            <a:off x="6738130" y="4746118"/>
            <a:ext cx="2323333" cy="1582046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flip="none" rotWithShape="1">
            <a:gsLst>
              <a:gs pos="98000">
                <a:srgbClr val="5A2781"/>
              </a:gs>
              <a:gs pos="0">
                <a:srgbClr val="EBDDEB"/>
              </a:gs>
            </a:gsLst>
            <a:lin ang="2700000" scaled="1"/>
            <a:tileRect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8" name="Freeform 6"/>
          <p:cNvSpPr/>
          <p:nvPr/>
        </p:nvSpPr>
        <p:spPr bwMode="gray">
          <a:xfrm rot="20902405">
            <a:off x="5305928" y="3772713"/>
            <a:ext cx="2559801" cy="1467803"/>
          </a:xfrm>
          <a:custGeom>
            <a:avLst/>
            <a:gdLst/>
            <a:ahLst/>
            <a:cxnLst>
              <a:cxn ang="0">
                <a:pos x="717" y="96"/>
              </a:cxn>
              <a:cxn ang="0">
                <a:pos x="860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6" y="3"/>
              </a:cxn>
              <a:cxn ang="0">
                <a:pos x="1449" y="17"/>
              </a:cxn>
              <a:cxn ang="0">
                <a:pos x="1583" y="42"/>
              </a:cxn>
              <a:cxn ang="0">
                <a:pos x="1707" y="70"/>
              </a:cxn>
              <a:cxn ang="0">
                <a:pos x="1815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2" y="249"/>
              </a:cxn>
              <a:cxn ang="0">
                <a:pos x="2009" y="326"/>
              </a:cxn>
              <a:cxn ang="0">
                <a:pos x="1989" y="427"/>
              </a:cxn>
              <a:cxn ang="0">
                <a:pos x="1958" y="542"/>
              </a:cxn>
              <a:cxn ang="0">
                <a:pos x="1919" y="672"/>
              </a:cxn>
              <a:cxn ang="0">
                <a:pos x="1866" y="806"/>
              </a:cxn>
              <a:cxn ang="0">
                <a:pos x="1802" y="944"/>
              </a:cxn>
              <a:cxn ang="0">
                <a:pos x="1722" y="1076"/>
              </a:cxn>
              <a:cxn ang="0">
                <a:pos x="1627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5" y="1469"/>
              </a:cxn>
              <a:cxn ang="0">
                <a:pos x="1099" y="1511"/>
              </a:cxn>
              <a:cxn ang="0">
                <a:pos x="950" y="1532"/>
              </a:cxn>
              <a:cxn ang="0">
                <a:pos x="801" y="1536"/>
              </a:cxn>
              <a:cxn ang="0">
                <a:pos x="654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70" y="1419"/>
              </a:cxn>
              <a:cxn ang="0">
                <a:pos x="91" y="1390"/>
              </a:cxn>
              <a:cxn ang="0">
                <a:pos x="34" y="1368"/>
              </a:cxn>
              <a:cxn ang="0">
                <a:pos x="5" y="1357"/>
              </a:cxn>
              <a:cxn ang="0">
                <a:pos x="0" y="1349"/>
              </a:cxn>
              <a:cxn ang="0">
                <a:pos x="5" y="1316"/>
              </a:cxn>
              <a:cxn ang="0">
                <a:pos x="15" y="1250"/>
              </a:cxn>
              <a:cxn ang="0">
                <a:pos x="33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9" y="798"/>
              </a:cxn>
              <a:cxn ang="0">
                <a:pos x="197" y="661"/>
              </a:cxn>
              <a:cxn ang="0">
                <a:pos x="269" y="525"/>
              </a:cxn>
              <a:cxn ang="0">
                <a:pos x="356" y="395"/>
              </a:cxn>
              <a:cxn ang="0">
                <a:pos x="460" y="277"/>
              </a:cxn>
              <a:cxn ang="0">
                <a:pos x="581" y="175"/>
              </a:cxn>
            </a:cxnLst>
            <a:rect l="0" t="0" r="r" b="b"/>
            <a:pathLst>
              <a:path w="2032" h="1536">
                <a:moveTo>
                  <a:pt x="648" y="131"/>
                </a:moveTo>
                <a:lnTo>
                  <a:pt x="717" y="96"/>
                </a:lnTo>
                <a:lnTo>
                  <a:pt x="788" y="67"/>
                </a:lnTo>
                <a:lnTo>
                  <a:pt x="860" y="43"/>
                </a:lnTo>
                <a:lnTo>
                  <a:pt x="934" y="24"/>
                </a:lnTo>
                <a:lnTo>
                  <a:pt x="1008" y="11"/>
                </a:lnTo>
                <a:lnTo>
                  <a:pt x="1083" y="4"/>
                </a:lnTo>
                <a:lnTo>
                  <a:pt x="1157" y="0"/>
                </a:lnTo>
                <a:lnTo>
                  <a:pt x="1232" y="0"/>
                </a:lnTo>
                <a:lnTo>
                  <a:pt x="1306" y="3"/>
                </a:lnTo>
                <a:lnTo>
                  <a:pt x="1377" y="8"/>
                </a:lnTo>
                <a:lnTo>
                  <a:pt x="1449" y="17"/>
                </a:lnTo>
                <a:lnTo>
                  <a:pt x="1517" y="29"/>
                </a:lnTo>
                <a:lnTo>
                  <a:pt x="1583" y="42"/>
                </a:lnTo>
                <a:lnTo>
                  <a:pt x="1647" y="55"/>
                </a:lnTo>
                <a:lnTo>
                  <a:pt x="1707" y="70"/>
                </a:lnTo>
                <a:lnTo>
                  <a:pt x="1762" y="86"/>
                </a:lnTo>
                <a:lnTo>
                  <a:pt x="1815" y="102"/>
                </a:lnTo>
                <a:lnTo>
                  <a:pt x="1862" y="116"/>
                </a:lnTo>
                <a:lnTo>
                  <a:pt x="1905" y="131"/>
                </a:lnTo>
                <a:lnTo>
                  <a:pt x="1942" y="146"/>
                </a:lnTo>
                <a:lnTo>
                  <a:pt x="1972" y="157"/>
                </a:lnTo>
                <a:lnTo>
                  <a:pt x="1999" y="167"/>
                </a:lnTo>
                <a:lnTo>
                  <a:pt x="2016" y="175"/>
                </a:lnTo>
                <a:lnTo>
                  <a:pt x="2028" y="179"/>
                </a:lnTo>
                <a:lnTo>
                  <a:pt x="2032" y="182"/>
                </a:lnTo>
                <a:lnTo>
                  <a:pt x="2031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2" y="249"/>
                </a:lnTo>
                <a:lnTo>
                  <a:pt x="2018" y="286"/>
                </a:lnTo>
                <a:lnTo>
                  <a:pt x="2009" y="326"/>
                </a:lnTo>
                <a:lnTo>
                  <a:pt x="2000" y="375"/>
                </a:lnTo>
                <a:lnTo>
                  <a:pt x="1989" y="427"/>
                </a:lnTo>
                <a:lnTo>
                  <a:pt x="1975" y="483"/>
                </a:lnTo>
                <a:lnTo>
                  <a:pt x="1958" y="542"/>
                </a:lnTo>
                <a:lnTo>
                  <a:pt x="1940" y="607"/>
                </a:lnTo>
                <a:lnTo>
                  <a:pt x="1919" y="672"/>
                </a:lnTo>
                <a:lnTo>
                  <a:pt x="1894" y="738"/>
                </a:lnTo>
                <a:lnTo>
                  <a:pt x="1866" y="806"/>
                </a:lnTo>
                <a:lnTo>
                  <a:pt x="1835" y="875"/>
                </a:lnTo>
                <a:lnTo>
                  <a:pt x="1802" y="944"/>
                </a:lnTo>
                <a:lnTo>
                  <a:pt x="1764" y="1011"/>
                </a:lnTo>
                <a:lnTo>
                  <a:pt x="1722" y="1076"/>
                </a:lnTo>
                <a:lnTo>
                  <a:pt x="1676" y="1141"/>
                </a:lnTo>
                <a:lnTo>
                  <a:pt x="1627" y="1202"/>
                </a:lnTo>
                <a:lnTo>
                  <a:pt x="1573" y="1259"/>
                </a:lnTo>
                <a:lnTo>
                  <a:pt x="1514" y="1313"/>
                </a:lnTo>
                <a:lnTo>
                  <a:pt x="1452" y="1361"/>
                </a:lnTo>
                <a:lnTo>
                  <a:pt x="1383" y="1405"/>
                </a:lnTo>
                <a:lnTo>
                  <a:pt x="1315" y="1440"/>
                </a:lnTo>
                <a:lnTo>
                  <a:pt x="1245" y="1469"/>
                </a:lnTo>
                <a:lnTo>
                  <a:pt x="1173" y="1494"/>
                </a:lnTo>
                <a:lnTo>
                  <a:pt x="1099" y="1511"/>
                </a:lnTo>
                <a:lnTo>
                  <a:pt x="1024" y="1524"/>
                </a:lnTo>
                <a:lnTo>
                  <a:pt x="950" y="1532"/>
                </a:lnTo>
                <a:lnTo>
                  <a:pt x="876" y="1536"/>
                </a:lnTo>
                <a:lnTo>
                  <a:pt x="801" y="1536"/>
                </a:lnTo>
                <a:lnTo>
                  <a:pt x="727" y="1533"/>
                </a:lnTo>
                <a:lnTo>
                  <a:pt x="654" y="1527"/>
                </a:lnTo>
                <a:lnTo>
                  <a:pt x="584" y="1518"/>
                </a:lnTo>
                <a:lnTo>
                  <a:pt x="515" y="1507"/>
                </a:lnTo>
                <a:lnTo>
                  <a:pt x="450" y="1495"/>
                </a:lnTo>
                <a:lnTo>
                  <a:pt x="385" y="1481"/>
                </a:lnTo>
                <a:lnTo>
                  <a:pt x="326" y="1466"/>
                </a:lnTo>
                <a:lnTo>
                  <a:pt x="270" y="1450"/>
                </a:lnTo>
                <a:lnTo>
                  <a:pt x="218" y="1434"/>
                </a:lnTo>
                <a:lnTo>
                  <a:pt x="170" y="1419"/>
                </a:lnTo>
                <a:lnTo>
                  <a:pt x="127" y="1405"/>
                </a:lnTo>
                <a:lnTo>
                  <a:pt x="91" y="1390"/>
                </a:lnTo>
                <a:lnTo>
                  <a:pt x="59" y="1378"/>
                </a:lnTo>
                <a:lnTo>
                  <a:pt x="34" y="1368"/>
                </a:lnTo>
                <a:lnTo>
                  <a:pt x="16" y="1361"/>
                </a:lnTo>
                <a:lnTo>
                  <a:pt x="5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5" y="1316"/>
                </a:lnTo>
                <a:lnTo>
                  <a:pt x="9" y="1287"/>
                </a:lnTo>
                <a:lnTo>
                  <a:pt x="15" y="1250"/>
                </a:lnTo>
                <a:lnTo>
                  <a:pt x="22" y="1209"/>
                </a:lnTo>
                <a:lnTo>
                  <a:pt x="33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9" y="798"/>
                </a:lnTo>
                <a:lnTo>
                  <a:pt x="167" y="729"/>
                </a:lnTo>
                <a:lnTo>
                  <a:pt x="197" y="661"/>
                </a:lnTo>
                <a:lnTo>
                  <a:pt x="231" y="592"/>
                </a:lnTo>
                <a:lnTo>
                  <a:pt x="269" y="525"/>
                </a:lnTo>
                <a:lnTo>
                  <a:pt x="311" y="459"/>
                </a:lnTo>
                <a:lnTo>
                  <a:pt x="356" y="395"/>
                </a:lnTo>
                <a:lnTo>
                  <a:pt x="406" y="334"/>
                </a:lnTo>
                <a:lnTo>
                  <a:pt x="460" y="277"/>
                </a:lnTo>
                <a:lnTo>
                  <a:pt x="518" y="223"/>
                </a:lnTo>
                <a:lnTo>
                  <a:pt x="581" y="175"/>
                </a:lnTo>
                <a:lnTo>
                  <a:pt x="648" y="131"/>
                </a:lnTo>
              </a:path>
            </a:pathLst>
          </a:custGeom>
          <a:gradFill rotWithShape="1">
            <a:gsLst>
              <a:gs pos="0">
                <a:srgbClr val="BC61CB"/>
              </a:gs>
              <a:gs pos="100000">
                <a:srgbClr val="BC61CB">
                  <a:gamma/>
                  <a:tint val="33333"/>
                  <a:invGamma/>
                </a:srgbClr>
              </a:gs>
            </a:gsLst>
            <a:lin ang="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3" name="Freeform 5"/>
          <p:cNvSpPr/>
          <p:nvPr/>
        </p:nvSpPr>
        <p:spPr bwMode="gray">
          <a:xfrm rot="740164">
            <a:off x="5449983" y="2172293"/>
            <a:ext cx="2751487" cy="1469164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tint val="33333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2" name="Freeform 4"/>
          <p:cNvSpPr/>
          <p:nvPr/>
        </p:nvSpPr>
        <p:spPr bwMode="gray">
          <a:xfrm rot="987605">
            <a:off x="7809599" y="969404"/>
            <a:ext cx="1588770" cy="2656205"/>
          </a:xfrm>
          <a:custGeom>
            <a:avLst/>
            <a:gdLst/>
            <a:ahLst/>
            <a:cxnLst>
              <a:cxn ang="0">
                <a:pos x="1467" y="1246"/>
              </a:cxn>
              <a:cxn ang="0">
                <a:pos x="1444" y="1390"/>
              </a:cxn>
              <a:cxn ang="0">
                <a:pos x="1400" y="1529"/>
              </a:cxn>
              <a:cxn ang="0">
                <a:pos x="1339" y="1662"/>
              </a:cxn>
              <a:cxn ang="0">
                <a:pos x="1267" y="1784"/>
              </a:cxn>
              <a:cxn ang="0">
                <a:pos x="1187" y="1898"/>
              </a:cxn>
              <a:cxn ang="0">
                <a:pos x="1102" y="2002"/>
              </a:cxn>
              <a:cxn ang="0">
                <a:pos x="1019" y="2094"/>
              </a:cxn>
              <a:cxn ang="0">
                <a:pos x="939" y="2174"/>
              </a:cxn>
              <a:cxn ang="0">
                <a:pos x="866" y="2239"/>
              </a:cxn>
              <a:cxn ang="0">
                <a:pos x="806" y="2290"/>
              </a:cxn>
              <a:cxn ang="0">
                <a:pos x="763" y="2325"/>
              </a:cxn>
              <a:cxn ang="0">
                <a:pos x="739" y="2343"/>
              </a:cxn>
              <a:cxn ang="0">
                <a:pos x="732" y="2343"/>
              </a:cxn>
              <a:cxn ang="0">
                <a:pos x="709" y="2325"/>
              </a:cxn>
              <a:cxn ang="0">
                <a:pos x="665" y="2290"/>
              </a:cxn>
              <a:cxn ang="0">
                <a:pos x="604" y="2239"/>
              </a:cxn>
              <a:cxn ang="0">
                <a:pos x="532" y="2174"/>
              </a:cxn>
              <a:cxn ang="0">
                <a:pos x="452" y="2094"/>
              </a:cxn>
              <a:cxn ang="0">
                <a:pos x="367" y="2002"/>
              </a:cxn>
              <a:cxn ang="0">
                <a:pos x="284" y="1898"/>
              </a:cxn>
              <a:cxn ang="0">
                <a:pos x="204" y="1784"/>
              </a:cxn>
              <a:cxn ang="0">
                <a:pos x="131" y="1662"/>
              </a:cxn>
              <a:cxn ang="0">
                <a:pos x="71" y="1529"/>
              </a:cxn>
              <a:cxn ang="0">
                <a:pos x="27" y="1390"/>
              </a:cxn>
              <a:cxn ang="0">
                <a:pos x="4" y="1246"/>
              </a:cxn>
              <a:cxn ang="0">
                <a:pos x="4" y="1098"/>
              </a:cxn>
              <a:cxn ang="0">
                <a:pos x="27" y="954"/>
              </a:cxn>
              <a:cxn ang="0">
                <a:pos x="71" y="815"/>
              </a:cxn>
              <a:cxn ang="0">
                <a:pos x="131" y="684"/>
              </a:cxn>
              <a:cxn ang="0">
                <a:pos x="204" y="560"/>
              </a:cxn>
              <a:cxn ang="0">
                <a:pos x="284" y="446"/>
              </a:cxn>
              <a:cxn ang="0">
                <a:pos x="367" y="343"/>
              </a:cxn>
              <a:cxn ang="0">
                <a:pos x="452" y="251"/>
              </a:cxn>
              <a:cxn ang="0">
                <a:pos x="532" y="170"/>
              </a:cxn>
              <a:cxn ang="0">
                <a:pos x="604" y="105"/>
              </a:cxn>
              <a:cxn ang="0">
                <a:pos x="665" y="55"/>
              </a:cxn>
              <a:cxn ang="0">
                <a:pos x="709" y="19"/>
              </a:cxn>
              <a:cxn ang="0">
                <a:pos x="732" y="1"/>
              </a:cxn>
              <a:cxn ang="0">
                <a:pos x="739" y="1"/>
              </a:cxn>
              <a:cxn ang="0">
                <a:pos x="763" y="19"/>
              </a:cxn>
              <a:cxn ang="0">
                <a:pos x="806" y="55"/>
              </a:cxn>
              <a:cxn ang="0">
                <a:pos x="866" y="105"/>
              </a:cxn>
              <a:cxn ang="0">
                <a:pos x="939" y="170"/>
              </a:cxn>
              <a:cxn ang="0">
                <a:pos x="1019" y="251"/>
              </a:cxn>
              <a:cxn ang="0">
                <a:pos x="1102" y="343"/>
              </a:cxn>
              <a:cxn ang="0">
                <a:pos x="1187" y="446"/>
              </a:cxn>
              <a:cxn ang="0">
                <a:pos x="1267" y="560"/>
              </a:cxn>
              <a:cxn ang="0">
                <a:pos x="1339" y="684"/>
              </a:cxn>
              <a:cxn ang="0">
                <a:pos x="1400" y="815"/>
              </a:cxn>
              <a:cxn ang="0">
                <a:pos x="1444" y="954"/>
              </a:cxn>
              <a:cxn ang="0">
                <a:pos x="1467" y="1098"/>
              </a:cxn>
            </a:cxnLst>
            <a:rect l="0" t="0" r="r" b="b"/>
            <a:pathLst>
              <a:path w="1470" h="2346">
                <a:moveTo>
                  <a:pt x="1470" y="1173"/>
                </a:moveTo>
                <a:lnTo>
                  <a:pt x="1467" y="1246"/>
                </a:lnTo>
                <a:lnTo>
                  <a:pt x="1458" y="1319"/>
                </a:lnTo>
                <a:lnTo>
                  <a:pt x="1444" y="1390"/>
                </a:lnTo>
                <a:lnTo>
                  <a:pt x="1423" y="1462"/>
                </a:lnTo>
                <a:lnTo>
                  <a:pt x="1400" y="1529"/>
                </a:lnTo>
                <a:lnTo>
                  <a:pt x="1371" y="1596"/>
                </a:lnTo>
                <a:lnTo>
                  <a:pt x="1339" y="1662"/>
                </a:lnTo>
                <a:lnTo>
                  <a:pt x="1305" y="1724"/>
                </a:lnTo>
                <a:lnTo>
                  <a:pt x="1267" y="1784"/>
                </a:lnTo>
                <a:lnTo>
                  <a:pt x="1228" y="1843"/>
                </a:lnTo>
                <a:lnTo>
                  <a:pt x="1187" y="1898"/>
                </a:lnTo>
                <a:lnTo>
                  <a:pt x="1145" y="1952"/>
                </a:lnTo>
                <a:lnTo>
                  <a:pt x="1102" y="2002"/>
                </a:lnTo>
                <a:lnTo>
                  <a:pt x="1060" y="2050"/>
                </a:lnTo>
                <a:lnTo>
                  <a:pt x="1019" y="2094"/>
                </a:lnTo>
                <a:lnTo>
                  <a:pt x="978" y="2134"/>
                </a:lnTo>
                <a:lnTo>
                  <a:pt x="939" y="2174"/>
                </a:lnTo>
                <a:lnTo>
                  <a:pt x="901" y="2207"/>
                </a:lnTo>
                <a:lnTo>
                  <a:pt x="866" y="2239"/>
                </a:lnTo>
                <a:lnTo>
                  <a:pt x="835" y="2266"/>
                </a:lnTo>
                <a:lnTo>
                  <a:pt x="806" y="2290"/>
                </a:lnTo>
                <a:lnTo>
                  <a:pt x="783" y="2309"/>
                </a:lnTo>
                <a:lnTo>
                  <a:pt x="763" y="2325"/>
                </a:lnTo>
                <a:lnTo>
                  <a:pt x="748" y="2336"/>
                </a:lnTo>
                <a:lnTo>
                  <a:pt x="739" y="2343"/>
                </a:lnTo>
                <a:lnTo>
                  <a:pt x="735" y="2346"/>
                </a:lnTo>
                <a:lnTo>
                  <a:pt x="732" y="2343"/>
                </a:lnTo>
                <a:lnTo>
                  <a:pt x="723" y="2336"/>
                </a:lnTo>
                <a:lnTo>
                  <a:pt x="709" y="2325"/>
                </a:lnTo>
                <a:lnTo>
                  <a:pt x="688" y="2309"/>
                </a:lnTo>
                <a:lnTo>
                  <a:pt x="665" y="2290"/>
                </a:lnTo>
                <a:lnTo>
                  <a:pt x="636" y="2266"/>
                </a:lnTo>
                <a:lnTo>
                  <a:pt x="604" y="2239"/>
                </a:lnTo>
                <a:lnTo>
                  <a:pt x="570" y="2207"/>
                </a:lnTo>
                <a:lnTo>
                  <a:pt x="532" y="2174"/>
                </a:lnTo>
                <a:lnTo>
                  <a:pt x="493" y="2134"/>
                </a:lnTo>
                <a:lnTo>
                  <a:pt x="452" y="2094"/>
                </a:lnTo>
                <a:lnTo>
                  <a:pt x="410" y="2050"/>
                </a:lnTo>
                <a:lnTo>
                  <a:pt x="367" y="2002"/>
                </a:lnTo>
                <a:lnTo>
                  <a:pt x="325" y="1952"/>
                </a:lnTo>
                <a:lnTo>
                  <a:pt x="284" y="1898"/>
                </a:lnTo>
                <a:lnTo>
                  <a:pt x="243" y="1843"/>
                </a:lnTo>
                <a:lnTo>
                  <a:pt x="204" y="1784"/>
                </a:lnTo>
                <a:lnTo>
                  <a:pt x="166" y="1724"/>
                </a:lnTo>
                <a:lnTo>
                  <a:pt x="131" y="1662"/>
                </a:lnTo>
                <a:lnTo>
                  <a:pt x="100" y="1596"/>
                </a:lnTo>
                <a:lnTo>
                  <a:pt x="71" y="1529"/>
                </a:lnTo>
                <a:lnTo>
                  <a:pt x="48" y="1462"/>
                </a:lnTo>
                <a:lnTo>
                  <a:pt x="27" y="1390"/>
                </a:lnTo>
                <a:lnTo>
                  <a:pt x="13" y="1319"/>
                </a:lnTo>
                <a:lnTo>
                  <a:pt x="4" y="1246"/>
                </a:lnTo>
                <a:lnTo>
                  <a:pt x="0" y="1173"/>
                </a:lnTo>
                <a:lnTo>
                  <a:pt x="4" y="1098"/>
                </a:lnTo>
                <a:lnTo>
                  <a:pt x="13" y="1025"/>
                </a:lnTo>
                <a:lnTo>
                  <a:pt x="27" y="954"/>
                </a:lnTo>
                <a:lnTo>
                  <a:pt x="48" y="884"/>
                </a:lnTo>
                <a:lnTo>
                  <a:pt x="71" y="815"/>
                </a:lnTo>
                <a:lnTo>
                  <a:pt x="100" y="748"/>
                </a:lnTo>
                <a:lnTo>
                  <a:pt x="131" y="684"/>
                </a:lnTo>
                <a:lnTo>
                  <a:pt x="166" y="621"/>
                </a:lnTo>
                <a:lnTo>
                  <a:pt x="204" y="560"/>
                </a:lnTo>
                <a:lnTo>
                  <a:pt x="243" y="502"/>
                </a:lnTo>
                <a:lnTo>
                  <a:pt x="284" y="446"/>
                </a:lnTo>
                <a:lnTo>
                  <a:pt x="325" y="394"/>
                </a:lnTo>
                <a:lnTo>
                  <a:pt x="367" y="343"/>
                </a:lnTo>
                <a:lnTo>
                  <a:pt x="410" y="294"/>
                </a:lnTo>
                <a:lnTo>
                  <a:pt x="452" y="251"/>
                </a:lnTo>
                <a:lnTo>
                  <a:pt x="493" y="210"/>
                </a:lnTo>
                <a:lnTo>
                  <a:pt x="532" y="170"/>
                </a:lnTo>
                <a:lnTo>
                  <a:pt x="570" y="137"/>
                </a:lnTo>
                <a:lnTo>
                  <a:pt x="604" y="105"/>
                </a:lnTo>
                <a:lnTo>
                  <a:pt x="636" y="79"/>
                </a:lnTo>
                <a:lnTo>
                  <a:pt x="665" y="55"/>
                </a:lnTo>
                <a:lnTo>
                  <a:pt x="688" y="35"/>
                </a:lnTo>
                <a:lnTo>
                  <a:pt x="709" y="19"/>
                </a:lnTo>
                <a:lnTo>
                  <a:pt x="723" y="9"/>
                </a:lnTo>
                <a:lnTo>
                  <a:pt x="732" y="1"/>
                </a:lnTo>
                <a:lnTo>
                  <a:pt x="735" y="0"/>
                </a:lnTo>
                <a:lnTo>
                  <a:pt x="739" y="1"/>
                </a:lnTo>
                <a:lnTo>
                  <a:pt x="748" y="9"/>
                </a:lnTo>
                <a:lnTo>
                  <a:pt x="763" y="19"/>
                </a:lnTo>
                <a:lnTo>
                  <a:pt x="783" y="35"/>
                </a:lnTo>
                <a:lnTo>
                  <a:pt x="806" y="55"/>
                </a:lnTo>
                <a:lnTo>
                  <a:pt x="835" y="79"/>
                </a:lnTo>
                <a:lnTo>
                  <a:pt x="866" y="105"/>
                </a:lnTo>
                <a:lnTo>
                  <a:pt x="901" y="137"/>
                </a:lnTo>
                <a:lnTo>
                  <a:pt x="939" y="170"/>
                </a:lnTo>
                <a:lnTo>
                  <a:pt x="978" y="210"/>
                </a:lnTo>
                <a:lnTo>
                  <a:pt x="1019" y="251"/>
                </a:lnTo>
                <a:lnTo>
                  <a:pt x="1060" y="294"/>
                </a:lnTo>
                <a:lnTo>
                  <a:pt x="1102" y="343"/>
                </a:lnTo>
                <a:lnTo>
                  <a:pt x="1145" y="394"/>
                </a:lnTo>
                <a:lnTo>
                  <a:pt x="1187" y="446"/>
                </a:lnTo>
                <a:lnTo>
                  <a:pt x="1228" y="502"/>
                </a:lnTo>
                <a:lnTo>
                  <a:pt x="1267" y="560"/>
                </a:lnTo>
                <a:lnTo>
                  <a:pt x="1305" y="621"/>
                </a:lnTo>
                <a:lnTo>
                  <a:pt x="1339" y="684"/>
                </a:lnTo>
                <a:lnTo>
                  <a:pt x="1371" y="748"/>
                </a:lnTo>
                <a:lnTo>
                  <a:pt x="1400" y="815"/>
                </a:lnTo>
                <a:lnTo>
                  <a:pt x="1423" y="884"/>
                </a:lnTo>
                <a:lnTo>
                  <a:pt x="1444" y="954"/>
                </a:lnTo>
                <a:lnTo>
                  <a:pt x="1458" y="1025"/>
                </a:lnTo>
                <a:lnTo>
                  <a:pt x="1467" y="1098"/>
                </a:lnTo>
                <a:lnTo>
                  <a:pt x="1470" y="1173"/>
                </a:lnTo>
              </a:path>
            </a:pathLst>
          </a:custGeom>
          <a:gradFill rotWithShape="1">
            <a:gsLst>
              <a:gs pos="0">
                <a:srgbClr val="53B749"/>
              </a:gs>
              <a:gs pos="100000">
                <a:srgbClr val="53B749">
                  <a:gamma/>
                  <a:tint val="33333"/>
                  <a:invGamma/>
                </a:srgbClr>
              </a:gs>
            </a:gsLst>
            <a:lin ang="54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1" name="Freeform 9"/>
          <p:cNvSpPr/>
          <p:nvPr/>
        </p:nvSpPr>
        <p:spPr bwMode="gray">
          <a:xfrm rot="10460859">
            <a:off x="8290122" y="2872632"/>
            <a:ext cx="2710758" cy="1456536"/>
          </a:xfrm>
          <a:custGeom>
            <a:avLst/>
            <a:gdLst/>
            <a:ahLst/>
            <a:cxnLst>
              <a:cxn ang="0">
                <a:pos x="716" y="96"/>
              </a:cxn>
              <a:cxn ang="0">
                <a:pos x="859" y="43"/>
              </a:cxn>
              <a:cxn ang="0">
                <a:pos x="1008" y="11"/>
              </a:cxn>
              <a:cxn ang="0">
                <a:pos x="1157" y="0"/>
              </a:cxn>
              <a:cxn ang="0">
                <a:pos x="1305" y="3"/>
              </a:cxn>
              <a:cxn ang="0">
                <a:pos x="1448" y="17"/>
              </a:cxn>
              <a:cxn ang="0">
                <a:pos x="1582" y="42"/>
              </a:cxn>
              <a:cxn ang="0">
                <a:pos x="1706" y="70"/>
              </a:cxn>
              <a:cxn ang="0">
                <a:pos x="1814" y="102"/>
              </a:cxn>
              <a:cxn ang="0">
                <a:pos x="1905" y="131"/>
              </a:cxn>
              <a:cxn ang="0">
                <a:pos x="1972" y="157"/>
              </a:cxn>
              <a:cxn ang="0">
                <a:pos x="2016" y="175"/>
              </a:cxn>
              <a:cxn ang="0">
                <a:pos x="2032" y="182"/>
              </a:cxn>
              <a:cxn ang="0">
                <a:pos x="2029" y="200"/>
              </a:cxn>
              <a:cxn ang="0">
                <a:pos x="2021" y="249"/>
              </a:cxn>
              <a:cxn ang="0">
                <a:pos x="2008" y="327"/>
              </a:cxn>
              <a:cxn ang="0">
                <a:pos x="1988" y="427"/>
              </a:cxn>
              <a:cxn ang="0">
                <a:pos x="1957" y="542"/>
              </a:cxn>
              <a:cxn ang="0">
                <a:pos x="1918" y="672"/>
              </a:cxn>
              <a:cxn ang="0">
                <a:pos x="1865" y="807"/>
              </a:cxn>
              <a:cxn ang="0">
                <a:pos x="1801" y="944"/>
              </a:cxn>
              <a:cxn ang="0">
                <a:pos x="1721" y="1076"/>
              </a:cxn>
              <a:cxn ang="0">
                <a:pos x="1626" y="1202"/>
              </a:cxn>
              <a:cxn ang="0">
                <a:pos x="1514" y="1313"/>
              </a:cxn>
              <a:cxn ang="0">
                <a:pos x="1383" y="1405"/>
              </a:cxn>
              <a:cxn ang="0">
                <a:pos x="1244" y="1469"/>
              </a:cxn>
              <a:cxn ang="0">
                <a:pos x="1098" y="1511"/>
              </a:cxn>
              <a:cxn ang="0">
                <a:pos x="949" y="1532"/>
              </a:cxn>
              <a:cxn ang="0">
                <a:pos x="801" y="1536"/>
              </a:cxn>
              <a:cxn ang="0">
                <a:pos x="653" y="1527"/>
              </a:cxn>
              <a:cxn ang="0">
                <a:pos x="515" y="1507"/>
              </a:cxn>
              <a:cxn ang="0">
                <a:pos x="385" y="1481"/>
              </a:cxn>
              <a:cxn ang="0">
                <a:pos x="270" y="1450"/>
              </a:cxn>
              <a:cxn ang="0">
                <a:pos x="169" y="1419"/>
              </a:cxn>
              <a:cxn ang="0">
                <a:pos x="90" y="1390"/>
              </a:cxn>
              <a:cxn ang="0">
                <a:pos x="33" y="1368"/>
              </a:cxn>
              <a:cxn ang="0">
                <a:pos x="4" y="1357"/>
              </a:cxn>
              <a:cxn ang="0">
                <a:pos x="0" y="1349"/>
              </a:cxn>
              <a:cxn ang="0">
                <a:pos x="4" y="1316"/>
              </a:cxn>
              <a:cxn ang="0">
                <a:pos x="14" y="1250"/>
              </a:cxn>
              <a:cxn ang="0">
                <a:pos x="32" y="1161"/>
              </a:cxn>
              <a:cxn ang="0">
                <a:pos x="57" y="1053"/>
              </a:cxn>
              <a:cxn ang="0">
                <a:pos x="92" y="929"/>
              </a:cxn>
              <a:cxn ang="0">
                <a:pos x="138" y="798"/>
              </a:cxn>
              <a:cxn ang="0">
                <a:pos x="197" y="661"/>
              </a:cxn>
              <a:cxn ang="0">
                <a:pos x="268" y="525"/>
              </a:cxn>
              <a:cxn ang="0">
                <a:pos x="356" y="395"/>
              </a:cxn>
              <a:cxn ang="0">
                <a:pos x="459" y="277"/>
              </a:cxn>
              <a:cxn ang="0">
                <a:pos x="580" y="175"/>
              </a:cxn>
            </a:cxnLst>
            <a:rect l="0" t="0" r="r" b="b"/>
            <a:pathLst>
              <a:path w="2032" h="1536">
                <a:moveTo>
                  <a:pt x="647" y="131"/>
                </a:moveTo>
                <a:lnTo>
                  <a:pt x="716" y="96"/>
                </a:lnTo>
                <a:lnTo>
                  <a:pt x="787" y="67"/>
                </a:lnTo>
                <a:lnTo>
                  <a:pt x="859" y="43"/>
                </a:lnTo>
                <a:lnTo>
                  <a:pt x="933" y="25"/>
                </a:lnTo>
                <a:lnTo>
                  <a:pt x="1008" y="11"/>
                </a:lnTo>
                <a:lnTo>
                  <a:pt x="1082" y="4"/>
                </a:lnTo>
                <a:lnTo>
                  <a:pt x="1157" y="0"/>
                </a:lnTo>
                <a:lnTo>
                  <a:pt x="1231" y="0"/>
                </a:lnTo>
                <a:lnTo>
                  <a:pt x="1305" y="3"/>
                </a:lnTo>
                <a:lnTo>
                  <a:pt x="1377" y="8"/>
                </a:lnTo>
                <a:lnTo>
                  <a:pt x="1448" y="17"/>
                </a:lnTo>
                <a:lnTo>
                  <a:pt x="1517" y="29"/>
                </a:lnTo>
                <a:lnTo>
                  <a:pt x="1582" y="42"/>
                </a:lnTo>
                <a:lnTo>
                  <a:pt x="1647" y="55"/>
                </a:lnTo>
                <a:lnTo>
                  <a:pt x="1706" y="70"/>
                </a:lnTo>
                <a:lnTo>
                  <a:pt x="1762" y="86"/>
                </a:lnTo>
                <a:lnTo>
                  <a:pt x="1814" y="102"/>
                </a:lnTo>
                <a:lnTo>
                  <a:pt x="1861" y="116"/>
                </a:lnTo>
                <a:lnTo>
                  <a:pt x="1905" y="131"/>
                </a:lnTo>
                <a:lnTo>
                  <a:pt x="1941" y="146"/>
                </a:lnTo>
                <a:lnTo>
                  <a:pt x="1972" y="157"/>
                </a:lnTo>
                <a:lnTo>
                  <a:pt x="1998" y="167"/>
                </a:lnTo>
                <a:lnTo>
                  <a:pt x="2016" y="175"/>
                </a:lnTo>
                <a:lnTo>
                  <a:pt x="2027" y="179"/>
                </a:lnTo>
                <a:lnTo>
                  <a:pt x="2032" y="182"/>
                </a:lnTo>
                <a:lnTo>
                  <a:pt x="2030" y="186"/>
                </a:lnTo>
                <a:lnTo>
                  <a:pt x="2029" y="200"/>
                </a:lnTo>
                <a:lnTo>
                  <a:pt x="2026" y="220"/>
                </a:lnTo>
                <a:lnTo>
                  <a:pt x="2021" y="249"/>
                </a:lnTo>
                <a:lnTo>
                  <a:pt x="2017" y="286"/>
                </a:lnTo>
                <a:lnTo>
                  <a:pt x="2008" y="327"/>
                </a:lnTo>
                <a:lnTo>
                  <a:pt x="2000" y="375"/>
                </a:lnTo>
                <a:lnTo>
                  <a:pt x="1988" y="427"/>
                </a:lnTo>
                <a:lnTo>
                  <a:pt x="1975" y="483"/>
                </a:lnTo>
                <a:lnTo>
                  <a:pt x="1957" y="542"/>
                </a:lnTo>
                <a:lnTo>
                  <a:pt x="1940" y="607"/>
                </a:lnTo>
                <a:lnTo>
                  <a:pt x="1918" y="672"/>
                </a:lnTo>
                <a:lnTo>
                  <a:pt x="1893" y="738"/>
                </a:lnTo>
                <a:lnTo>
                  <a:pt x="1865" y="807"/>
                </a:lnTo>
                <a:lnTo>
                  <a:pt x="1835" y="875"/>
                </a:lnTo>
                <a:lnTo>
                  <a:pt x="1801" y="944"/>
                </a:lnTo>
                <a:lnTo>
                  <a:pt x="1763" y="1011"/>
                </a:lnTo>
                <a:lnTo>
                  <a:pt x="1721" y="1076"/>
                </a:lnTo>
                <a:lnTo>
                  <a:pt x="1676" y="1141"/>
                </a:lnTo>
                <a:lnTo>
                  <a:pt x="1626" y="1202"/>
                </a:lnTo>
                <a:lnTo>
                  <a:pt x="1572" y="1259"/>
                </a:lnTo>
                <a:lnTo>
                  <a:pt x="1514" y="1313"/>
                </a:lnTo>
                <a:lnTo>
                  <a:pt x="1451" y="1361"/>
                </a:lnTo>
                <a:lnTo>
                  <a:pt x="1383" y="1405"/>
                </a:lnTo>
                <a:lnTo>
                  <a:pt x="1314" y="1440"/>
                </a:lnTo>
                <a:lnTo>
                  <a:pt x="1244" y="1469"/>
                </a:lnTo>
                <a:lnTo>
                  <a:pt x="1173" y="1494"/>
                </a:lnTo>
                <a:lnTo>
                  <a:pt x="1098" y="1511"/>
                </a:lnTo>
                <a:lnTo>
                  <a:pt x="1024" y="1524"/>
                </a:lnTo>
                <a:lnTo>
                  <a:pt x="949" y="1532"/>
                </a:lnTo>
                <a:lnTo>
                  <a:pt x="875" y="1536"/>
                </a:lnTo>
                <a:lnTo>
                  <a:pt x="801" y="1536"/>
                </a:lnTo>
                <a:lnTo>
                  <a:pt x="726" y="1533"/>
                </a:lnTo>
                <a:lnTo>
                  <a:pt x="653" y="1527"/>
                </a:lnTo>
                <a:lnTo>
                  <a:pt x="583" y="1519"/>
                </a:lnTo>
                <a:lnTo>
                  <a:pt x="515" y="1507"/>
                </a:lnTo>
                <a:lnTo>
                  <a:pt x="449" y="1495"/>
                </a:lnTo>
                <a:lnTo>
                  <a:pt x="385" y="1481"/>
                </a:lnTo>
                <a:lnTo>
                  <a:pt x="325" y="1466"/>
                </a:lnTo>
                <a:lnTo>
                  <a:pt x="270" y="1450"/>
                </a:lnTo>
                <a:lnTo>
                  <a:pt x="217" y="1434"/>
                </a:lnTo>
                <a:lnTo>
                  <a:pt x="169" y="1419"/>
                </a:lnTo>
                <a:lnTo>
                  <a:pt x="127" y="1405"/>
                </a:lnTo>
                <a:lnTo>
                  <a:pt x="90" y="1390"/>
                </a:lnTo>
                <a:lnTo>
                  <a:pt x="58" y="1379"/>
                </a:lnTo>
                <a:lnTo>
                  <a:pt x="33" y="1368"/>
                </a:lnTo>
                <a:lnTo>
                  <a:pt x="16" y="1361"/>
                </a:lnTo>
                <a:lnTo>
                  <a:pt x="4" y="1357"/>
                </a:lnTo>
                <a:lnTo>
                  <a:pt x="0" y="1355"/>
                </a:lnTo>
                <a:lnTo>
                  <a:pt x="0" y="1349"/>
                </a:lnTo>
                <a:lnTo>
                  <a:pt x="3" y="1336"/>
                </a:lnTo>
                <a:lnTo>
                  <a:pt x="4" y="1316"/>
                </a:lnTo>
                <a:lnTo>
                  <a:pt x="9" y="1287"/>
                </a:lnTo>
                <a:lnTo>
                  <a:pt x="14" y="1250"/>
                </a:lnTo>
                <a:lnTo>
                  <a:pt x="22" y="1209"/>
                </a:lnTo>
                <a:lnTo>
                  <a:pt x="32" y="1161"/>
                </a:lnTo>
                <a:lnTo>
                  <a:pt x="44" y="1109"/>
                </a:lnTo>
                <a:lnTo>
                  <a:pt x="57" y="1053"/>
                </a:lnTo>
                <a:lnTo>
                  <a:pt x="73" y="993"/>
                </a:lnTo>
                <a:lnTo>
                  <a:pt x="92" y="929"/>
                </a:lnTo>
                <a:lnTo>
                  <a:pt x="114" y="865"/>
                </a:lnTo>
                <a:lnTo>
                  <a:pt x="138" y="798"/>
                </a:lnTo>
                <a:lnTo>
                  <a:pt x="166" y="729"/>
                </a:lnTo>
                <a:lnTo>
                  <a:pt x="197" y="661"/>
                </a:lnTo>
                <a:lnTo>
                  <a:pt x="230" y="592"/>
                </a:lnTo>
                <a:lnTo>
                  <a:pt x="268" y="525"/>
                </a:lnTo>
                <a:lnTo>
                  <a:pt x="311" y="459"/>
                </a:lnTo>
                <a:lnTo>
                  <a:pt x="356" y="395"/>
                </a:lnTo>
                <a:lnTo>
                  <a:pt x="405" y="334"/>
                </a:lnTo>
                <a:lnTo>
                  <a:pt x="459" y="277"/>
                </a:lnTo>
                <a:lnTo>
                  <a:pt x="518" y="223"/>
                </a:lnTo>
                <a:lnTo>
                  <a:pt x="580" y="175"/>
                </a:lnTo>
                <a:lnTo>
                  <a:pt x="647" y="131"/>
                </a:lnTo>
              </a:path>
            </a:pathLst>
          </a:custGeom>
          <a:gradFill rotWithShape="1">
            <a:gsLst>
              <a:gs pos="0">
                <a:srgbClr val="FFCC00">
                  <a:gamma/>
                  <a:tint val="33333"/>
                  <a:invGamma/>
                </a:srgbClr>
              </a:gs>
              <a:gs pos="100000">
                <a:srgbClr val="FFCC00"/>
              </a:gs>
            </a:gsLst>
            <a:lin ang="189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60" name="Freeform 8"/>
          <p:cNvSpPr/>
          <p:nvPr/>
        </p:nvSpPr>
        <p:spPr bwMode="gray">
          <a:xfrm rot="761071">
            <a:off x="8362823" y="4415117"/>
            <a:ext cx="2323333" cy="1451643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tint val="33333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</a:ln>
          <a:effectLst>
            <a:outerShdw dist="135003" dir="2928844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zh-CN" altLang="en-US">
              <a:latin typeface="Arial" panose="020B0604020202020204" pitchFamily="34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27" name="TextBox 11"/>
          <p:cNvSpPr txBox="1"/>
          <p:nvPr/>
        </p:nvSpPr>
        <p:spPr>
          <a:xfrm>
            <a:off x="1476345" y="670566"/>
            <a:ext cx="3976687" cy="4921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拳头产品</a:t>
            </a:r>
          </a:p>
        </p:txBody>
      </p:sp>
      <p:sp>
        <p:nvSpPr>
          <p:cNvPr id="31" name="TextBox 11"/>
          <p:cNvSpPr txBox="1"/>
          <p:nvPr/>
        </p:nvSpPr>
        <p:spPr>
          <a:xfrm>
            <a:off x="1476345" y="130036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rgbClr val="FF0000"/>
                </a:solidFill>
                <a:latin typeface="Agency FB" panose="020B0503020202020204" pitchFamily="34" charset="0"/>
              </a:rPr>
              <a:t>Introduction to the Basic Situation of Enterprises and Relevant </a:t>
            </a:r>
            <a:r>
              <a:rPr lang="en-US" altLang="zh-CN" sz="1400" dirty="0" err="1">
                <a:solidFill>
                  <a:srgbClr val="FF0000"/>
                </a:solidFill>
                <a:latin typeface="Agency FB" panose="020B0503020202020204" pitchFamily="34" charset="0"/>
              </a:rPr>
              <a:t>Honours</a:t>
            </a:r>
            <a:endParaRPr lang="en-US" altLang="zh-CN" sz="1400" dirty="0">
              <a:solidFill>
                <a:srgbClr val="FF0000"/>
              </a:solidFill>
              <a:latin typeface="Agency FB" panose="020B0503020202020204" pitchFamily="34" charset="0"/>
            </a:endParaRPr>
          </a:p>
        </p:txBody>
      </p: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4545" y="40804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" name="Group 10"/>
          <p:cNvGrpSpPr/>
          <p:nvPr/>
        </p:nvGrpSpPr>
        <p:grpSpPr bwMode="auto">
          <a:xfrm>
            <a:off x="7357110" y="3133463"/>
            <a:ext cx="1521460" cy="1535430"/>
            <a:chOff x="2016" y="1920"/>
            <a:chExt cx="1680" cy="1680"/>
          </a:xfrm>
        </p:grpSpPr>
        <p:sp>
          <p:nvSpPr>
            <p:cNvPr id="63" name="Oval 11"/>
            <p:cNvSpPr>
              <a:spLocks noChangeArrowheads="1"/>
            </p:cNvSpPr>
            <p:nvPr/>
          </p:nvSpPr>
          <p:spPr bwMode="gray">
            <a:xfrm>
              <a:off x="2016" y="1920"/>
              <a:ext cx="1680" cy="1680"/>
            </a:xfrm>
            <a:prstGeom prst="ellipse">
              <a:avLst/>
            </a:prstGeom>
            <a:gradFill rotWithShape="1">
              <a:gsLst>
                <a:gs pos="0">
                  <a:srgbClr val="FF3300"/>
                </a:gs>
                <a:gs pos="100000">
                  <a:srgbClr val="FF3300">
                    <a:gamma/>
                    <a:shade val="24314"/>
                    <a:invGamma/>
                  </a:srgbClr>
                </a:gs>
              </a:gsLst>
              <a:lin ang="5400000" scaled="1"/>
            </a:gradFill>
            <a:ln w="38100">
              <a:solidFill>
                <a:srgbClr val="FFFFFF"/>
              </a:solidFill>
              <a:round/>
            </a:ln>
            <a:effectLst>
              <a:outerShdw dist="91581" dir="3378596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  <p:sp>
          <p:nvSpPr>
            <p:cNvPr id="64" name="Freeform 12"/>
            <p:cNvSpPr/>
            <p:nvPr/>
          </p:nvSpPr>
          <p:spPr bwMode="gray">
            <a:xfrm>
              <a:off x="2208" y="1948"/>
              <a:ext cx="1296" cy="634"/>
            </a:xfrm>
            <a:custGeom>
              <a:avLst/>
              <a:gdLst>
                <a:gd name="T0" fmla="*/ 1252 w 1321"/>
                <a:gd name="T1" fmla="*/ 318 h 712"/>
                <a:gd name="T2" fmla="*/ 1268 w 1321"/>
                <a:gd name="T3" fmla="*/ 351 h 712"/>
                <a:gd name="T4" fmla="*/ 1271 w 1321"/>
                <a:gd name="T5" fmla="*/ 381 h 712"/>
                <a:gd name="T6" fmla="*/ 1266 w 1321"/>
                <a:gd name="T7" fmla="*/ 409 h 712"/>
                <a:gd name="T8" fmla="*/ 1249 w 1321"/>
                <a:gd name="T9" fmla="*/ 436 h 712"/>
                <a:gd name="T10" fmla="*/ 1224 w 1321"/>
                <a:gd name="T11" fmla="*/ 459 h 712"/>
                <a:gd name="T12" fmla="*/ 1193 w 1321"/>
                <a:gd name="T13" fmla="*/ 479 h 712"/>
                <a:gd name="T14" fmla="*/ 1151 w 1321"/>
                <a:gd name="T15" fmla="*/ 498 h 712"/>
                <a:gd name="T16" fmla="*/ 1104 w 1321"/>
                <a:gd name="T17" fmla="*/ 515 h 712"/>
                <a:gd name="T18" fmla="*/ 1051 w 1321"/>
                <a:gd name="T19" fmla="*/ 529 h 712"/>
                <a:gd name="T20" fmla="*/ 992 w 1321"/>
                <a:gd name="T21" fmla="*/ 541 h 712"/>
                <a:gd name="T22" fmla="*/ 931 w 1321"/>
                <a:gd name="T23" fmla="*/ 550 h 712"/>
                <a:gd name="T24" fmla="*/ 862 w 1321"/>
                <a:gd name="T25" fmla="*/ 558 h 712"/>
                <a:gd name="T26" fmla="*/ 793 w 1321"/>
                <a:gd name="T27" fmla="*/ 563 h 712"/>
                <a:gd name="T28" fmla="*/ 765 w 1321"/>
                <a:gd name="T29" fmla="*/ 565 h 712"/>
                <a:gd name="T30" fmla="*/ 458 w 1321"/>
                <a:gd name="T31" fmla="*/ 565 h 712"/>
                <a:gd name="T32" fmla="*/ 454 w 1321"/>
                <a:gd name="T33" fmla="*/ 565 h 712"/>
                <a:gd name="T34" fmla="*/ 393 w 1321"/>
                <a:gd name="T35" fmla="*/ 561 h 712"/>
                <a:gd name="T36" fmla="*/ 335 w 1321"/>
                <a:gd name="T37" fmla="*/ 558 h 712"/>
                <a:gd name="T38" fmla="*/ 280 w 1321"/>
                <a:gd name="T39" fmla="*/ 552 h 712"/>
                <a:gd name="T40" fmla="*/ 227 w 1321"/>
                <a:gd name="T41" fmla="*/ 547 h 712"/>
                <a:gd name="T42" fmla="*/ 179 w 1321"/>
                <a:gd name="T43" fmla="*/ 537 h 712"/>
                <a:gd name="T44" fmla="*/ 135 w 1321"/>
                <a:gd name="T45" fmla="*/ 525 h 712"/>
                <a:gd name="T46" fmla="*/ 98 w 1321"/>
                <a:gd name="T47" fmla="*/ 514 h 712"/>
                <a:gd name="T48" fmla="*/ 65 w 1321"/>
                <a:gd name="T49" fmla="*/ 500 h 712"/>
                <a:gd name="T50" fmla="*/ 37 w 1321"/>
                <a:gd name="T51" fmla="*/ 482 h 712"/>
                <a:gd name="T52" fmla="*/ 18 w 1321"/>
                <a:gd name="T53" fmla="*/ 462 h 712"/>
                <a:gd name="T54" fmla="*/ 6 w 1321"/>
                <a:gd name="T55" fmla="*/ 439 h 712"/>
                <a:gd name="T56" fmla="*/ 0 w 1321"/>
                <a:gd name="T57" fmla="*/ 416 h 712"/>
                <a:gd name="T58" fmla="*/ 0 w 1321"/>
                <a:gd name="T59" fmla="*/ 412 h 712"/>
                <a:gd name="T60" fmla="*/ 4 w 1321"/>
                <a:gd name="T61" fmla="*/ 386 h 712"/>
                <a:gd name="T62" fmla="*/ 16 w 1321"/>
                <a:gd name="T63" fmla="*/ 354 h 712"/>
                <a:gd name="T64" fmla="*/ 49 w 1321"/>
                <a:gd name="T65" fmla="*/ 293 h 712"/>
                <a:gd name="T66" fmla="*/ 90 w 1321"/>
                <a:gd name="T67" fmla="*/ 237 h 712"/>
                <a:gd name="T68" fmla="*/ 141 w 1321"/>
                <a:gd name="T69" fmla="*/ 186 h 712"/>
                <a:gd name="T70" fmla="*/ 196 w 1321"/>
                <a:gd name="T71" fmla="*/ 140 h 712"/>
                <a:gd name="T72" fmla="*/ 260 w 1321"/>
                <a:gd name="T73" fmla="*/ 99 h 712"/>
                <a:gd name="T74" fmla="*/ 329 w 1321"/>
                <a:gd name="T75" fmla="*/ 65 h 712"/>
                <a:gd name="T76" fmla="*/ 399 w 1321"/>
                <a:gd name="T77" fmla="*/ 37 h 712"/>
                <a:gd name="T78" fmla="*/ 479 w 1321"/>
                <a:gd name="T79" fmla="*/ 17 h 712"/>
                <a:gd name="T80" fmla="*/ 559 w 1321"/>
                <a:gd name="T81" fmla="*/ 4 h 712"/>
                <a:gd name="T82" fmla="*/ 642 w 1321"/>
                <a:gd name="T83" fmla="*/ 0 h 712"/>
                <a:gd name="T84" fmla="*/ 642 w 1321"/>
                <a:gd name="T85" fmla="*/ 0 h 712"/>
                <a:gd name="T86" fmla="*/ 731 w 1321"/>
                <a:gd name="T87" fmla="*/ 4 h 712"/>
                <a:gd name="T88" fmla="*/ 815 w 1321"/>
                <a:gd name="T89" fmla="*/ 18 h 712"/>
                <a:gd name="T90" fmla="*/ 897 w 1321"/>
                <a:gd name="T91" fmla="*/ 42 h 712"/>
                <a:gd name="T92" fmla="*/ 972 w 1321"/>
                <a:gd name="T93" fmla="*/ 71 h 712"/>
                <a:gd name="T94" fmla="*/ 1042 w 1321"/>
                <a:gd name="T95" fmla="*/ 109 h 712"/>
                <a:gd name="T96" fmla="*/ 1106 w 1321"/>
                <a:gd name="T97" fmla="*/ 154 h 712"/>
                <a:gd name="T98" fmla="*/ 1163 w 1321"/>
                <a:gd name="T99" fmla="*/ 203 h 712"/>
                <a:gd name="T100" fmla="*/ 1211 w 1321"/>
                <a:gd name="T101" fmla="*/ 257 h 712"/>
                <a:gd name="T102" fmla="*/ 1252 w 1321"/>
                <a:gd name="T103" fmla="*/ 318 h 712"/>
                <a:gd name="T104" fmla="*/ 1252 w 1321"/>
                <a:gd name="T105" fmla="*/ 318 h 71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321"/>
                <a:gd name="T160" fmla="*/ 0 h 712"/>
                <a:gd name="T161" fmla="*/ 1321 w 1321"/>
                <a:gd name="T162" fmla="*/ 712 h 71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321" h="712">
                  <a:moveTo>
                    <a:pt x="1301" y="401"/>
                  </a:moveTo>
                  <a:lnTo>
                    <a:pt x="1317" y="442"/>
                  </a:lnTo>
                  <a:lnTo>
                    <a:pt x="1321" y="481"/>
                  </a:lnTo>
                  <a:lnTo>
                    <a:pt x="1315" y="516"/>
                  </a:lnTo>
                  <a:lnTo>
                    <a:pt x="1298" y="550"/>
                  </a:lnTo>
                  <a:lnTo>
                    <a:pt x="1272" y="579"/>
                  </a:lnTo>
                  <a:lnTo>
                    <a:pt x="1239" y="604"/>
                  </a:lnTo>
                  <a:lnTo>
                    <a:pt x="1196" y="628"/>
                  </a:lnTo>
                  <a:lnTo>
                    <a:pt x="1147" y="649"/>
                  </a:lnTo>
                  <a:lnTo>
                    <a:pt x="1092" y="667"/>
                  </a:lnTo>
                  <a:lnTo>
                    <a:pt x="1031" y="683"/>
                  </a:lnTo>
                  <a:lnTo>
                    <a:pt x="967" y="694"/>
                  </a:lnTo>
                  <a:lnTo>
                    <a:pt x="896" y="704"/>
                  </a:lnTo>
                  <a:lnTo>
                    <a:pt x="824" y="710"/>
                  </a:lnTo>
                  <a:lnTo>
                    <a:pt x="795" y="712"/>
                  </a:lnTo>
                  <a:lnTo>
                    <a:pt x="476" y="712"/>
                  </a:lnTo>
                  <a:lnTo>
                    <a:pt x="472" y="712"/>
                  </a:lnTo>
                  <a:lnTo>
                    <a:pt x="409" y="708"/>
                  </a:lnTo>
                  <a:lnTo>
                    <a:pt x="348" y="704"/>
                  </a:lnTo>
                  <a:lnTo>
                    <a:pt x="290" y="696"/>
                  </a:lnTo>
                  <a:lnTo>
                    <a:pt x="235" y="689"/>
                  </a:lnTo>
                  <a:lnTo>
                    <a:pt x="186" y="677"/>
                  </a:lnTo>
                  <a:lnTo>
                    <a:pt x="141" y="663"/>
                  </a:lnTo>
                  <a:lnTo>
                    <a:pt x="102" y="648"/>
                  </a:lnTo>
                  <a:lnTo>
                    <a:pt x="67" y="630"/>
                  </a:lnTo>
                  <a:lnTo>
                    <a:pt x="39" y="608"/>
                  </a:lnTo>
                  <a:lnTo>
                    <a:pt x="18" y="583"/>
                  </a:lnTo>
                  <a:lnTo>
                    <a:pt x="6" y="554"/>
                  </a:lnTo>
                  <a:lnTo>
                    <a:pt x="0" y="524"/>
                  </a:lnTo>
                  <a:lnTo>
                    <a:pt x="0" y="520"/>
                  </a:lnTo>
                  <a:lnTo>
                    <a:pt x="4" y="487"/>
                  </a:lnTo>
                  <a:lnTo>
                    <a:pt x="16" y="446"/>
                  </a:lnTo>
                  <a:lnTo>
                    <a:pt x="51" y="370"/>
                  </a:lnTo>
                  <a:lnTo>
                    <a:pt x="94" y="299"/>
                  </a:lnTo>
                  <a:lnTo>
                    <a:pt x="147" y="235"/>
                  </a:lnTo>
                  <a:lnTo>
                    <a:pt x="204" y="176"/>
                  </a:lnTo>
                  <a:lnTo>
                    <a:pt x="270" y="125"/>
                  </a:lnTo>
                  <a:lnTo>
                    <a:pt x="341" y="82"/>
                  </a:lnTo>
                  <a:lnTo>
                    <a:pt x="415" y="47"/>
                  </a:lnTo>
                  <a:lnTo>
                    <a:pt x="497" y="21"/>
                  </a:lnTo>
                  <a:lnTo>
                    <a:pt x="581" y="6"/>
                  </a:lnTo>
                  <a:lnTo>
                    <a:pt x="667" y="0"/>
                  </a:lnTo>
                  <a:lnTo>
                    <a:pt x="759" y="6"/>
                  </a:lnTo>
                  <a:lnTo>
                    <a:pt x="847" y="23"/>
                  </a:lnTo>
                  <a:lnTo>
                    <a:pt x="932" y="53"/>
                  </a:lnTo>
                  <a:lnTo>
                    <a:pt x="1010" y="90"/>
                  </a:lnTo>
                  <a:lnTo>
                    <a:pt x="1082" y="137"/>
                  </a:lnTo>
                  <a:lnTo>
                    <a:pt x="1149" y="194"/>
                  </a:lnTo>
                  <a:lnTo>
                    <a:pt x="1208" y="256"/>
                  </a:lnTo>
                  <a:lnTo>
                    <a:pt x="1258" y="325"/>
                  </a:lnTo>
                  <a:lnTo>
                    <a:pt x="1301" y="401"/>
                  </a:lnTo>
                  <a:close/>
                </a:path>
              </a:pathLst>
            </a:custGeom>
            <a:gradFill rotWithShape="1">
              <a:gsLst>
                <a:gs pos="0">
                  <a:schemeClr val="tx1"/>
                </a:gs>
                <a:gs pos="100000">
                  <a:srgbClr val="FF33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5" name="Text Box 13"/>
          <p:cNvSpPr txBox="1">
            <a:spLocks noChangeArrowheads="1"/>
          </p:cNvSpPr>
          <p:nvPr/>
        </p:nvSpPr>
        <p:spPr bwMode="gray">
          <a:xfrm>
            <a:off x="6188552" y="269039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智慧消费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" name="Text Box 14"/>
          <p:cNvSpPr txBox="1">
            <a:spLocks noChangeArrowheads="1"/>
          </p:cNvSpPr>
          <p:nvPr/>
        </p:nvSpPr>
        <p:spPr bwMode="gray">
          <a:xfrm>
            <a:off x="7964214" y="2116686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智慧停车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7" name="Text Box 15"/>
          <p:cNvSpPr txBox="1">
            <a:spLocks noChangeArrowheads="1"/>
          </p:cNvSpPr>
          <p:nvPr/>
        </p:nvSpPr>
        <p:spPr bwMode="gray">
          <a:xfrm>
            <a:off x="9134960" y="3354519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智慧校园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8" name="Text Box 16"/>
          <p:cNvSpPr txBox="1">
            <a:spLocks noChangeArrowheads="1"/>
          </p:cNvSpPr>
          <p:nvPr/>
        </p:nvSpPr>
        <p:spPr bwMode="gray">
          <a:xfrm>
            <a:off x="5904617" y="4319130"/>
            <a:ext cx="139479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云端社区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9" name="Text Box 17"/>
          <p:cNvSpPr txBox="1">
            <a:spLocks noChangeArrowheads="1"/>
          </p:cNvSpPr>
          <p:nvPr/>
        </p:nvSpPr>
        <p:spPr bwMode="gray">
          <a:xfrm>
            <a:off x="8905745" y="4832678"/>
            <a:ext cx="121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rgbClr val="000000"/>
                </a:solidFill>
                <a:ea typeface="宋体" panose="02010600030101010101" pitchFamily="2" charset="-122"/>
              </a:rPr>
              <a:t>智慧门禁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gray">
          <a:xfrm>
            <a:off x="7615175" y="3579035"/>
            <a:ext cx="958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threePt" dir="t"/>
            </a:scene3d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集信</a:t>
            </a:r>
            <a:endParaRPr lang="en-US" altLang="zh-CN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宋体" panose="02010600030101010101" pitchFamily="2" charset="-122"/>
            </a:endParaRPr>
          </a:p>
          <a:p>
            <a:pPr algn="ctr" eaLnBrk="1" hangingPunct="1"/>
            <a:r>
              <a:rPr lang="zh-CN" alt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宋体" panose="02010600030101010101" pitchFamily="2" charset="-122"/>
              </a:rPr>
              <a:t>一卡通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486247" y="3171501"/>
            <a:ext cx="3377998" cy="1688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强大的技术力量，专业的研发团队，为你提供优质的产品与服务。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76375" y="2117090"/>
            <a:ext cx="20739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zh-CN" sz="2400" b="1" dirty="0">
                <a:solidFill>
                  <a:srgbClr val="263248"/>
                </a:solidFill>
              </a:rPr>
              <a:t>一卡</a:t>
            </a:r>
            <a:r>
              <a:rPr lang="en-US" altLang="zh-CN" sz="2400" b="1" dirty="0">
                <a:solidFill>
                  <a:srgbClr val="FFAB01"/>
                </a:solidFill>
              </a:rPr>
              <a:t>“</a:t>
            </a:r>
            <a:r>
              <a:rPr lang="zh-CN" altLang="zh-CN" sz="2400" b="1" dirty="0">
                <a:solidFill>
                  <a:srgbClr val="FFAB01"/>
                </a:solidFill>
              </a:rPr>
              <a:t>走天下</a:t>
            </a:r>
            <a:r>
              <a:rPr lang="en-US" altLang="zh-CN" sz="2400" b="1" dirty="0">
                <a:solidFill>
                  <a:srgbClr val="FFAB01"/>
                </a:solidFill>
              </a:rPr>
              <a:t>”</a:t>
            </a: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gray">
          <a:xfrm>
            <a:off x="7311391" y="5323119"/>
            <a:ext cx="12170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zh-CN" altLang="en-US" sz="2000" b="1" smtClean="0">
                <a:solidFill>
                  <a:srgbClr val="000000"/>
                </a:solidFill>
                <a:ea typeface="宋体" panose="02010600030101010101" pitchFamily="2" charset="-122"/>
              </a:rPr>
              <a:t>智慧</a:t>
            </a:r>
            <a:r>
              <a:rPr lang="zh-CN" altLang="en-US" sz="2000" b="1">
                <a:solidFill>
                  <a:srgbClr val="000000"/>
                </a:solidFill>
                <a:ea typeface="宋体" panose="02010600030101010101" pitchFamily="2" charset="-122"/>
              </a:rPr>
              <a:t>考勤</a:t>
            </a:r>
            <a:endParaRPr lang="en-US" altLang="zh-CN" sz="20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08087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500"/>
                            </p:stCondLst>
                            <p:childTnLst>
                              <p:par>
                                <p:cTn id="5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500"/>
                            </p:stCondLst>
                            <p:childTnLst>
                              <p:par>
                                <p:cTn id="5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58" grpId="0" bldLvl="0" animBg="1"/>
      <p:bldP spid="53" grpId="0" bldLvl="0" animBg="1"/>
      <p:bldP spid="52" grpId="0" bldLvl="0" animBg="1"/>
      <p:bldP spid="61" grpId="0" bldLvl="0" animBg="1"/>
      <p:bldP spid="60" grpId="0" bldLvl="0" animBg="1"/>
      <p:bldP spid="65" grpId="0"/>
      <p:bldP spid="66" grpId="0"/>
      <p:bldP spid="67" grpId="0"/>
      <p:bldP spid="68" grpId="0"/>
      <p:bldP spid="69" grpId="0"/>
      <p:bldP spid="71" grpId="0"/>
      <p:bldP spid="5" grpId="0"/>
      <p:bldP spid="4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68019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476345" y="670566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服务体系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0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47127" y="32095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" name="Group 4"/>
          <p:cNvGrpSpPr/>
          <p:nvPr/>
        </p:nvGrpSpPr>
        <p:grpSpPr bwMode="auto">
          <a:xfrm>
            <a:off x="3740150" y="1580541"/>
            <a:ext cx="1892300" cy="1522413"/>
            <a:chOff x="2356" y="960"/>
            <a:chExt cx="1192" cy="959"/>
          </a:xfrm>
        </p:grpSpPr>
        <p:grpSp>
          <p:nvGrpSpPr>
            <p:cNvPr id="52" name="Group 5"/>
            <p:cNvGrpSpPr/>
            <p:nvPr/>
          </p:nvGrpSpPr>
          <p:grpSpPr bwMode="auto">
            <a:xfrm>
              <a:off x="2356" y="960"/>
              <a:ext cx="1192" cy="959"/>
              <a:chOff x="2057" y="862"/>
              <a:chExt cx="1549" cy="1351"/>
            </a:xfrm>
          </p:grpSpPr>
          <p:sp>
            <p:nvSpPr>
              <p:cNvPr id="58" name="AutoShape 6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59" name="AutoShape 7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0" name="AutoShape 8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7262EC"/>
                  </a:gs>
                  <a:gs pos="100000">
                    <a:srgbClr val="2614AA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53" name="Text Box 9"/>
            <p:cNvSpPr txBox="1">
              <a:spLocks noChangeArrowheads="1"/>
            </p:cNvSpPr>
            <p:nvPr/>
          </p:nvSpPr>
          <p:spPr bwMode="gray">
            <a:xfrm>
              <a:off x="2566" y="1225"/>
              <a:ext cx="758" cy="4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服务质量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  <a:sym typeface="+mn-ea"/>
                </a:rPr>
                <a:t>监督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1" name="Group 10"/>
          <p:cNvGrpSpPr/>
          <p:nvPr/>
        </p:nvGrpSpPr>
        <p:grpSpPr bwMode="auto">
          <a:xfrm>
            <a:off x="2362201" y="2282825"/>
            <a:ext cx="1893888" cy="1522413"/>
            <a:chOff x="1488" y="1438"/>
            <a:chExt cx="1193" cy="959"/>
          </a:xfrm>
        </p:grpSpPr>
        <p:grpSp>
          <p:nvGrpSpPr>
            <p:cNvPr id="62" name="Group 11"/>
            <p:cNvGrpSpPr/>
            <p:nvPr/>
          </p:nvGrpSpPr>
          <p:grpSpPr bwMode="auto">
            <a:xfrm>
              <a:off x="1488" y="1438"/>
              <a:ext cx="1193" cy="959"/>
              <a:chOff x="1110" y="2656"/>
              <a:chExt cx="1549" cy="1351"/>
            </a:xfrm>
          </p:grpSpPr>
          <p:sp>
            <p:nvSpPr>
              <p:cNvPr id="64" name="AutoShape 12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5" name="AutoShape 13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66" name="AutoShape 14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B443"/>
                  </a:gs>
                  <a:gs pos="100000">
                    <a:srgbClr val="115D16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3" name="Text Box 15"/>
            <p:cNvSpPr txBox="1">
              <a:spLocks noChangeArrowheads="1"/>
            </p:cNvSpPr>
            <p:nvPr/>
          </p:nvSpPr>
          <p:spPr bwMode="gray">
            <a:xfrm>
              <a:off x="1705" y="1642"/>
              <a:ext cx="76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CN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7×24</a:t>
              </a: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电话支持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67" name="Group 16"/>
          <p:cNvGrpSpPr/>
          <p:nvPr/>
        </p:nvGrpSpPr>
        <p:grpSpPr bwMode="auto">
          <a:xfrm>
            <a:off x="3740150" y="3046413"/>
            <a:ext cx="1892300" cy="1522413"/>
            <a:chOff x="2356" y="1919"/>
            <a:chExt cx="1192" cy="959"/>
          </a:xfrm>
        </p:grpSpPr>
        <p:grpSp>
          <p:nvGrpSpPr>
            <p:cNvPr id="68" name="Group 17"/>
            <p:cNvGrpSpPr/>
            <p:nvPr/>
          </p:nvGrpSpPr>
          <p:grpSpPr bwMode="auto">
            <a:xfrm>
              <a:off x="2356" y="1919"/>
              <a:ext cx="1192" cy="959"/>
              <a:chOff x="3174" y="2656"/>
              <a:chExt cx="1549" cy="1351"/>
            </a:xfrm>
          </p:grpSpPr>
          <p:sp>
            <p:nvSpPr>
              <p:cNvPr id="70" name="AutoShape 1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1" name="AutoShape 1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2" name="AutoShape 2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CC7032"/>
                  </a:gs>
                  <a:gs pos="100000">
                    <a:srgbClr val="844820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69" name="Text Box 21"/>
            <p:cNvSpPr txBox="1">
              <a:spLocks noChangeArrowheads="1"/>
            </p:cNvSpPr>
            <p:nvPr/>
          </p:nvSpPr>
          <p:spPr bwMode="gray">
            <a:xfrm>
              <a:off x="2499" y="2114"/>
              <a:ext cx="896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集信</a:t>
              </a:r>
              <a:endParaRPr lang="en-US" altLang="zh-CN" sz="24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4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服务体系</a:t>
              </a:r>
              <a:endParaRPr lang="en-US" altLang="zh-CN" sz="14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3" name="Group 22"/>
          <p:cNvGrpSpPr/>
          <p:nvPr/>
        </p:nvGrpSpPr>
        <p:grpSpPr bwMode="auto">
          <a:xfrm>
            <a:off x="5116513" y="2282825"/>
            <a:ext cx="1893888" cy="1522413"/>
            <a:chOff x="3223" y="1438"/>
            <a:chExt cx="1193" cy="959"/>
          </a:xfrm>
        </p:grpSpPr>
        <p:grpSp>
          <p:nvGrpSpPr>
            <p:cNvPr id="74" name="Group 23"/>
            <p:cNvGrpSpPr/>
            <p:nvPr/>
          </p:nvGrpSpPr>
          <p:grpSpPr bwMode="auto">
            <a:xfrm>
              <a:off x="3223" y="1438"/>
              <a:ext cx="1193" cy="959"/>
              <a:chOff x="2057" y="862"/>
              <a:chExt cx="1549" cy="1351"/>
            </a:xfrm>
          </p:grpSpPr>
          <p:sp>
            <p:nvSpPr>
              <p:cNvPr id="76" name="AutoShape 24"/>
              <p:cNvSpPr>
                <a:spLocks noChangeArrowheads="1"/>
              </p:cNvSpPr>
              <p:nvPr/>
            </p:nvSpPr>
            <p:spPr bwMode="gray">
              <a:xfrm>
                <a:off x="2070" y="88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7" name="AutoShape 25"/>
              <p:cNvSpPr>
                <a:spLocks noChangeArrowheads="1"/>
              </p:cNvSpPr>
              <p:nvPr/>
            </p:nvSpPr>
            <p:spPr bwMode="gray">
              <a:xfrm>
                <a:off x="2057" y="862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78" name="AutoShape 26"/>
              <p:cNvSpPr>
                <a:spLocks noChangeArrowheads="1"/>
              </p:cNvSpPr>
              <p:nvPr/>
            </p:nvSpPr>
            <p:spPr bwMode="gray">
              <a:xfrm>
                <a:off x="2147" y="942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E565A"/>
                  </a:gs>
                  <a:gs pos="100000">
                    <a:srgbClr val="85B9C3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75" name="Text Box 27"/>
            <p:cNvSpPr txBox="1">
              <a:spLocks noChangeArrowheads="1"/>
            </p:cNvSpPr>
            <p:nvPr/>
          </p:nvSpPr>
          <p:spPr bwMode="gray">
            <a:xfrm>
              <a:off x="3428" y="1686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远程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网络支持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79" name="Group 28"/>
          <p:cNvGrpSpPr/>
          <p:nvPr/>
        </p:nvGrpSpPr>
        <p:grpSpPr bwMode="auto">
          <a:xfrm>
            <a:off x="3745865" y="4550962"/>
            <a:ext cx="1893888" cy="1524000"/>
            <a:chOff x="3223" y="2400"/>
            <a:chExt cx="1193" cy="960"/>
          </a:xfrm>
        </p:grpSpPr>
        <p:grpSp>
          <p:nvGrpSpPr>
            <p:cNvPr id="80" name="Group 29"/>
            <p:cNvGrpSpPr/>
            <p:nvPr/>
          </p:nvGrpSpPr>
          <p:grpSpPr bwMode="auto">
            <a:xfrm>
              <a:off x="3223" y="2400"/>
              <a:ext cx="1193" cy="960"/>
              <a:chOff x="3174" y="2655"/>
              <a:chExt cx="1549" cy="1352"/>
            </a:xfrm>
          </p:grpSpPr>
          <p:sp>
            <p:nvSpPr>
              <p:cNvPr id="82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83" name="AutoShape 31"/>
              <p:cNvSpPr>
                <a:spLocks noChangeArrowheads="1"/>
              </p:cNvSpPr>
              <p:nvPr/>
            </p:nvSpPr>
            <p:spPr bwMode="gray">
              <a:xfrm>
                <a:off x="3174" y="2655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91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81" name="Text Box 33"/>
            <p:cNvSpPr txBox="1">
              <a:spLocks noChangeArrowheads="1"/>
            </p:cNvSpPr>
            <p:nvPr/>
          </p:nvSpPr>
          <p:spPr bwMode="gray">
            <a:xfrm>
              <a:off x="3460" y="2650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异常情况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处理预案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357755" y="3810000"/>
            <a:ext cx="1892935" cy="1521460"/>
            <a:chOff x="3713" y="6000"/>
            <a:chExt cx="2981" cy="2396"/>
          </a:xfrm>
        </p:grpSpPr>
        <p:sp>
          <p:nvSpPr>
            <p:cNvPr id="104" name="AutoShape 36"/>
            <p:cNvSpPr>
              <a:spLocks noChangeArrowheads="1"/>
            </p:cNvSpPr>
            <p:nvPr/>
          </p:nvSpPr>
          <p:spPr bwMode="gray">
            <a:xfrm>
              <a:off x="3738" y="604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5" name="AutoShape 37"/>
            <p:cNvSpPr>
              <a:spLocks noChangeArrowheads="1"/>
            </p:cNvSpPr>
            <p:nvPr/>
          </p:nvSpPr>
          <p:spPr bwMode="gray">
            <a:xfrm>
              <a:off x="3713" y="6000"/>
              <a:ext cx="2957" cy="2357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500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0">
                  <a:srgbClr val="E6E6E6"/>
                </a:gs>
                <a:gs pos="66000">
                  <a:srgbClr val="7D8496"/>
                </a:gs>
                <a:gs pos="73500">
                  <a:srgbClr val="E6E6E6"/>
                </a:gs>
                <a:gs pos="92500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6" name="AutoShape 38"/>
            <p:cNvSpPr>
              <a:spLocks noChangeArrowheads="1"/>
            </p:cNvSpPr>
            <p:nvPr/>
          </p:nvSpPr>
          <p:spPr bwMode="gray">
            <a:xfrm>
              <a:off x="3886" y="6142"/>
              <a:ext cx="2599" cy="2073"/>
            </a:xfrm>
            <a:prstGeom prst="hexagon">
              <a:avLst>
                <a:gd name="adj" fmla="val 28896"/>
                <a:gd name="vf" fmla="val 115470"/>
              </a:avLst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ea typeface="宋体" panose="02010600030101010101" pitchFamily="2" charset="-122"/>
              </a:endParaRPr>
            </a:p>
          </p:txBody>
        </p:sp>
        <p:sp>
          <p:nvSpPr>
            <p:cNvPr id="103" name="Text Box 39"/>
            <p:cNvSpPr txBox="1">
              <a:spLocks noChangeArrowheads="1"/>
            </p:cNvSpPr>
            <p:nvPr/>
          </p:nvSpPr>
          <p:spPr bwMode="gray">
            <a:xfrm>
              <a:off x="4075" y="6662"/>
              <a:ext cx="2298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客户满意度</a:t>
              </a:r>
              <a:endParaRPr lang="en-US" altLang="zh-CN" sz="2000" b="1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chemeClr val="bg1"/>
                  </a:solidFill>
                  <a:ea typeface="宋体" panose="02010600030101010101" pitchFamily="2" charset="-122"/>
                  <a:sym typeface="+mn-ea"/>
                </a:rPr>
                <a:t>调查制度</a:t>
              </a:r>
              <a:endParaRPr lang="zh-CN" altLang="en-US" sz="2000" dirty="0">
                <a:solidFill>
                  <a:schemeClr val="bg1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07" name="Group 40"/>
          <p:cNvGrpSpPr/>
          <p:nvPr/>
        </p:nvGrpSpPr>
        <p:grpSpPr bwMode="auto">
          <a:xfrm>
            <a:off x="5079663" y="3803767"/>
            <a:ext cx="1892300" cy="1522413"/>
            <a:chOff x="2356" y="2881"/>
            <a:chExt cx="1192" cy="959"/>
          </a:xfrm>
        </p:grpSpPr>
        <p:grpSp>
          <p:nvGrpSpPr>
            <p:cNvPr id="108" name="Group 41"/>
            <p:cNvGrpSpPr/>
            <p:nvPr/>
          </p:nvGrpSpPr>
          <p:grpSpPr bwMode="auto">
            <a:xfrm>
              <a:off x="2356" y="2881"/>
              <a:ext cx="1192" cy="959"/>
              <a:chOff x="3174" y="2656"/>
              <a:chExt cx="1549" cy="1351"/>
            </a:xfrm>
          </p:grpSpPr>
          <p:sp>
            <p:nvSpPr>
              <p:cNvPr id="110" name="AutoShape 42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1" name="AutoShape 43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12" name="AutoShape 44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584F25"/>
                  </a:gs>
                  <a:gs pos="100000">
                    <a:srgbClr val="BFAA4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09" name="Text Box 45"/>
            <p:cNvSpPr txBox="1">
              <a:spLocks noChangeArrowheads="1"/>
            </p:cNvSpPr>
            <p:nvPr/>
          </p:nvSpPr>
          <p:spPr bwMode="gray">
            <a:xfrm>
              <a:off x="2573" y="3095"/>
              <a:ext cx="767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运行情况</a:t>
              </a:r>
              <a:endParaRPr lang="en-US" altLang="zh-CN" sz="2000" b="1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  <a:p>
              <a:pPr algn="ctr" eaLnBrk="1" hangingPunct="1"/>
              <a:r>
                <a:rPr lang="zh-CN" altLang="en-US" sz="2000" b="1" dirty="0">
                  <a:solidFill>
                    <a:srgbClr val="FFFFFF"/>
                  </a:solidFill>
                  <a:ea typeface="宋体" panose="02010600030101010101" pitchFamily="2" charset="-122"/>
                </a:rPr>
                <a:t>通报制度</a:t>
              </a:r>
              <a:endParaRPr lang="en-US" altLang="zh-CN" sz="2000" dirty="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7854931" y="2140583"/>
            <a:ext cx="2936240" cy="3329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/>
              <a:t>完善的质量服务体系，是系统正常运作的基本</a:t>
            </a:r>
            <a:r>
              <a:rPr lang="zh-CN" altLang="en-US" sz="3200" b="1" dirty="0">
                <a:solidFill>
                  <a:srgbClr val="FF0000"/>
                </a:solidFill>
              </a:rPr>
              <a:t>保障</a:t>
            </a:r>
            <a:r>
              <a:rPr lang="zh-CN" altLang="en-US" sz="2400" dirty="0"/>
              <a:t>和有力</a:t>
            </a:r>
            <a:r>
              <a:rPr lang="zh-CN" altLang="en-US" sz="2800" b="1" dirty="0">
                <a:solidFill>
                  <a:srgbClr val="FF0000"/>
                </a:solidFill>
              </a:rPr>
              <a:t>支撑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>
              <a:lnSpc>
                <a:spcPct val="150000"/>
              </a:lnSpc>
            </a:pPr>
            <a:r>
              <a:rPr lang="zh-CN" altLang="en-US" sz="2400" dirty="0"/>
              <a:t>让你用得</a:t>
            </a:r>
            <a:r>
              <a:rPr lang="zh-CN" altLang="en-US" sz="3200" b="1" dirty="0">
                <a:solidFill>
                  <a:srgbClr val="FF0000"/>
                </a:solidFill>
              </a:rPr>
              <a:t>开心</a:t>
            </a:r>
            <a:r>
              <a:rPr lang="zh-CN" altLang="en-US" sz="2400" dirty="0"/>
              <a:t>，用得</a:t>
            </a:r>
            <a:r>
              <a:rPr lang="zh-CN" altLang="en-US" sz="3200" b="1" dirty="0">
                <a:solidFill>
                  <a:srgbClr val="FF0000"/>
                </a:solidFill>
              </a:rPr>
              <a:t>放心</a:t>
            </a:r>
            <a:r>
              <a:rPr lang="zh-CN" altLang="en-US" sz="2400" dirty="0"/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系统概况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A brief overview of the system for your information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02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09066" y="5942677"/>
            <a:ext cx="2001397" cy="564568"/>
          </a:xfrm>
          <a:prstGeom prst="rect">
            <a:avLst/>
          </a:prstGeom>
          <a:noFill/>
        </p:spPr>
      </p:pic>
      <p:pic>
        <p:nvPicPr>
          <p:cNvPr id="9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40"/>
          <p:cNvGrpSpPr/>
          <p:nvPr/>
        </p:nvGrpSpPr>
        <p:grpSpPr>
          <a:xfrm>
            <a:off x="1667614" y="1722785"/>
            <a:ext cx="4926225" cy="4421615"/>
            <a:chOff x="6302884" y="1678126"/>
            <a:chExt cx="3944128" cy="1993677"/>
          </a:xfrm>
        </p:grpSpPr>
        <p:sp>
          <p:nvSpPr>
            <p:cNvPr id="42" name="矩形 41"/>
            <p:cNvSpPr/>
            <p:nvPr/>
          </p:nvSpPr>
          <p:spPr>
            <a:xfrm>
              <a:off x="6461244" y="1978987"/>
              <a:ext cx="3785768" cy="169281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业主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: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  <a:sym typeface="Wingdings" panose="05000000000000000000" pitchFamily="2" charset="2"/>
                </a:rPr>
                <a:t>(1)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用卡开门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忘带卡、携带不方便、容易被复制；</a:t>
              </a:r>
              <a:endParaRPr lang="en-US" altLang="zh-CN" sz="2000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（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）密码开门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密码易重复，管理困难。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0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访客</a:t>
              </a:r>
              <a:r>
                <a:rPr lang="en-US" altLang="zh-CN" sz="20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: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（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1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）限定进出通道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不熟悉，常绕行；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（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2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）发二维码或代码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老人、儿童操作不方便；</a:t>
              </a:r>
            </a:p>
            <a:p>
              <a:pPr>
                <a:lnSpc>
                  <a:spcPct val="120000"/>
                </a:lnSpc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（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3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）门禁围墙机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</a:rPr>
                <a:t>——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</a:rPr>
                <a:t>输号码复杂易错、故障率高。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29874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现状问题之</a:t>
              </a:r>
              <a:r>
                <a:rPr lang="zh-CN" altLang="en-US" sz="2800" b="1" dirty="0">
                  <a:solidFill>
                    <a:srgbClr val="9B6835"/>
                  </a:solidFill>
                </a:rPr>
                <a:t>门禁</a:t>
              </a: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2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系统概况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 brief overview of the system for your information</a:t>
              </a:r>
            </a:p>
          </p:txBody>
        </p:sp>
      </p:grpSp>
      <p:grpSp>
        <p:nvGrpSpPr>
          <p:cNvPr id="54" name="Group 20"/>
          <p:cNvGrpSpPr/>
          <p:nvPr/>
        </p:nvGrpSpPr>
        <p:grpSpPr>
          <a:xfrm>
            <a:off x="1135448" y="1955915"/>
            <a:ext cx="525206" cy="493332"/>
            <a:chOff x="2824761" y="1419473"/>
            <a:chExt cx="496888" cy="466725"/>
          </a:xfrm>
          <a:solidFill>
            <a:schemeClr val="accent4"/>
          </a:solidFill>
        </p:grpSpPr>
        <p:sp>
          <p:nvSpPr>
            <p:cNvPr id="57" name="Oval 21"/>
            <p:cNvSpPr/>
            <p:nvPr/>
          </p:nvSpPr>
          <p:spPr bwMode="auto">
            <a:xfrm>
              <a:off x="3066061" y="1676648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58" name="Freeform: Shape 22"/>
            <p:cNvSpPr/>
            <p:nvPr/>
          </p:nvSpPr>
          <p:spPr bwMode="auto">
            <a:xfrm>
              <a:off x="2824761" y="1419473"/>
              <a:ext cx="496888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4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6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6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5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7" y="124"/>
                    <a:pt x="116" y="115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7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7"/>
                    <a:pt x="106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3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0"/>
                    <a:pt x="8" y="26"/>
                    <a:pt x="8" y="22"/>
                  </a:cubicBezTo>
                  <a:cubicBezTo>
                    <a:pt x="8" y="15"/>
                    <a:pt x="15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6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5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3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7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4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6" y="88"/>
                    <a:pt x="60" y="83"/>
                    <a:pt x="60" y="76"/>
                  </a:cubicBezTo>
                  <a:cubicBezTo>
                    <a:pt x="60" y="70"/>
                    <a:pt x="66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1" y="64"/>
                    <a:pt x="113" y="63"/>
                    <a:pt x="115" y="61"/>
                  </a:cubicBezTo>
                  <a:cubicBezTo>
                    <a:pt x="115" y="61"/>
                    <a:pt x="116" y="60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9" y="63"/>
                    <a:pt x="120" y="67"/>
                    <a:pt x="120" y="72"/>
                  </a:cubicBezTo>
                  <a:cubicBezTo>
                    <a:pt x="120" y="79"/>
                    <a:pt x="118" y="84"/>
                    <a:pt x="11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5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5109" y="34349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16521" y="2054061"/>
            <a:ext cx="2836635" cy="1829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圆角矩形 14"/>
          <p:cNvSpPr/>
          <p:nvPr/>
        </p:nvSpPr>
        <p:spPr>
          <a:xfrm>
            <a:off x="7500020" y="4118065"/>
            <a:ext cx="3155089" cy="2152105"/>
          </a:xfrm>
          <a:prstGeom prst="round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/>
        </p:nvGrpSpPr>
        <p:grpSpPr>
          <a:xfrm>
            <a:off x="1215406" y="1973859"/>
            <a:ext cx="349021" cy="477275"/>
            <a:chOff x="4174136" y="3762623"/>
            <a:chExt cx="330200" cy="481012"/>
          </a:xfrm>
          <a:solidFill>
            <a:schemeClr val="accent1"/>
          </a:solidFill>
        </p:grpSpPr>
        <p:sp>
          <p:nvSpPr>
            <p:cNvPr id="13" name="Freeform: Shape 29"/>
            <p:cNvSpPr/>
            <p:nvPr/>
          </p:nvSpPr>
          <p:spPr bwMode="auto">
            <a:xfrm>
              <a:off x="4174136" y="3762623"/>
              <a:ext cx="330200" cy="481012"/>
            </a:xfrm>
            <a:custGeom>
              <a:avLst/>
              <a:gdLst>
                <a:gd name="T0" fmla="*/ 44 w 88"/>
                <a:gd name="T1" fmla="*/ 0 h 128"/>
                <a:gd name="T2" fmla="*/ 0 w 88"/>
                <a:gd name="T3" fmla="*/ 44 h 128"/>
                <a:gd name="T4" fmla="*/ 20 w 88"/>
                <a:gd name="T5" fmla="*/ 92 h 128"/>
                <a:gd name="T6" fmla="*/ 44 w 88"/>
                <a:gd name="T7" fmla="*/ 128 h 128"/>
                <a:gd name="T8" fmla="*/ 68 w 88"/>
                <a:gd name="T9" fmla="*/ 92 h 128"/>
                <a:gd name="T10" fmla="*/ 88 w 88"/>
                <a:gd name="T11" fmla="*/ 44 h 128"/>
                <a:gd name="T12" fmla="*/ 44 w 88"/>
                <a:gd name="T13" fmla="*/ 0 h 128"/>
                <a:gd name="T14" fmla="*/ 55 w 88"/>
                <a:gd name="T15" fmla="*/ 109 h 128"/>
                <a:gd name="T16" fmla="*/ 35 w 88"/>
                <a:gd name="T17" fmla="*/ 111 h 128"/>
                <a:gd name="T18" fmla="*/ 32 w 88"/>
                <a:gd name="T19" fmla="*/ 103 h 128"/>
                <a:gd name="T20" fmla="*/ 32 w 88"/>
                <a:gd name="T21" fmla="*/ 103 h 128"/>
                <a:gd name="T22" fmla="*/ 57 w 88"/>
                <a:gd name="T23" fmla="*/ 100 h 128"/>
                <a:gd name="T24" fmla="*/ 56 w 88"/>
                <a:gd name="T25" fmla="*/ 104 h 128"/>
                <a:gd name="T26" fmla="*/ 55 w 88"/>
                <a:gd name="T27" fmla="*/ 109 h 128"/>
                <a:gd name="T28" fmla="*/ 31 w 88"/>
                <a:gd name="T29" fmla="*/ 99 h 128"/>
                <a:gd name="T30" fmla="*/ 29 w 88"/>
                <a:gd name="T31" fmla="*/ 92 h 128"/>
                <a:gd name="T32" fmla="*/ 60 w 88"/>
                <a:gd name="T33" fmla="*/ 92 h 128"/>
                <a:gd name="T34" fmla="*/ 58 w 88"/>
                <a:gd name="T35" fmla="*/ 96 h 128"/>
                <a:gd name="T36" fmla="*/ 31 w 88"/>
                <a:gd name="T37" fmla="*/ 99 h 128"/>
                <a:gd name="T38" fmla="*/ 44 w 88"/>
                <a:gd name="T39" fmla="*/ 120 h 128"/>
                <a:gd name="T40" fmla="*/ 36 w 88"/>
                <a:gd name="T41" fmla="*/ 115 h 128"/>
                <a:gd name="T42" fmla="*/ 53 w 88"/>
                <a:gd name="T43" fmla="*/ 113 h 128"/>
                <a:gd name="T44" fmla="*/ 44 w 88"/>
                <a:gd name="T45" fmla="*/ 120 h 128"/>
                <a:gd name="T46" fmla="*/ 63 w 88"/>
                <a:gd name="T47" fmla="*/ 84 h 128"/>
                <a:gd name="T48" fmla="*/ 26 w 88"/>
                <a:gd name="T49" fmla="*/ 84 h 128"/>
                <a:gd name="T50" fmla="*/ 19 w 88"/>
                <a:gd name="T51" fmla="*/ 71 h 128"/>
                <a:gd name="T52" fmla="*/ 8 w 88"/>
                <a:gd name="T53" fmla="*/ 44 h 128"/>
                <a:gd name="T54" fmla="*/ 44 w 88"/>
                <a:gd name="T55" fmla="*/ 8 h 128"/>
                <a:gd name="T56" fmla="*/ 80 w 88"/>
                <a:gd name="T57" fmla="*/ 44 h 128"/>
                <a:gd name="T58" fmla="*/ 70 w 88"/>
                <a:gd name="T59" fmla="*/ 71 h 128"/>
                <a:gd name="T60" fmla="*/ 63 w 88"/>
                <a:gd name="T61" fmla="*/ 8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8" h="128">
                  <a:moveTo>
                    <a:pt x="44" y="0"/>
                  </a:moveTo>
                  <a:cubicBezTo>
                    <a:pt x="20" y="0"/>
                    <a:pt x="0" y="19"/>
                    <a:pt x="0" y="44"/>
                  </a:cubicBezTo>
                  <a:cubicBezTo>
                    <a:pt x="0" y="60"/>
                    <a:pt x="15" y="77"/>
                    <a:pt x="20" y="92"/>
                  </a:cubicBezTo>
                  <a:cubicBezTo>
                    <a:pt x="28" y="114"/>
                    <a:pt x="27" y="128"/>
                    <a:pt x="44" y="128"/>
                  </a:cubicBezTo>
                  <a:cubicBezTo>
                    <a:pt x="61" y="128"/>
                    <a:pt x="60" y="114"/>
                    <a:pt x="68" y="92"/>
                  </a:cubicBezTo>
                  <a:cubicBezTo>
                    <a:pt x="73" y="77"/>
                    <a:pt x="88" y="60"/>
                    <a:pt x="88" y="44"/>
                  </a:cubicBezTo>
                  <a:cubicBezTo>
                    <a:pt x="88" y="19"/>
                    <a:pt x="68" y="0"/>
                    <a:pt x="44" y="0"/>
                  </a:cubicBezTo>
                  <a:close/>
                  <a:moveTo>
                    <a:pt x="55" y="109"/>
                  </a:moveTo>
                  <a:cubicBezTo>
                    <a:pt x="35" y="111"/>
                    <a:pt x="35" y="111"/>
                    <a:pt x="35" y="111"/>
                  </a:cubicBezTo>
                  <a:cubicBezTo>
                    <a:pt x="34" y="109"/>
                    <a:pt x="33" y="107"/>
                    <a:pt x="32" y="103"/>
                  </a:cubicBezTo>
                  <a:cubicBezTo>
                    <a:pt x="32" y="103"/>
                    <a:pt x="32" y="103"/>
                    <a:pt x="32" y="103"/>
                  </a:cubicBezTo>
                  <a:cubicBezTo>
                    <a:pt x="57" y="100"/>
                    <a:pt x="57" y="100"/>
                    <a:pt x="57" y="100"/>
                  </a:cubicBezTo>
                  <a:cubicBezTo>
                    <a:pt x="57" y="101"/>
                    <a:pt x="56" y="103"/>
                    <a:pt x="56" y="104"/>
                  </a:cubicBezTo>
                  <a:cubicBezTo>
                    <a:pt x="55" y="106"/>
                    <a:pt x="55" y="107"/>
                    <a:pt x="55" y="109"/>
                  </a:cubicBezTo>
                  <a:close/>
                  <a:moveTo>
                    <a:pt x="31" y="99"/>
                  </a:moveTo>
                  <a:cubicBezTo>
                    <a:pt x="30" y="97"/>
                    <a:pt x="30" y="94"/>
                    <a:pt x="29" y="92"/>
                  </a:cubicBezTo>
                  <a:cubicBezTo>
                    <a:pt x="60" y="92"/>
                    <a:pt x="60" y="92"/>
                    <a:pt x="60" y="92"/>
                  </a:cubicBezTo>
                  <a:cubicBezTo>
                    <a:pt x="59" y="93"/>
                    <a:pt x="59" y="95"/>
                    <a:pt x="58" y="96"/>
                  </a:cubicBezTo>
                  <a:lnTo>
                    <a:pt x="31" y="99"/>
                  </a:lnTo>
                  <a:close/>
                  <a:moveTo>
                    <a:pt x="44" y="120"/>
                  </a:moveTo>
                  <a:cubicBezTo>
                    <a:pt x="40" y="120"/>
                    <a:pt x="38" y="119"/>
                    <a:pt x="36" y="115"/>
                  </a:cubicBezTo>
                  <a:cubicBezTo>
                    <a:pt x="53" y="113"/>
                    <a:pt x="53" y="113"/>
                    <a:pt x="53" y="113"/>
                  </a:cubicBezTo>
                  <a:cubicBezTo>
                    <a:pt x="51" y="119"/>
                    <a:pt x="49" y="120"/>
                    <a:pt x="44" y="120"/>
                  </a:cubicBezTo>
                  <a:close/>
                  <a:moveTo>
                    <a:pt x="63" y="84"/>
                  </a:moveTo>
                  <a:cubicBezTo>
                    <a:pt x="26" y="84"/>
                    <a:pt x="26" y="84"/>
                    <a:pt x="26" y="84"/>
                  </a:cubicBezTo>
                  <a:cubicBezTo>
                    <a:pt x="24" y="79"/>
                    <a:pt x="21" y="75"/>
                    <a:pt x="19" y="71"/>
                  </a:cubicBezTo>
                  <a:cubicBezTo>
                    <a:pt x="14" y="62"/>
                    <a:pt x="8" y="52"/>
                    <a:pt x="8" y="44"/>
                  </a:cubicBezTo>
                  <a:cubicBezTo>
                    <a:pt x="8" y="24"/>
                    <a:pt x="24" y="8"/>
                    <a:pt x="44" y="8"/>
                  </a:cubicBezTo>
                  <a:cubicBezTo>
                    <a:pt x="64" y="8"/>
                    <a:pt x="80" y="24"/>
                    <a:pt x="80" y="44"/>
                  </a:cubicBezTo>
                  <a:cubicBezTo>
                    <a:pt x="80" y="52"/>
                    <a:pt x="75" y="62"/>
                    <a:pt x="70" y="71"/>
                  </a:cubicBezTo>
                  <a:cubicBezTo>
                    <a:pt x="67" y="75"/>
                    <a:pt x="65" y="80"/>
                    <a:pt x="63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Freeform: Shape 30"/>
            <p:cNvSpPr/>
            <p:nvPr/>
          </p:nvSpPr>
          <p:spPr bwMode="auto">
            <a:xfrm>
              <a:off x="4248748" y="3837235"/>
              <a:ext cx="96838" cy="98425"/>
            </a:xfrm>
            <a:custGeom>
              <a:avLst/>
              <a:gdLst>
                <a:gd name="T0" fmla="*/ 24 w 26"/>
                <a:gd name="T1" fmla="*/ 0 h 26"/>
                <a:gd name="T2" fmla="*/ 0 w 26"/>
                <a:gd name="T3" fmla="*/ 24 h 26"/>
                <a:gd name="T4" fmla="*/ 2 w 26"/>
                <a:gd name="T5" fmla="*/ 26 h 26"/>
                <a:gd name="T6" fmla="*/ 4 w 26"/>
                <a:gd name="T7" fmla="*/ 24 h 26"/>
                <a:gd name="T8" fmla="*/ 24 w 26"/>
                <a:gd name="T9" fmla="*/ 4 h 26"/>
                <a:gd name="T10" fmla="*/ 26 w 26"/>
                <a:gd name="T11" fmla="*/ 2 h 26"/>
                <a:gd name="T12" fmla="*/ 24 w 26"/>
                <a:gd name="T13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6">
                  <a:moveTo>
                    <a:pt x="24" y="0"/>
                  </a:moveTo>
                  <a:cubicBezTo>
                    <a:pt x="11" y="0"/>
                    <a:pt x="0" y="11"/>
                    <a:pt x="0" y="24"/>
                  </a:cubicBezTo>
                  <a:cubicBezTo>
                    <a:pt x="0" y="25"/>
                    <a:pt x="1" y="26"/>
                    <a:pt x="2" y="26"/>
                  </a:cubicBezTo>
                  <a:cubicBezTo>
                    <a:pt x="3" y="26"/>
                    <a:pt x="4" y="25"/>
                    <a:pt x="4" y="24"/>
                  </a:cubicBezTo>
                  <a:cubicBezTo>
                    <a:pt x="4" y="13"/>
                    <a:pt x="13" y="4"/>
                    <a:pt x="24" y="4"/>
                  </a:cubicBezTo>
                  <a:cubicBezTo>
                    <a:pt x="25" y="4"/>
                    <a:pt x="26" y="3"/>
                    <a:pt x="26" y="2"/>
                  </a:cubicBezTo>
                  <a:cubicBezTo>
                    <a:pt x="26" y="1"/>
                    <a:pt x="25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3" name="组合 40"/>
          <p:cNvGrpSpPr/>
          <p:nvPr/>
        </p:nvGrpSpPr>
        <p:grpSpPr>
          <a:xfrm>
            <a:off x="1564428" y="1930048"/>
            <a:ext cx="4172947" cy="3821593"/>
            <a:chOff x="6302884" y="1678126"/>
            <a:chExt cx="3489879" cy="1723130"/>
          </a:xfrm>
        </p:grpSpPr>
        <p:sp>
          <p:nvSpPr>
            <p:cNvPr id="42" name="矩形 41"/>
            <p:cNvSpPr/>
            <p:nvPr/>
          </p:nvSpPr>
          <p:spPr>
            <a:xfrm>
              <a:off x="6311342" y="1934180"/>
              <a:ext cx="3481421" cy="146707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accent1">
                      <a:lumMod val="50000"/>
                    </a:schemeClr>
                  </a:solidFill>
                </a:rPr>
                <a:t>费用查询</a:t>
              </a:r>
              <a:r>
                <a:rPr lang="zh-CN" altLang="en-US" sz="2000" dirty="0"/>
                <a:t>：需到服务中心查询，管理人员不在岗无法查询。</a:t>
              </a:r>
              <a:endParaRPr lang="en-US" altLang="zh-CN" sz="2000" dirty="0"/>
            </a:p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accent1">
                      <a:lumMod val="50000"/>
                    </a:schemeClr>
                  </a:solidFill>
                </a:rPr>
                <a:t>交费</a:t>
              </a:r>
              <a:r>
                <a:rPr lang="zh-CN" altLang="en-US" sz="2000" dirty="0"/>
                <a:t>：自助移动端交费目前还很少，更多的是现金管理。</a:t>
              </a:r>
              <a:endParaRPr lang="en-US" altLang="zh-CN" sz="2000" dirty="0"/>
            </a:p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accent1">
                      <a:lumMod val="50000"/>
                    </a:schemeClr>
                  </a:solidFill>
                </a:rPr>
                <a:t>报障报修</a:t>
              </a:r>
              <a:r>
                <a:rPr lang="zh-CN" altLang="en-US" sz="2000" dirty="0"/>
                <a:t>：电话或人工，时效性差，无法跟踪，无反馈或反馈效果差。</a:t>
              </a:r>
              <a:endParaRPr lang="en-US" altLang="zh-CN" sz="2000" dirty="0"/>
            </a:p>
            <a:p>
              <a:pPr>
                <a:lnSpc>
                  <a:spcPct val="130000"/>
                </a:lnSpc>
              </a:pPr>
              <a:r>
                <a:rPr lang="zh-CN" altLang="en-US" sz="2000" dirty="0">
                  <a:solidFill>
                    <a:schemeClr val="accent1">
                      <a:lumMod val="50000"/>
                    </a:schemeClr>
                  </a:solidFill>
                </a:rPr>
                <a:t>服务人员</a:t>
              </a:r>
              <a:r>
                <a:rPr lang="zh-CN" altLang="en-US" sz="2000" dirty="0"/>
                <a:t>：分片管理或者任务分配式，弊端凸显，难以激发积极性。</a:t>
              </a:r>
              <a:endParaRPr lang="en-US" altLang="zh-CN" sz="2000" dirty="0"/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2547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现状问题之</a:t>
              </a:r>
              <a:r>
                <a:rPr lang="zh-CN" altLang="en-US" sz="2800" b="1" dirty="0">
                  <a:solidFill>
                    <a:srgbClr val="9B6835"/>
                  </a:solidFill>
                </a:rPr>
                <a:t>物管</a:t>
              </a: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7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8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系统概况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 brief overview of the system for your information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987415" y="1320165"/>
            <a:ext cx="6057265" cy="5370195"/>
            <a:chOff x="9429" y="2079"/>
            <a:chExt cx="9539" cy="8457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08" y="6216"/>
              <a:ext cx="636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9" y="2079"/>
              <a:ext cx="5325" cy="5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40"/>
          <p:cNvGrpSpPr/>
          <p:nvPr/>
        </p:nvGrpSpPr>
        <p:grpSpPr>
          <a:xfrm>
            <a:off x="1438921" y="1885331"/>
            <a:ext cx="10104251" cy="1312406"/>
            <a:chOff x="6302884" y="1678126"/>
            <a:chExt cx="4056733" cy="1073963"/>
          </a:xfrm>
        </p:grpSpPr>
        <p:sp>
          <p:nvSpPr>
            <p:cNvPr id="42" name="矩形 41"/>
            <p:cNvSpPr/>
            <p:nvPr/>
          </p:nvSpPr>
          <p:spPr>
            <a:xfrm>
              <a:off x="6339160" y="2036916"/>
              <a:ext cx="4020457" cy="71517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/>
                <a:t>“</a:t>
              </a:r>
              <a:r>
                <a:rPr lang="zh-CN" altLang="en-US"/>
                <a:t>数字化楼宇”就是将传统的物理设备与现代数字处理技术、通信技术、计算机网络技术相结合，实现远程控制的智能楼宇</a:t>
              </a:r>
            </a:p>
          </p:txBody>
        </p:sp>
        <p:sp>
          <p:nvSpPr>
            <p:cNvPr id="43" name="矩形 42"/>
            <p:cNvSpPr/>
            <p:nvPr/>
          </p:nvSpPr>
          <p:spPr>
            <a:xfrm>
              <a:off x="6302884" y="1678126"/>
              <a:ext cx="3481421" cy="46226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20000"/>
                </a:lnSpc>
                <a:spcBef>
                  <a:spcPct val="0"/>
                </a:spcBef>
              </a:pP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智慧社区</a:t>
              </a:r>
            </a:p>
          </p:txBody>
        </p:sp>
      </p:grpSp>
      <p:pic>
        <p:nvPicPr>
          <p:cNvPr id="53" name="图片 52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16" name="Freeform: Shape 27"/>
          <p:cNvSpPr/>
          <p:nvPr/>
        </p:nvSpPr>
        <p:spPr bwMode="auto">
          <a:xfrm>
            <a:off x="827318" y="1951143"/>
            <a:ext cx="525210" cy="510108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67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8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66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系统概况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 brief overview of the system for your information</a:t>
              </a:r>
            </a:p>
          </p:txBody>
        </p:sp>
      </p:grpSp>
      <p:pic>
        <p:nvPicPr>
          <p:cNvPr id="69" name="Picture 2" descr="https://timgsa.baidu.com/timg?image&amp;quality=80&amp;size=b9999_10000&amp;sec=1538128187523&amp;di=2b3e139658fc1c89474781a186f7f1ce&amp;imgtype=0&amp;src=http%3A%2F%2Fimage09.71.net%2Fimage09%2F88%2F62%2F14%2F40%2Ff7759771-d210-4123-a20b-a37cfe13d0c2.jpg"/>
          <p:cNvPicPr>
            <a:picLocks noChangeAspect="1" noChangeArrowheads="1"/>
          </p:cNvPicPr>
          <p:nvPr/>
        </p:nvPicPr>
        <p:blipFill>
          <a:blip r:embed="rId5" cstate="print"/>
          <a:srcRect b="10535"/>
          <a:stretch>
            <a:fillRect/>
          </a:stretch>
        </p:blipFill>
        <p:spPr bwMode="auto">
          <a:xfrm>
            <a:off x="5730130" y="2939990"/>
            <a:ext cx="5826144" cy="3690362"/>
          </a:xfrm>
          <a:prstGeom prst="rect">
            <a:avLst/>
          </a:prstGeom>
          <a:noFill/>
        </p:spPr>
      </p:pic>
      <p:sp>
        <p:nvSpPr>
          <p:cNvPr id="70" name="矩形 69"/>
          <p:cNvSpPr/>
          <p:nvPr/>
        </p:nvSpPr>
        <p:spPr>
          <a:xfrm>
            <a:off x="1308983" y="3413767"/>
            <a:ext cx="51125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1</a:t>
            </a:r>
            <a:r>
              <a:rPr lang="zh-CN" altLang="en-US" sz="1600" dirty="0"/>
              <a:t>、</a:t>
            </a:r>
            <a:r>
              <a:rPr lang="zh-CN" altLang="en-US" sz="1600" dirty="0">
                <a:solidFill>
                  <a:srgbClr val="FF0000"/>
                </a:solidFill>
                <a:latin typeface="+mn-ea"/>
              </a:rPr>
              <a:t>远程</a:t>
            </a:r>
            <a:r>
              <a:rPr lang="zh-CN" altLang="en-US" sz="1600">
                <a:solidFill>
                  <a:srgbClr val="FF0000"/>
                </a:solidFill>
                <a:latin typeface="+mn-ea"/>
              </a:rPr>
              <a:t>启动门禁</a:t>
            </a:r>
            <a:endParaRPr lang="en-US" altLang="zh-CN" sz="1600" dirty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1600">
                <a:latin typeface="+mn-ea"/>
              </a:rPr>
              <a:t>无需</a:t>
            </a:r>
            <a:r>
              <a:rPr lang="zh-CN" altLang="en-US" sz="1600" dirty="0">
                <a:latin typeface="+mn-ea"/>
              </a:rPr>
              <a:t>直接接触，手机远程开门，尊贵的访客无障碍</a:t>
            </a:r>
          </a:p>
        </p:txBody>
      </p:sp>
      <p:sp>
        <p:nvSpPr>
          <p:cNvPr id="71" name="矩形 70"/>
          <p:cNvSpPr/>
          <p:nvPr/>
        </p:nvSpPr>
        <p:spPr>
          <a:xfrm>
            <a:off x="1317692" y="4132594"/>
            <a:ext cx="38164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2</a:t>
            </a:r>
            <a:r>
              <a:rPr lang="zh-CN" altLang="en-US" sz="1600" dirty="0"/>
              <a:t>、</a:t>
            </a:r>
            <a:r>
              <a:rPr lang="zh-CN" altLang="en-US" sz="1600" dirty="0">
                <a:solidFill>
                  <a:srgbClr val="FF0000"/>
                </a:solidFill>
                <a:latin typeface="+mn-ea"/>
              </a:rPr>
              <a:t>车辆锁定</a:t>
            </a:r>
            <a:r>
              <a:rPr lang="en-US" altLang="zh-CN" sz="1600" dirty="0">
                <a:solidFill>
                  <a:srgbClr val="FF0000"/>
                </a:solidFill>
                <a:latin typeface="+mn-ea"/>
              </a:rPr>
              <a:t>/</a:t>
            </a:r>
            <a:r>
              <a:rPr lang="zh-CN" altLang="en-US" sz="1600" dirty="0">
                <a:solidFill>
                  <a:srgbClr val="FF0000"/>
                </a:solidFill>
                <a:latin typeface="+mn-ea"/>
              </a:rPr>
              <a:t>解锁</a:t>
            </a:r>
            <a:endParaRPr lang="en-US" altLang="zh-CN" sz="1600" dirty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1600" dirty="0">
                <a:latin typeface="+mn-ea"/>
              </a:rPr>
              <a:t>提高车牌识别鉴权模式下车辆的安全性</a:t>
            </a:r>
            <a:endParaRPr lang="en-US" altLang="zh-CN" sz="1600" dirty="0">
              <a:latin typeface="+mn-ea"/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1308983" y="4907097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+mn-ea"/>
              </a:rPr>
              <a:t>3</a:t>
            </a:r>
            <a:r>
              <a:rPr lang="zh-CN" altLang="en-US" sz="1600" dirty="0">
                <a:latin typeface="+mn-ea"/>
              </a:rPr>
              <a:t>、</a:t>
            </a:r>
            <a:r>
              <a:rPr lang="zh-CN" altLang="en-US" sz="1600">
                <a:solidFill>
                  <a:srgbClr val="FF0000"/>
                </a:solidFill>
                <a:latin typeface="+mn-ea"/>
              </a:rPr>
              <a:t>故障维修</a:t>
            </a:r>
            <a:endParaRPr lang="en-US" altLang="zh-CN" sz="1600" dirty="0">
              <a:solidFill>
                <a:srgbClr val="FF0000"/>
              </a:solidFill>
              <a:latin typeface="+mn-ea"/>
            </a:endParaRPr>
          </a:p>
          <a:p>
            <a:r>
              <a:rPr lang="zh-CN" altLang="en-US" sz="1600">
                <a:latin typeface="+mn-ea"/>
              </a:rPr>
              <a:t>即时处理</a:t>
            </a:r>
            <a:r>
              <a:rPr lang="zh-CN" altLang="en-US" sz="1600" dirty="0">
                <a:latin typeface="+mn-ea"/>
              </a:rPr>
              <a:t>，多途径反馈，便于</a:t>
            </a:r>
            <a:r>
              <a:rPr lang="zh-CN" altLang="en-US" sz="1600">
                <a:latin typeface="+mn-ea"/>
              </a:rPr>
              <a:t>跟踪查询</a:t>
            </a:r>
            <a:endParaRPr lang="en-US" altLang="zh-CN" sz="1600" dirty="0">
              <a:latin typeface="+mn-ea"/>
            </a:endParaRPr>
          </a:p>
        </p:txBody>
      </p:sp>
      <p:sp>
        <p:nvSpPr>
          <p:cNvPr id="73" name="矩形 72"/>
          <p:cNvSpPr/>
          <p:nvPr/>
        </p:nvSpPr>
        <p:spPr>
          <a:xfrm>
            <a:off x="1317692" y="5622256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600" dirty="0"/>
              <a:t>4</a:t>
            </a:r>
            <a:r>
              <a:rPr lang="zh-CN" altLang="en-US" sz="1600" dirty="0"/>
              <a:t>、</a:t>
            </a:r>
            <a:r>
              <a:rPr lang="zh-CN" altLang="en-US" sz="1600">
                <a:solidFill>
                  <a:srgbClr val="FF0000"/>
                </a:solidFill>
              </a:rPr>
              <a:t>物业清单</a:t>
            </a:r>
            <a:endParaRPr lang="en-US" altLang="zh-CN" sz="1600">
              <a:solidFill>
                <a:srgbClr val="FF0000"/>
              </a:solidFill>
            </a:endParaRPr>
          </a:p>
          <a:p>
            <a:r>
              <a:rPr lang="zh-CN" altLang="en-US" sz="1600"/>
              <a:t>数据清单简单明了，一目了然</a:t>
            </a:r>
            <a:endParaRPr lang="en-US" altLang="zh-CN" sz="16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0" grpId="0"/>
      <p:bldP spid="71" grpId="0"/>
      <p:bldP spid="72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1100" y="1978759"/>
            <a:ext cx="2451161" cy="1303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34639" y="2720255"/>
            <a:ext cx="3920250" cy="266430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261508" y="4319778"/>
            <a:ext cx="2238017" cy="18814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441596" y="4646972"/>
            <a:ext cx="2860389" cy="156771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81809" y="2244097"/>
            <a:ext cx="2038845" cy="1783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13413" y="2136754"/>
            <a:ext cx="945176" cy="13039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4" name="直接连接符 23"/>
          <p:cNvCxnSpPr/>
          <p:nvPr/>
        </p:nvCxnSpPr>
        <p:spPr>
          <a:xfrm flipV="1">
            <a:off x="7087363" y="3541853"/>
            <a:ext cx="1008517" cy="125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357897" y="3511667"/>
            <a:ext cx="876477" cy="4974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6915121" y="4723364"/>
            <a:ext cx="1215311" cy="6814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V="1">
            <a:off x="3000533" y="4289364"/>
            <a:ext cx="1130602" cy="65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2"/>
          <p:cNvSpPr txBox="1"/>
          <p:nvPr/>
        </p:nvSpPr>
        <p:spPr>
          <a:xfrm>
            <a:off x="2063650" y="3515791"/>
            <a:ext cx="11132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停车门禁</a:t>
            </a:r>
          </a:p>
        </p:txBody>
      </p:sp>
      <p:sp>
        <p:nvSpPr>
          <p:cNvPr id="29" name="文本框 23"/>
          <p:cNvSpPr txBox="1"/>
          <p:nvPr/>
        </p:nvSpPr>
        <p:spPr>
          <a:xfrm>
            <a:off x="2321803" y="6262018"/>
            <a:ext cx="1240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查询交费</a:t>
            </a:r>
          </a:p>
        </p:txBody>
      </p:sp>
      <p:sp>
        <p:nvSpPr>
          <p:cNvPr id="30" name="文本框 24"/>
          <p:cNvSpPr txBox="1"/>
          <p:nvPr/>
        </p:nvSpPr>
        <p:spPr>
          <a:xfrm>
            <a:off x="9350592" y="4179002"/>
            <a:ext cx="13670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报障报修</a:t>
            </a:r>
          </a:p>
        </p:txBody>
      </p:sp>
      <p:sp>
        <p:nvSpPr>
          <p:cNvPr id="31" name="文本框 26"/>
          <p:cNvSpPr txBox="1"/>
          <p:nvPr/>
        </p:nvSpPr>
        <p:spPr>
          <a:xfrm>
            <a:off x="9144260" y="6351825"/>
            <a:ext cx="1835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通知公告</a:t>
            </a:r>
          </a:p>
        </p:txBody>
      </p:sp>
      <p:pic>
        <p:nvPicPr>
          <p:cNvPr id="44" name="图片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33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系统概况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 brief overview of the system for your information</a:t>
              </a:r>
            </a:p>
          </p:txBody>
        </p:sp>
      </p:grpSp>
      <p:sp>
        <p:nvSpPr>
          <p:cNvPr id="35" name="矩形 34"/>
          <p:cNvSpPr/>
          <p:nvPr/>
        </p:nvSpPr>
        <p:spPr>
          <a:xfrm>
            <a:off x="1328074" y="1431093"/>
            <a:ext cx="4059645" cy="5648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云端社区概念图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32" name="矩形 31"/>
          <p:cNvSpPr/>
          <p:nvPr/>
        </p:nvSpPr>
        <p:spPr>
          <a:xfrm>
            <a:off x="1837410" y="1989610"/>
            <a:ext cx="2160240" cy="6702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基础数据交互链路</a:t>
            </a:r>
          </a:p>
        </p:txBody>
      </p:sp>
      <p:sp>
        <p:nvSpPr>
          <p:cNvPr id="33" name="矩形 32"/>
          <p:cNvSpPr/>
          <p:nvPr/>
        </p:nvSpPr>
        <p:spPr>
          <a:xfrm>
            <a:off x="1837410" y="3429770"/>
            <a:ext cx="2160240" cy="6702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业务中心服务路层</a:t>
            </a:r>
          </a:p>
        </p:txBody>
      </p:sp>
      <p:sp>
        <p:nvSpPr>
          <p:cNvPr id="34" name="矩形 33"/>
          <p:cNvSpPr/>
          <p:nvPr/>
        </p:nvSpPr>
        <p:spPr>
          <a:xfrm>
            <a:off x="1837410" y="4653906"/>
            <a:ext cx="2160240" cy="6702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感知设备链路</a:t>
            </a:r>
          </a:p>
        </p:txBody>
      </p:sp>
      <p:sp>
        <p:nvSpPr>
          <p:cNvPr id="35" name="右箭头 34"/>
          <p:cNvSpPr/>
          <p:nvPr/>
        </p:nvSpPr>
        <p:spPr>
          <a:xfrm>
            <a:off x="4328194" y="3680179"/>
            <a:ext cx="504056" cy="199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右箭头 35"/>
          <p:cNvSpPr/>
          <p:nvPr/>
        </p:nvSpPr>
        <p:spPr>
          <a:xfrm>
            <a:off x="4328194" y="2168011"/>
            <a:ext cx="504056" cy="199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右箭头 36"/>
          <p:cNvSpPr/>
          <p:nvPr/>
        </p:nvSpPr>
        <p:spPr>
          <a:xfrm>
            <a:off x="4328194" y="4832307"/>
            <a:ext cx="504056" cy="1998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8" name="Picture 2" descr="C:\Users\Mypc\Desktop\8adc8cc5360cba1aa811dabb.jpg"/>
          <p:cNvPicPr>
            <a:picLocks noChangeAspect="1" noChangeArrowheads="1"/>
          </p:cNvPicPr>
          <p:nvPr/>
        </p:nvPicPr>
        <p:blipFill>
          <a:blip r:embed="rId4" cstate="print"/>
          <a:srcRect t="5361"/>
          <a:stretch>
            <a:fillRect/>
          </a:stretch>
        </p:blipFill>
        <p:spPr bwMode="auto">
          <a:xfrm>
            <a:off x="4926803" y="1519083"/>
            <a:ext cx="5970103" cy="4237556"/>
          </a:xfrm>
          <a:prstGeom prst="rect">
            <a:avLst/>
          </a:prstGeom>
          <a:noFill/>
        </p:spPr>
      </p:pic>
      <p:pic>
        <p:nvPicPr>
          <p:cNvPr id="39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53"/>
          <p:cNvGrpSpPr/>
          <p:nvPr/>
        </p:nvGrpSpPr>
        <p:grpSpPr>
          <a:xfrm>
            <a:off x="1667615" y="452403"/>
            <a:ext cx="6010442" cy="743221"/>
            <a:chOff x="1573213" y="344224"/>
            <a:chExt cx="6010442" cy="743221"/>
          </a:xfrm>
        </p:grpSpPr>
        <p:sp>
          <p:nvSpPr>
            <p:cNvPr id="1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系统概况</a:t>
              </a:r>
              <a:endPara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1"/>
            <p:cNvSpPr txBox="1"/>
            <p:nvPr/>
          </p:nvSpPr>
          <p:spPr>
            <a:xfrm>
              <a:off x="1624013" y="864755"/>
              <a:ext cx="5959642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A brief overview of the system for your information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Function introduction, simply describe the system for everyone to know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03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26484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>
            <a:off x="0" y="0"/>
            <a:ext cx="6749048" cy="6525781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7033410" y="1906803"/>
            <a:ext cx="4543424" cy="729505"/>
            <a:chOff x="6238875" y="1685854"/>
            <a:chExt cx="4543424" cy="729505"/>
          </a:xfrm>
        </p:grpSpPr>
        <p:grpSp>
          <p:nvGrpSpPr>
            <p:cNvPr id="4" name="组合 3"/>
            <p:cNvGrpSpPr/>
            <p:nvPr/>
          </p:nvGrpSpPr>
          <p:grpSpPr>
            <a:xfrm>
              <a:off x="6915848" y="1685854"/>
              <a:ext cx="3866451" cy="729505"/>
              <a:chOff x="3304037" y="341972"/>
              <a:chExt cx="3866451" cy="729505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关于集信</a:t>
                </a:r>
                <a:endParaRPr kumimoji="0" lang="zh-CN" alt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3304037" y="675407"/>
                <a:ext cx="3866451" cy="396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 dirty="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Introduction to the Basic Situation of Enterprises and Relevant </a:t>
                </a:r>
                <a:r>
                  <a:rPr lang="en-US" altLang="zh-CN" sz="900" dirty="0" err="1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Honours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6238875" y="1704975"/>
              <a:ext cx="533400" cy="533400"/>
              <a:chOff x="6238875" y="1704975"/>
              <a:chExt cx="533400" cy="533400"/>
            </a:xfrm>
          </p:grpSpPr>
          <p:sp>
            <p:nvSpPr>
              <p:cNvPr id="6" name="菱形 5"/>
              <p:cNvSpPr/>
              <p:nvPr/>
            </p:nvSpPr>
            <p:spPr>
              <a:xfrm>
                <a:off x="6238875" y="17049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6278370" y="1778617"/>
                <a:ext cx="474855" cy="373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01</a:t>
                </a: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7051380" y="3282144"/>
            <a:ext cx="4543424" cy="571642"/>
            <a:chOff x="6238875" y="2651054"/>
            <a:chExt cx="4543424" cy="571642"/>
          </a:xfrm>
        </p:grpSpPr>
        <p:grpSp>
          <p:nvGrpSpPr>
            <p:cNvPr id="11" name="组合 10"/>
            <p:cNvGrpSpPr/>
            <p:nvPr/>
          </p:nvGrpSpPr>
          <p:grpSpPr>
            <a:xfrm>
              <a:off x="6915848" y="2651054"/>
              <a:ext cx="3866451" cy="571642"/>
              <a:chOff x="3304037" y="341972"/>
              <a:chExt cx="3866451" cy="571642"/>
            </a:xfrm>
          </p:grpSpPr>
          <p:sp>
            <p:nvSpPr>
              <p:cNvPr id="15" name="文本框 14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系统概况</a:t>
                </a:r>
              </a:p>
            </p:txBody>
          </p:sp>
          <p:sp>
            <p:nvSpPr>
              <p:cNvPr id="16" name="文本框 15"/>
              <p:cNvSpPr txBox="1"/>
              <p:nvPr/>
            </p:nvSpPr>
            <p:spPr>
              <a:xfrm>
                <a:off x="3304037" y="675407"/>
                <a:ext cx="3866451" cy="238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A brief overview of the system for your information</a:t>
                </a:r>
                <a:endParaRPr kumimoji="0" lang="en-US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endParaRPr>
              </a:p>
            </p:txBody>
          </p:sp>
        </p:grpSp>
        <p:grpSp>
          <p:nvGrpSpPr>
            <p:cNvPr id="12" name="组合 11"/>
            <p:cNvGrpSpPr/>
            <p:nvPr/>
          </p:nvGrpSpPr>
          <p:grpSpPr>
            <a:xfrm>
              <a:off x="6238875" y="2670175"/>
              <a:ext cx="533400" cy="533400"/>
              <a:chOff x="6238875" y="2670175"/>
              <a:chExt cx="533400" cy="533400"/>
            </a:xfrm>
          </p:grpSpPr>
          <p:sp>
            <p:nvSpPr>
              <p:cNvPr id="13" name="菱形 12"/>
              <p:cNvSpPr/>
              <p:nvPr/>
            </p:nvSpPr>
            <p:spPr>
              <a:xfrm>
                <a:off x="6238875" y="2670175"/>
                <a:ext cx="533400" cy="533400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6278370" y="27503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02</a:t>
                </a:r>
              </a:p>
            </p:txBody>
          </p:sp>
        </p:grpSp>
      </p:grpSp>
      <p:grpSp>
        <p:nvGrpSpPr>
          <p:cNvPr id="17" name="组合 16"/>
          <p:cNvGrpSpPr/>
          <p:nvPr/>
        </p:nvGrpSpPr>
        <p:grpSpPr>
          <a:xfrm>
            <a:off x="7052033" y="4646379"/>
            <a:ext cx="4543424" cy="741495"/>
            <a:chOff x="6238875" y="3616254"/>
            <a:chExt cx="4543424" cy="741495"/>
          </a:xfrm>
        </p:grpSpPr>
        <p:grpSp>
          <p:nvGrpSpPr>
            <p:cNvPr id="18" name="组合 17"/>
            <p:cNvGrpSpPr/>
            <p:nvPr/>
          </p:nvGrpSpPr>
          <p:grpSpPr>
            <a:xfrm>
              <a:off x="6915848" y="3616254"/>
              <a:ext cx="3866451" cy="741495"/>
              <a:chOff x="3304037" y="341972"/>
              <a:chExt cx="3866451" cy="741495"/>
            </a:xfrm>
          </p:grpSpPr>
          <p:sp>
            <p:nvSpPr>
              <p:cNvPr id="22" name="文本框 21"/>
              <p:cNvSpPr txBox="1"/>
              <p:nvPr/>
            </p:nvSpPr>
            <p:spPr>
              <a:xfrm>
                <a:off x="3304038" y="341972"/>
                <a:ext cx="121058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defRPr/>
                </a:pPr>
                <a:r>
                  <a:rPr lang="zh-CN" altLang="en-US" sz="20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特色功能</a:t>
                </a: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3304037" y="675407"/>
                <a:ext cx="3866451" cy="4080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lvl="0">
                  <a:lnSpc>
                    <a:spcPct val="114000"/>
                  </a:lnSpc>
                  <a:defRPr/>
                </a:pPr>
                <a:r>
                  <a:rPr lang="en-US" altLang="zh-CN" sz="900">
                    <a:solidFill>
                      <a:prstClr val="white">
                        <a:lumMod val="65000"/>
                      </a:prstClr>
                    </a:solidFill>
                    <a:latin typeface="微软雅黑" panose="020B0503020204020204" charset="-122"/>
                  </a:rPr>
                  <a:t>Function introduction, simply describe the system for everyone to know</a:t>
                </a:r>
                <a:endParaRPr lang="en-US" altLang="zh-CN" sz="9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6238875" y="3635375"/>
              <a:ext cx="533400" cy="533400"/>
              <a:chOff x="6238875" y="3635375"/>
              <a:chExt cx="533400" cy="533400"/>
            </a:xfrm>
          </p:grpSpPr>
          <p:sp>
            <p:nvSpPr>
              <p:cNvPr id="20" name="菱形 19"/>
              <p:cNvSpPr/>
              <p:nvPr/>
            </p:nvSpPr>
            <p:spPr>
              <a:xfrm>
                <a:off x="6238875" y="3635375"/>
                <a:ext cx="533400" cy="533400"/>
              </a:xfrm>
              <a:prstGeom prst="diamond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774700" dist="850900" dir="2700000" algn="tl" rotWithShape="0">
                  <a:prstClr val="black">
                    <a:alpha val="11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6278370" y="3715549"/>
                <a:ext cx="474855" cy="349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ea typeface="微软雅黑" panose="020B0503020204020204" charset="-122"/>
                    <a:cs typeface="+mn-cs"/>
                  </a:rPr>
                  <a:t>03</a:t>
                </a:r>
              </a:p>
            </p:txBody>
          </p:sp>
        </p:grpSp>
      </p:grpSp>
      <p:sp>
        <p:nvSpPr>
          <p:cNvPr id="31" name="矩形 30"/>
          <p:cNvSpPr/>
          <p:nvPr/>
        </p:nvSpPr>
        <p:spPr>
          <a:xfrm>
            <a:off x="2449782" y="4636013"/>
            <a:ext cx="2866178" cy="6960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600" b="1" dirty="0">
                <a:solidFill>
                  <a:schemeClr val="accent2"/>
                </a:solidFill>
              </a:rPr>
              <a:t>CONTENT</a:t>
            </a:r>
            <a:endParaRPr lang="zh-CN" altLang="en-US" sz="3600" b="1" dirty="0">
              <a:solidFill>
                <a:schemeClr val="accent2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767281" y="3889776"/>
            <a:ext cx="2231180" cy="83599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400" b="1" dirty="0">
                <a:solidFill>
                  <a:schemeClr val="accent2"/>
                </a:solidFill>
                <a:latin typeface="+mn-ea"/>
              </a:rPr>
              <a:t>目 录</a:t>
            </a:r>
          </a:p>
        </p:txBody>
      </p:sp>
      <p:sp>
        <p:nvSpPr>
          <p:cNvPr id="48" name="文本框 10"/>
          <p:cNvSpPr txBox="1"/>
          <p:nvPr/>
        </p:nvSpPr>
        <p:spPr>
          <a:xfrm>
            <a:off x="229289" y="700068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49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355" y="100214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40"/>
          <p:cNvGrpSpPr/>
          <p:nvPr/>
        </p:nvGrpSpPr>
        <p:grpSpPr>
          <a:xfrm>
            <a:off x="1191294" y="2150895"/>
            <a:ext cx="4926059" cy="3495392"/>
            <a:chOff x="6344421" y="1678126"/>
            <a:chExt cx="3672114" cy="1791527"/>
          </a:xfrm>
        </p:grpSpPr>
        <p:sp>
          <p:nvSpPr>
            <p:cNvPr id="52" name="矩形 51"/>
            <p:cNvSpPr/>
            <p:nvPr/>
          </p:nvSpPr>
          <p:spPr>
            <a:xfrm>
              <a:off x="6344421" y="2144572"/>
              <a:ext cx="3416002" cy="132508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 利用云端进行信息的采集，就是为了你方便，只要有权限，随时随地想“录”就“录”。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动态小区信息，极大节约了人力物力，提高信息准确度及更新及时性，提升小区的幸福指数。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6737362" y="1678126"/>
              <a:ext cx="3279173" cy="28989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云端信息录入</a:t>
              </a:r>
            </a:p>
          </p:txBody>
        </p:sp>
      </p:grpSp>
      <p:grpSp>
        <p:nvGrpSpPr>
          <p:cNvPr id="4" name="Group 20"/>
          <p:cNvGrpSpPr/>
          <p:nvPr/>
        </p:nvGrpSpPr>
        <p:grpSpPr>
          <a:xfrm>
            <a:off x="1023867" y="2238725"/>
            <a:ext cx="525206" cy="493332"/>
            <a:chOff x="2824761" y="1419473"/>
            <a:chExt cx="496888" cy="466725"/>
          </a:xfrm>
          <a:solidFill>
            <a:schemeClr val="accent4"/>
          </a:solidFill>
        </p:grpSpPr>
        <p:sp>
          <p:nvSpPr>
            <p:cNvPr id="59" name="Oval 21"/>
            <p:cNvSpPr/>
            <p:nvPr/>
          </p:nvSpPr>
          <p:spPr bwMode="auto">
            <a:xfrm>
              <a:off x="3066061" y="1676648"/>
              <a:ext cx="60325" cy="603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0" name="Freeform: Shape 22"/>
            <p:cNvSpPr/>
            <p:nvPr/>
          </p:nvSpPr>
          <p:spPr bwMode="auto">
            <a:xfrm>
              <a:off x="2824761" y="1419473"/>
              <a:ext cx="496888" cy="466725"/>
            </a:xfrm>
            <a:custGeom>
              <a:avLst/>
              <a:gdLst>
                <a:gd name="T0" fmla="*/ 116 w 132"/>
                <a:gd name="T1" fmla="*/ 48 h 124"/>
                <a:gd name="T2" fmla="*/ 116 w 132"/>
                <a:gd name="T3" fmla="*/ 22 h 124"/>
                <a:gd name="T4" fmla="*/ 104 w 132"/>
                <a:gd name="T5" fmla="*/ 0 h 124"/>
                <a:gd name="T6" fmla="*/ 22 w 132"/>
                <a:gd name="T7" fmla="*/ 0 h 124"/>
                <a:gd name="T8" fmla="*/ 0 w 132"/>
                <a:gd name="T9" fmla="*/ 102 h 124"/>
                <a:gd name="T10" fmla="*/ 94 w 132"/>
                <a:gd name="T11" fmla="*/ 124 h 124"/>
                <a:gd name="T12" fmla="*/ 116 w 132"/>
                <a:gd name="T13" fmla="*/ 96 h 124"/>
                <a:gd name="T14" fmla="*/ 116 w 132"/>
                <a:gd name="T15" fmla="*/ 48 h 124"/>
                <a:gd name="T16" fmla="*/ 88 w 132"/>
                <a:gd name="T17" fmla="*/ 8 h 124"/>
                <a:gd name="T18" fmla="*/ 108 w 132"/>
                <a:gd name="T19" fmla="*/ 12 h 124"/>
                <a:gd name="T20" fmla="*/ 108 w 132"/>
                <a:gd name="T21" fmla="*/ 24 h 124"/>
                <a:gd name="T22" fmla="*/ 104 w 132"/>
                <a:gd name="T23" fmla="*/ 36 h 124"/>
                <a:gd name="T24" fmla="*/ 104 w 132"/>
                <a:gd name="T25" fmla="*/ 32 h 124"/>
                <a:gd name="T26" fmla="*/ 104 w 132"/>
                <a:gd name="T27" fmla="*/ 16 h 124"/>
                <a:gd name="T28" fmla="*/ 16 w 132"/>
                <a:gd name="T29" fmla="*/ 12 h 124"/>
                <a:gd name="T30" fmla="*/ 12 w 132"/>
                <a:gd name="T31" fmla="*/ 24 h 124"/>
                <a:gd name="T32" fmla="*/ 8 w 132"/>
                <a:gd name="T33" fmla="*/ 22 h 124"/>
                <a:gd name="T34" fmla="*/ 100 w 132"/>
                <a:gd name="T35" fmla="*/ 20 h 124"/>
                <a:gd name="T36" fmla="*/ 16 w 132"/>
                <a:gd name="T37" fmla="*/ 16 h 124"/>
                <a:gd name="T38" fmla="*/ 100 w 132"/>
                <a:gd name="T39" fmla="*/ 20 h 124"/>
                <a:gd name="T40" fmla="*/ 100 w 132"/>
                <a:gd name="T41" fmla="*/ 28 h 124"/>
                <a:gd name="T42" fmla="*/ 16 w 132"/>
                <a:gd name="T43" fmla="*/ 24 h 124"/>
                <a:gd name="T44" fmla="*/ 100 w 132"/>
                <a:gd name="T45" fmla="*/ 32 h 124"/>
                <a:gd name="T46" fmla="*/ 88 w 132"/>
                <a:gd name="T47" fmla="*/ 36 h 124"/>
                <a:gd name="T48" fmla="*/ 16 w 132"/>
                <a:gd name="T49" fmla="*/ 35 h 124"/>
                <a:gd name="T50" fmla="*/ 100 w 132"/>
                <a:gd name="T51" fmla="*/ 32 h 124"/>
                <a:gd name="T52" fmla="*/ 94 w 132"/>
                <a:gd name="T53" fmla="*/ 116 h 124"/>
                <a:gd name="T54" fmla="*/ 8 w 132"/>
                <a:gd name="T55" fmla="*/ 102 h 124"/>
                <a:gd name="T56" fmla="*/ 22 w 132"/>
                <a:gd name="T57" fmla="*/ 44 h 124"/>
                <a:gd name="T58" fmla="*/ 104 w 132"/>
                <a:gd name="T59" fmla="*/ 44 h 124"/>
                <a:gd name="T60" fmla="*/ 108 w 132"/>
                <a:gd name="T61" fmla="*/ 56 h 124"/>
                <a:gd name="T62" fmla="*/ 52 w 132"/>
                <a:gd name="T63" fmla="*/ 76 h 124"/>
                <a:gd name="T64" fmla="*/ 108 w 132"/>
                <a:gd name="T65" fmla="*/ 96 h 124"/>
                <a:gd name="T66" fmla="*/ 114 w 132"/>
                <a:gd name="T67" fmla="*/ 88 h 124"/>
                <a:gd name="T68" fmla="*/ 60 w 132"/>
                <a:gd name="T69" fmla="*/ 76 h 124"/>
                <a:gd name="T70" fmla="*/ 108 w 132"/>
                <a:gd name="T71" fmla="*/ 64 h 124"/>
                <a:gd name="T72" fmla="*/ 116 w 132"/>
                <a:gd name="T73" fmla="*/ 59 h 124"/>
                <a:gd name="T74" fmla="*/ 120 w 132"/>
                <a:gd name="T75" fmla="*/ 7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32" h="124"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22"/>
                    <a:pt x="116" y="22"/>
                    <a:pt x="116" y="22"/>
                  </a:cubicBezTo>
                  <a:cubicBezTo>
                    <a:pt x="116" y="12"/>
                    <a:pt x="116" y="12"/>
                    <a:pt x="116" y="12"/>
                  </a:cubicBezTo>
                  <a:cubicBezTo>
                    <a:pt x="116" y="6"/>
                    <a:pt x="111" y="0"/>
                    <a:pt x="104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115"/>
                    <a:pt x="10" y="124"/>
                    <a:pt x="22" y="124"/>
                  </a:cubicBezTo>
                  <a:cubicBezTo>
                    <a:pt x="94" y="124"/>
                    <a:pt x="94" y="124"/>
                    <a:pt x="94" y="124"/>
                  </a:cubicBezTo>
                  <a:cubicBezTo>
                    <a:pt x="107" y="124"/>
                    <a:pt x="116" y="115"/>
                    <a:pt x="116" y="102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16" y="96"/>
                    <a:pt x="116" y="96"/>
                    <a:pt x="116" y="96"/>
                  </a:cubicBezTo>
                  <a:cubicBezTo>
                    <a:pt x="132" y="84"/>
                    <a:pt x="132" y="60"/>
                    <a:pt x="116" y="48"/>
                  </a:cubicBezTo>
                  <a:close/>
                  <a:moveTo>
                    <a:pt x="22" y="8"/>
                  </a:moveTo>
                  <a:cubicBezTo>
                    <a:pt x="88" y="8"/>
                    <a:pt x="88" y="8"/>
                    <a:pt x="88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7" y="8"/>
                    <a:pt x="108" y="10"/>
                    <a:pt x="108" y="1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7" y="37"/>
                    <a:pt x="106" y="36"/>
                    <a:pt x="104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16"/>
                    <a:pt x="104" y="16"/>
                    <a:pt x="104" y="16"/>
                  </a:cubicBezTo>
                  <a:cubicBezTo>
                    <a:pt x="104" y="14"/>
                    <a:pt x="103" y="12"/>
                    <a:pt x="100" y="1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4" y="12"/>
                    <a:pt x="12" y="14"/>
                    <a:pt x="12" y="16"/>
                  </a:cubicBezTo>
                  <a:cubicBezTo>
                    <a:pt x="12" y="24"/>
                    <a:pt x="12" y="24"/>
                    <a:pt x="12" y="24"/>
                  </a:cubicBezTo>
                  <a:cubicBezTo>
                    <a:pt x="12" y="32"/>
                    <a:pt x="12" y="32"/>
                    <a:pt x="12" y="32"/>
                  </a:cubicBezTo>
                  <a:cubicBezTo>
                    <a:pt x="10" y="30"/>
                    <a:pt x="8" y="26"/>
                    <a:pt x="8" y="22"/>
                  </a:cubicBezTo>
                  <a:cubicBezTo>
                    <a:pt x="8" y="15"/>
                    <a:pt x="15" y="8"/>
                    <a:pt x="22" y="8"/>
                  </a:cubicBezTo>
                  <a:close/>
                  <a:moveTo>
                    <a:pt x="100" y="20"/>
                  </a:moveTo>
                  <a:cubicBezTo>
                    <a:pt x="16" y="20"/>
                    <a:pt x="16" y="20"/>
                    <a:pt x="16" y="20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00" y="16"/>
                    <a:pt x="100" y="16"/>
                    <a:pt x="100" y="16"/>
                  </a:cubicBezTo>
                  <a:lnTo>
                    <a:pt x="100" y="20"/>
                  </a:lnTo>
                  <a:close/>
                  <a:moveTo>
                    <a:pt x="100" y="24"/>
                  </a:moveTo>
                  <a:cubicBezTo>
                    <a:pt x="100" y="28"/>
                    <a:pt x="100" y="28"/>
                    <a:pt x="10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4"/>
                    <a:pt x="16" y="24"/>
                    <a:pt x="16" y="24"/>
                  </a:cubicBezTo>
                  <a:lnTo>
                    <a:pt x="100" y="24"/>
                  </a:lnTo>
                  <a:close/>
                  <a:moveTo>
                    <a:pt x="100" y="32"/>
                  </a:moveTo>
                  <a:cubicBezTo>
                    <a:pt x="100" y="36"/>
                    <a:pt x="100" y="36"/>
                    <a:pt x="100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0" y="36"/>
                    <a:pt x="18" y="36"/>
                    <a:pt x="16" y="35"/>
                  </a:cubicBezTo>
                  <a:cubicBezTo>
                    <a:pt x="16" y="32"/>
                    <a:pt x="16" y="32"/>
                    <a:pt x="16" y="32"/>
                  </a:cubicBezTo>
                  <a:lnTo>
                    <a:pt x="100" y="32"/>
                  </a:lnTo>
                  <a:close/>
                  <a:moveTo>
                    <a:pt x="108" y="102"/>
                  </a:moveTo>
                  <a:cubicBezTo>
                    <a:pt x="108" y="110"/>
                    <a:pt x="102" y="116"/>
                    <a:pt x="94" y="116"/>
                  </a:cubicBezTo>
                  <a:cubicBezTo>
                    <a:pt x="22" y="116"/>
                    <a:pt x="22" y="116"/>
                    <a:pt x="22" y="116"/>
                  </a:cubicBezTo>
                  <a:cubicBezTo>
                    <a:pt x="15" y="116"/>
                    <a:pt x="8" y="110"/>
                    <a:pt x="8" y="102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12" y="43"/>
                    <a:pt x="17" y="44"/>
                    <a:pt x="22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7" y="44"/>
                    <a:pt x="108" y="46"/>
                    <a:pt x="108" y="48"/>
                  </a:cubicBezTo>
                  <a:cubicBezTo>
                    <a:pt x="108" y="56"/>
                    <a:pt x="108" y="56"/>
                    <a:pt x="108" y="56"/>
                  </a:cubicBezTo>
                  <a:cubicBezTo>
                    <a:pt x="72" y="56"/>
                    <a:pt x="72" y="56"/>
                    <a:pt x="72" y="56"/>
                  </a:cubicBezTo>
                  <a:cubicBezTo>
                    <a:pt x="61" y="56"/>
                    <a:pt x="52" y="65"/>
                    <a:pt x="52" y="76"/>
                  </a:cubicBezTo>
                  <a:cubicBezTo>
                    <a:pt x="52" y="87"/>
                    <a:pt x="61" y="96"/>
                    <a:pt x="72" y="96"/>
                  </a:cubicBezTo>
                  <a:cubicBezTo>
                    <a:pt x="108" y="96"/>
                    <a:pt x="108" y="96"/>
                    <a:pt x="108" y="96"/>
                  </a:cubicBezTo>
                  <a:lnTo>
                    <a:pt x="108" y="102"/>
                  </a:lnTo>
                  <a:close/>
                  <a:moveTo>
                    <a:pt x="114" y="88"/>
                  </a:moveTo>
                  <a:cubicBezTo>
                    <a:pt x="72" y="88"/>
                    <a:pt x="72" y="88"/>
                    <a:pt x="72" y="88"/>
                  </a:cubicBezTo>
                  <a:cubicBezTo>
                    <a:pt x="66" y="88"/>
                    <a:pt x="60" y="83"/>
                    <a:pt x="60" y="76"/>
                  </a:cubicBezTo>
                  <a:cubicBezTo>
                    <a:pt x="60" y="70"/>
                    <a:pt x="66" y="64"/>
                    <a:pt x="72" y="64"/>
                  </a:cubicBezTo>
                  <a:cubicBezTo>
                    <a:pt x="108" y="64"/>
                    <a:pt x="108" y="64"/>
                    <a:pt x="108" y="64"/>
                  </a:cubicBezTo>
                  <a:cubicBezTo>
                    <a:pt x="111" y="64"/>
                    <a:pt x="113" y="63"/>
                    <a:pt x="115" y="61"/>
                  </a:cubicBezTo>
                  <a:cubicBezTo>
                    <a:pt x="115" y="61"/>
                    <a:pt x="116" y="60"/>
                    <a:pt x="116" y="59"/>
                  </a:cubicBezTo>
                  <a:cubicBezTo>
                    <a:pt x="116" y="59"/>
                    <a:pt x="116" y="59"/>
                    <a:pt x="116" y="59"/>
                  </a:cubicBezTo>
                  <a:cubicBezTo>
                    <a:pt x="119" y="63"/>
                    <a:pt x="120" y="67"/>
                    <a:pt x="120" y="72"/>
                  </a:cubicBezTo>
                  <a:cubicBezTo>
                    <a:pt x="120" y="79"/>
                    <a:pt x="118" y="84"/>
                    <a:pt x="114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</p:grpSp>
      <p:pic>
        <p:nvPicPr>
          <p:cNvPr id="7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组合 51"/>
          <p:cNvGrpSpPr/>
          <p:nvPr/>
        </p:nvGrpSpPr>
        <p:grpSpPr>
          <a:xfrm>
            <a:off x="1698035" y="517915"/>
            <a:ext cx="5216267" cy="677709"/>
            <a:chOff x="1603633" y="409736"/>
            <a:chExt cx="5216267" cy="677709"/>
          </a:xfrm>
        </p:grpSpPr>
        <p:sp>
          <p:nvSpPr>
            <p:cNvPr id="55" name="TextBox 11"/>
            <p:cNvSpPr txBox="1"/>
            <p:nvPr/>
          </p:nvSpPr>
          <p:spPr>
            <a:xfrm>
              <a:off x="1603633" y="409736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6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Function introduction, simply describe the system for everyone to know</a:t>
              </a:r>
            </a:p>
          </p:txBody>
        </p:sp>
      </p:grpSp>
      <p:pic>
        <p:nvPicPr>
          <p:cNvPr id="53" name="Picture 1" descr="C:\Users\Mypc\Desktop\ppt\IMG_2616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6824" y="1836143"/>
            <a:ext cx="2303667" cy="4097455"/>
          </a:xfrm>
          <a:prstGeom prst="rect">
            <a:avLst/>
          </a:prstGeom>
          <a:noFill/>
        </p:spPr>
      </p:pic>
      <p:pic>
        <p:nvPicPr>
          <p:cNvPr id="57" name="Picture 2" descr="C:\Users\Mypc\Desktop\ppt\IMG_2617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87245" y="1460210"/>
            <a:ext cx="2726380" cy="484931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40"/>
          <p:cNvGrpSpPr/>
          <p:nvPr/>
        </p:nvGrpSpPr>
        <p:grpSpPr>
          <a:xfrm>
            <a:off x="1191294" y="2150894"/>
            <a:ext cx="4926059" cy="3219233"/>
            <a:chOff x="6344421" y="1678126"/>
            <a:chExt cx="3672114" cy="1649985"/>
          </a:xfrm>
        </p:grpSpPr>
        <p:sp>
          <p:nvSpPr>
            <p:cNvPr id="52" name="矩形 51"/>
            <p:cNvSpPr/>
            <p:nvPr/>
          </p:nvSpPr>
          <p:spPr>
            <a:xfrm>
              <a:off x="6344421" y="2215989"/>
              <a:ext cx="3416002" cy="111212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人手一机、机不离手的我们，再也不怕忘带门禁卡了。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客人来访，只要知道门编号，我们就能 “开门”，再也不跑冤枉路。</a:t>
              </a:r>
            </a:p>
            <a:p>
              <a:pPr marL="285750" indent="-28575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谁开的门，咱都留档，随时可以沟通。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6737362" y="1678126"/>
              <a:ext cx="3279173" cy="28989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C000"/>
                  </a:solidFill>
                  <a:latin typeface="微软雅黑" panose="020B0503020204020204" charset="-122"/>
                  <a:ea typeface="微软雅黑" panose="020B0503020204020204" charset="-122"/>
                </a:rPr>
                <a:t>“移动”</a:t>
              </a:r>
              <a:r>
                <a:rPr lang="zh-CN" altLang="en-US" sz="28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门禁</a:t>
              </a:r>
            </a:p>
          </p:txBody>
        </p:sp>
      </p:grpSp>
      <p:pic>
        <p:nvPicPr>
          <p:cNvPr id="7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11"/>
          <p:cNvSpPr txBox="1"/>
          <p:nvPr/>
        </p:nvSpPr>
        <p:spPr>
          <a:xfrm>
            <a:off x="1718415" y="972934"/>
            <a:ext cx="5195887" cy="2226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lnSpc>
                <a:spcPct val="114000"/>
              </a:lnSpc>
              <a:defRPr/>
            </a:pPr>
            <a:r>
              <a:rPr lang="en-US" altLang="zh-CN" sz="140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rPr>
              <a:t>Function introduction, simply describe the system for everyone to know</a:t>
            </a:r>
          </a:p>
        </p:txBody>
      </p:sp>
      <p:pic>
        <p:nvPicPr>
          <p:cNvPr id="15" name="Picture 3" descr="C:\Users\Mypc\Desktop\ppt\IMG_261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87048" y="897134"/>
            <a:ext cx="3212496" cy="5713959"/>
          </a:xfrm>
          <a:prstGeom prst="rect">
            <a:avLst/>
          </a:prstGeom>
          <a:noFill/>
        </p:spPr>
      </p:pic>
      <p:pic>
        <p:nvPicPr>
          <p:cNvPr id="16" name="Picture 6" descr="https://timgsa.baidu.com/timg?image&amp;quality=80&amp;size=b9999_10000&amp;sec=1538127361580&amp;di=51b06281fcfc2650a34f34b58f6644b5&amp;imgtype=0&amp;src=http%3A%2F%2Fimg.zcool.cn%2Fcommunity%2F01410459fd76fca801216a4b42b539.png%402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9773" y="4045940"/>
            <a:ext cx="2287275" cy="2287275"/>
          </a:xfrm>
          <a:prstGeom prst="rect">
            <a:avLst/>
          </a:prstGeom>
          <a:noFill/>
        </p:spPr>
      </p:pic>
      <p:cxnSp>
        <p:nvCxnSpPr>
          <p:cNvPr id="17" name="直接连接符 16"/>
          <p:cNvCxnSpPr/>
          <p:nvPr/>
        </p:nvCxnSpPr>
        <p:spPr>
          <a:xfrm flipV="1">
            <a:off x="7132320" y="2394857"/>
            <a:ext cx="818606" cy="1651083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154" y="2207762"/>
            <a:ext cx="513715" cy="513715"/>
          </a:xfrm>
          <a:prstGeom prst="rect">
            <a:avLst/>
          </a:prstGeom>
        </p:spPr>
      </p:pic>
      <p:sp>
        <p:nvSpPr>
          <p:cNvPr id="14" name="TextBox 11"/>
          <p:cNvSpPr txBox="1"/>
          <p:nvPr/>
        </p:nvSpPr>
        <p:spPr>
          <a:xfrm>
            <a:off x="1718415" y="447845"/>
            <a:ext cx="397668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特色功能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718415" y="2150896"/>
            <a:ext cx="4398937" cy="56560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一键锁定与解锁</a:t>
            </a:r>
          </a:p>
        </p:txBody>
      </p:sp>
      <p:pic>
        <p:nvPicPr>
          <p:cNvPr id="7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组合 51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6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Function introduction, simply describe the system for everyone to know</a:t>
              </a:r>
            </a:p>
          </p:txBody>
        </p:sp>
      </p:grpSp>
      <p:pic>
        <p:nvPicPr>
          <p:cNvPr id="18" name="Picture 8" descr="https://timgsa.baidu.com/timg?image&amp;quality=80&amp;size=b9999_10000&amp;sec=1538127416145&amp;di=579b81cabe61b4557505d7cb3721c133&amp;imgtype=0&amp;src=http%3A%2F%2Fimglf0.ph.126.net%2FRrYwUD92zyL6J0-WlYT41w%3D%3D%2F65982297514250914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7353" y="4449485"/>
            <a:ext cx="2952328" cy="1572115"/>
          </a:xfrm>
          <a:prstGeom prst="rect">
            <a:avLst/>
          </a:prstGeom>
          <a:noFill/>
        </p:spPr>
      </p:pic>
      <p:pic>
        <p:nvPicPr>
          <p:cNvPr id="19" name="Picture 2" descr="C:\Users\Mypc\Desktop\ppt\IMG_2619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59093" y="1726469"/>
            <a:ext cx="2513179" cy="4470106"/>
          </a:xfrm>
          <a:prstGeom prst="rect">
            <a:avLst/>
          </a:prstGeom>
          <a:noFill/>
        </p:spPr>
      </p:pic>
      <p:cxnSp>
        <p:nvCxnSpPr>
          <p:cNvPr id="20" name="直接连接符 19"/>
          <p:cNvCxnSpPr/>
          <p:nvPr/>
        </p:nvCxnSpPr>
        <p:spPr>
          <a:xfrm flipV="1">
            <a:off x="7233477" y="3043708"/>
            <a:ext cx="1325616" cy="1835628"/>
          </a:xfrm>
          <a:prstGeom prst="line">
            <a:avLst/>
          </a:prstGeom>
          <a:ln>
            <a:prstDash val="dash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1119505" y="2905125"/>
            <a:ext cx="4770120" cy="3086735"/>
            <a:chOff x="1763" y="4575"/>
            <a:chExt cx="7512" cy="4861"/>
          </a:xfrm>
        </p:grpSpPr>
        <p:sp>
          <p:nvSpPr>
            <p:cNvPr id="21" name="矩形 20"/>
            <p:cNvSpPr/>
            <p:nvPr/>
          </p:nvSpPr>
          <p:spPr>
            <a:xfrm>
              <a:off x="1763" y="4575"/>
              <a:ext cx="7484" cy="26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C000"/>
                  </a:solidFill>
                </a:rPr>
                <a:t>一键锁车</a:t>
              </a:r>
              <a:endParaRPr lang="en-US" altLang="zh-CN" b="1" dirty="0">
                <a:solidFill>
                  <a:srgbClr val="FFC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      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本人车辆，一键锁定，我们的系统为你拦住非法出行（锁定车辆无法通过车牌识别鉴权出场），保证你的爱车安全。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1791" y="7405"/>
              <a:ext cx="7484" cy="20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C000"/>
                  </a:solidFill>
                </a:rPr>
                <a:t>车辆解锁</a:t>
              </a:r>
              <a:endParaRPr lang="en-US" altLang="zh-CN" b="1" dirty="0">
                <a:solidFill>
                  <a:srgbClr val="FFC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/>
                <a:t>      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出行之前的解锁，也一键搞定，想走就走，你的爱车你做主。</a:t>
              </a:r>
            </a:p>
          </p:txBody>
        </p:sp>
      </p:grpSp>
      <p:pic>
        <p:nvPicPr>
          <p:cNvPr id="23" name="图片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64" y="2299735"/>
            <a:ext cx="513715" cy="513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961666" y="1620709"/>
            <a:ext cx="5453521" cy="4641836"/>
            <a:chOff x="5796020" y="1130515"/>
            <a:chExt cx="5812217" cy="5232051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03526" y="4591737"/>
              <a:ext cx="2218324" cy="1641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" name="组合 14"/>
            <p:cNvGrpSpPr/>
            <p:nvPr/>
          </p:nvGrpSpPr>
          <p:grpSpPr>
            <a:xfrm>
              <a:off x="8791302" y="1130515"/>
              <a:ext cx="2816935" cy="5232051"/>
              <a:chOff x="8947447" y="1598672"/>
              <a:chExt cx="2600540" cy="4890617"/>
            </a:xfrm>
          </p:grpSpPr>
          <p:grpSp>
            <p:nvGrpSpPr>
              <p:cNvPr id="16" name="组合 15"/>
              <p:cNvGrpSpPr/>
              <p:nvPr/>
            </p:nvGrpSpPr>
            <p:grpSpPr>
              <a:xfrm>
                <a:off x="8947447" y="1598672"/>
                <a:ext cx="2600540" cy="4890617"/>
                <a:chOff x="1595744" y="1504948"/>
                <a:chExt cx="2109927" cy="4343402"/>
              </a:xfrm>
            </p:grpSpPr>
            <p:grpSp>
              <p:nvGrpSpPr>
                <p:cNvPr id="24" name="组合 29"/>
                <p:cNvGrpSpPr/>
                <p:nvPr/>
              </p:nvGrpSpPr>
              <p:grpSpPr>
                <a:xfrm>
                  <a:off x="1595744" y="1504948"/>
                  <a:ext cx="1718965" cy="1546248"/>
                  <a:chOff x="1800523" y="1479548"/>
                  <a:chExt cx="1718965" cy="1546248"/>
                </a:xfrm>
                <a:solidFill>
                  <a:srgbClr val="494951"/>
                </a:solidFill>
              </p:grpSpPr>
              <p:sp>
                <p:nvSpPr>
                  <p:cNvPr id="29" name="同侧圆角矩形 23"/>
                  <p:cNvSpPr/>
                  <p:nvPr/>
                </p:nvSpPr>
                <p:spPr>
                  <a:xfrm>
                    <a:off x="3251803" y="1479548"/>
                    <a:ext cx="267685" cy="244475"/>
                  </a:xfrm>
                  <a:prstGeom prst="round2SameRect">
                    <a:avLst>
                      <a:gd name="adj1" fmla="val 9849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0" name="同侧圆角矩形 24"/>
                  <p:cNvSpPr/>
                  <p:nvPr/>
                </p:nvSpPr>
                <p:spPr>
                  <a:xfrm rot="16200000">
                    <a:off x="1821708" y="2055264"/>
                    <a:ext cx="202105" cy="244475"/>
                  </a:xfrm>
                  <a:prstGeom prst="round2SameRect">
                    <a:avLst>
                      <a:gd name="adj1" fmla="val 11954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1" name="同侧圆角矩形 25"/>
                  <p:cNvSpPr/>
                  <p:nvPr/>
                </p:nvSpPr>
                <p:spPr>
                  <a:xfrm rot="16200000">
                    <a:off x="1840232" y="2455840"/>
                    <a:ext cx="165058" cy="244475"/>
                  </a:xfrm>
                  <a:prstGeom prst="round2SameRect">
                    <a:avLst>
                      <a:gd name="adj1" fmla="val 11954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32" name="同侧圆角矩形 26"/>
                  <p:cNvSpPr/>
                  <p:nvPr/>
                </p:nvSpPr>
                <p:spPr>
                  <a:xfrm rot="16200000">
                    <a:off x="1840233" y="2821029"/>
                    <a:ext cx="165058" cy="244475"/>
                  </a:xfrm>
                  <a:prstGeom prst="round2SameRect">
                    <a:avLst>
                      <a:gd name="adj1" fmla="val 11954"/>
                      <a:gd name="adj2" fmla="val 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5" name="圆角矩形 19"/>
                <p:cNvSpPr/>
                <p:nvPr/>
              </p:nvSpPr>
              <p:spPr>
                <a:xfrm rot="16200000">
                  <a:off x="501671" y="2644350"/>
                  <a:ext cx="4320000" cy="2088000"/>
                </a:xfrm>
                <a:prstGeom prst="roundRect">
                  <a:avLst>
                    <a:gd name="adj" fmla="val 14809"/>
                  </a:avLst>
                </a:prstGeom>
                <a:solidFill>
                  <a:srgbClr val="D8DBDD"/>
                </a:solidFill>
                <a:ln w="3175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6" name="圆角矩形 20"/>
                <p:cNvSpPr/>
                <p:nvPr/>
              </p:nvSpPr>
              <p:spPr>
                <a:xfrm rot="16200000">
                  <a:off x="554471" y="2690766"/>
                  <a:ext cx="4214400" cy="1995168"/>
                </a:xfrm>
                <a:prstGeom prst="roundRect">
                  <a:avLst>
                    <a:gd name="adj" fmla="val 13725"/>
                  </a:avLst>
                </a:prstGeom>
                <a:solidFill>
                  <a:schemeClr val="bg1">
                    <a:lumMod val="95000"/>
                  </a:schemeClr>
                </a:solidFill>
                <a:ln w="19050">
                  <a:solidFill>
                    <a:srgbClr val="BCBD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椭圆 26"/>
                <p:cNvSpPr/>
                <p:nvPr/>
              </p:nvSpPr>
              <p:spPr>
                <a:xfrm>
                  <a:off x="2468571" y="5336102"/>
                  <a:ext cx="347150" cy="347150"/>
                </a:xfrm>
                <a:prstGeom prst="ellipse">
                  <a:avLst/>
                </a:prstGeom>
                <a:solidFill>
                  <a:srgbClr val="DDDEE0"/>
                </a:solidFill>
                <a:ln w="19050">
                  <a:solidFill>
                    <a:srgbClr val="A4A7A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8" name="圆角矩形 22"/>
                <p:cNvSpPr/>
                <p:nvPr/>
              </p:nvSpPr>
              <p:spPr>
                <a:xfrm>
                  <a:off x="2464535" y="1853651"/>
                  <a:ext cx="354806" cy="45793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49495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pic>
            <p:nvPicPr>
              <p:cNvPr id="17" name="Picture 2" descr="C:\Users\Mypc\Desktop\ppt\IMG_2617.PNG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9099756" y="2256064"/>
                <a:ext cx="2315496" cy="3510556"/>
              </a:xfrm>
              <a:prstGeom prst="rect">
                <a:avLst/>
              </a:prstGeom>
              <a:noFill/>
            </p:spPr>
          </p:pic>
        </p:grpSp>
        <p:cxnSp>
          <p:nvCxnSpPr>
            <p:cNvPr id="33" name="直接连接符 32"/>
            <p:cNvCxnSpPr/>
            <p:nvPr/>
          </p:nvCxnSpPr>
          <p:spPr>
            <a:xfrm flipV="1">
              <a:off x="6993313" y="4119154"/>
              <a:ext cx="3099921" cy="870857"/>
            </a:xfrm>
            <a:prstGeom prst="line">
              <a:avLst/>
            </a:prstGeom>
            <a:ln>
              <a:prstDash val="dashDot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6020" y="4240980"/>
              <a:ext cx="815011" cy="815011"/>
            </a:xfrm>
            <a:prstGeom prst="rect">
              <a:avLst/>
            </a:prstGeom>
          </p:spPr>
        </p:pic>
      </p:grpSp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6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779378" y="1637065"/>
            <a:ext cx="4398937" cy="56560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报障、维修及反馈</a:t>
            </a:r>
          </a:p>
        </p:txBody>
      </p:sp>
      <p:pic>
        <p:nvPicPr>
          <p:cNvPr id="73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组合 51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6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Function introduction, simply describe the system for everyone to know</a:t>
              </a:r>
            </a:p>
          </p:txBody>
        </p:sp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827" y="1690105"/>
            <a:ext cx="513715" cy="51371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346835" y="2259965"/>
            <a:ext cx="3590290" cy="2119630"/>
            <a:chOff x="2121" y="3559"/>
            <a:chExt cx="5654" cy="3338"/>
          </a:xfrm>
        </p:grpSpPr>
        <p:sp>
          <p:nvSpPr>
            <p:cNvPr id="21" name="矩形 20"/>
            <p:cNvSpPr/>
            <p:nvPr/>
          </p:nvSpPr>
          <p:spPr>
            <a:xfrm>
              <a:off x="2121" y="3559"/>
              <a:ext cx="5655" cy="33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C000"/>
                  </a:solidFill>
                </a:rPr>
                <a:t>     随时随地报障报修</a:t>
              </a:r>
              <a:endParaRPr lang="en-US" altLang="zh-CN" b="1" dirty="0">
                <a:solidFill>
                  <a:srgbClr val="FFC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  随手一“</a:t>
              </a:r>
              <a:r>
                <a:rPr lang="zh-CN" altLang="en-US" dirty="0">
                  <a:solidFill>
                    <a:srgbClr val="FF0000"/>
                  </a:solidFill>
                </a:rPr>
                <a:t>拍</a:t>
              </a:r>
              <a:r>
                <a:rPr lang="zh-CN" altLang="en-US" dirty="0"/>
                <a:t>”，有“事”就报。</a:t>
              </a:r>
              <a:endParaRPr lang="en-US" altLang="zh-CN" dirty="0"/>
            </a:p>
            <a:p>
              <a:pPr marL="109855" indent="0">
                <a:lnSpc>
                  <a:spcPct val="150000"/>
                </a:lnSpc>
                <a:buNone/>
              </a:pPr>
              <a:r>
                <a:rPr lang="zh-CN" altLang="en-US" dirty="0"/>
                <a:t>对故障的报修，移动端随时上传，既有时效性，也有图片，让维修人员处理更直接</a:t>
              </a:r>
            </a:p>
          </p:txBody>
        </p:sp>
        <p:sp>
          <p:nvSpPr>
            <p:cNvPr id="2" name="等腰三角形 1"/>
            <p:cNvSpPr/>
            <p:nvPr/>
          </p:nvSpPr>
          <p:spPr>
            <a:xfrm>
              <a:off x="2263" y="3816"/>
              <a:ext cx="363" cy="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315085" y="4438015"/>
            <a:ext cx="3510280" cy="2119630"/>
            <a:chOff x="2071" y="6989"/>
            <a:chExt cx="5528" cy="3338"/>
          </a:xfrm>
        </p:grpSpPr>
        <p:sp>
          <p:nvSpPr>
            <p:cNvPr id="35" name="矩形 34"/>
            <p:cNvSpPr/>
            <p:nvPr/>
          </p:nvSpPr>
          <p:spPr>
            <a:xfrm>
              <a:off x="2071" y="6989"/>
              <a:ext cx="5529" cy="33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C000"/>
                  </a:solidFill>
                </a:rPr>
                <a:t>     引入抢单机制，激发积极性</a:t>
              </a:r>
              <a:endParaRPr lang="en-US" altLang="zh-CN" b="1" dirty="0">
                <a:solidFill>
                  <a:srgbClr val="FFC000"/>
                </a:solidFill>
              </a:endParaRPr>
            </a:p>
            <a:p>
              <a:pPr marL="109855" indent="0">
                <a:lnSpc>
                  <a:spcPct val="150000"/>
                </a:lnSpc>
                <a:buNone/>
              </a:pPr>
              <a:r>
                <a:rPr lang="zh-CN" altLang="en-US" dirty="0"/>
                <a:t>维修人员可以对报障报修单进行“</a:t>
              </a:r>
              <a:r>
                <a:rPr lang="zh-CN" altLang="en-US" dirty="0">
                  <a:solidFill>
                    <a:srgbClr val="FF0000"/>
                  </a:solidFill>
                </a:rPr>
                <a:t>抢单</a:t>
              </a:r>
              <a:r>
                <a:rPr lang="zh-CN" altLang="en-US" dirty="0"/>
                <a:t>”，通过报酬考核机制，多劳多得，激发员工积极性，提高故障修复率与及时率</a:t>
              </a:r>
            </a:p>
          </p:txBody>
        </p:sp>
        <p:sp>
          <p:nvSpPr>
            <p:cNvPr id="37" name="等腰三角形 36"/>
            <p:cNvSpPr/>
            <p:nvPr/>
          </p:nvSpPr>
          <p:spPr>
            <a:xfrm>
              <a:off x="2263" y="7136"/>
              <a:ext cx="363" cy="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158740" y="2132965"/>
            <a:ext cx="3510280" cy="2536190"/>
            <a:chOff x="8124" y="3359"/>
            <a:chExt cx="5528" cy="3994"/>
          </a:xfrm>
        </p:grpSpPr>
        <p:sp>
          <p:nvSpPr>
            <p:cNvPr id="36" name="矩形 35"/>
            <p:cNvSpPr/>
            <p:nvPr/>
          </p:nvSpPr>
          <p:spPr>
            <a:xfrm>
              <a:off x="8124" y="3359"/>
              <a:ext cx="5529" cy="39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C000"/>
                  </a:solidFill>
                </a:rPr>
                <a:t>    图片反馈</a:t>
              </a:r>
              <a:endParaRPr lang="en-US" altLang="zh-CN" b="1" dirty="0">
                <a:solidFill>
                  <a:srgbClr val="FFC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/>
                <a:t>维修过程及修复后，立即拍照上传，系统自动存档的同时自动反馈“报障人”，相关人员也可以随时了解问题处理进程及最终结果。</a:t>
              </a:r>
            </a:p>
          </p:txBody>
        </p:sp>
        <p:sp>
          <p:nvSpPr>
            <p:cNvPr id="38" name="等腰三角形 37"/>
            <p:cNvSpPr/>
            <p:nvPr/>
          </p:nvSpPr>
          <p:spPr>
            <a:xfrm>
              <a:off x="8226" y="3535"/>
              <a:ext cx="363" cy="4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1718415" y="2150896"/>
            <a:ext cx="4398937" cy="56560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>
                    <a:lumMod val="65000"/>
                    <a:lumOff val="35000"/>
                  </a:schemeClr>
                </a:solidFill>
              </a:rPr>
              <a:t>各式数据</a:t>
            </a:r>
          </a:p>
        </p:txBody>
      </p:sp>
      <p:pic>
        <p:nvPicPr>
          <p:cNvPr id="73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组合 51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6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Function introduction, simply describe the system for everyone to know</a:t>
              </a:r>
            </a:p>
          </p:txBody>
        </p:sp>
      </p:grpSp>
      <p:pic>
        <p:nvPicPr>
          <p:cNvPr id="34" name="图片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864" y="2299735"/>
            <a:ext cx="513715" cy="51371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293495" y="3148330"/>
            <a:ext cx="5041900" cy="2449830"/>
            <a:chOff x="2037" y="4958"/>
            <a:chExt cx="7940" cy="3858"/>
          </a:xfrm>
        </p:grpSpPr>
        <p:sp>
          <p:nvSpPr>
            <p:cNvPr id="13" name="矩形 12"/>
            <p:cNvSpPr/>
            <p:nvPr/>
          </p:nvSpPr>
          <p:spPr>
            <a:xfrm>
              <a:off x="2037" y="4958"/>
              <a:ext cx="7941" cy="10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/>
                <a:t>物业清单</a:t>
              </a:r>
              <a:endParaRPr lang="en-US" altLang="zh-CN" dirty="0"/>
            </a:p>
            <a:p>
              <a:r>
                <a:rPr lang="zh-CN" altLang="en-US" dirty="0"/>
                <a:t>  物业一键推送社区各业主的费用清单</a:t>
              </a:r>
            </a:p>
          </p:txBody>
        </p:sp>
        <p:sp>
          <p:nvSpPr>
            <p:cNvPr id="14" name="矩形 13"/>
            <p:cNvSpPr/>
            <p:nvPr/>
          </p:nvSpPr>
          <p:spPr>
            <a:xfrm>
              <a:off x="2208" y="6926"/>
              <a:ext cx="5783" cy="18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/>
                <a:t>业主</a:t>
              </a:r>
              <a:endParaRPr lang="en-US" altLang="zh-CN" dirty="0"/>
            </a:p>
            <a:p>
              <a:r>
                <a:rPr lang="zh-CN" altLang="en-US" dirty="0"/>
                <a:t>   实时查询专属于自己的费用明细，专属客服不“下班”。</a:t>
              </a:r>
              <a:endParaRPr lang="en-US" altLang="zh-CN" dirty="0"/>
            </a:p>
            <a:p>
              <a:r>
                <a:rPr lang="en-US" altLang="zh-CN" dirty="0"/>
                <a:t>    </a:t>
              </a:r>
              <a:r>
                <a:rPr lang="zh-CN" altLang="en-US" dirty="0"/>
                <a:t>移动支付，方便的时候就交费。</a:t>
              </a:r>
            </a:p>
          </p:txBody>
        </p:sp>
      </p:grpSp>
      <p:pic>
        <p:nvPicPr>
          <p:cNvPr id="15" name="Picture 2" descr="C:\Users\Mypc\Desktop\ppt\IMG_26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0652" y="1257513"/>
            <a:ext cx="2853166" cy="5074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Picture 3" descr="C:\Users\Mypc\Desktop\ppt\IMG_262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70353" y="2150896"/>
            <a:ext cx="2124941" cy="3779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3" name="组合 40"/>
          <p:cNvGrpSpPr/>
          <p:nvPr/>
        </p:nvGrpSpPr>
        <p:grpSpPr>
          <a:xfrm>
            <a:off x="1191293" y="2308641"/>
            <a:ext cx="4985050" cy="3420169"/>
            <a:chOff x="6344421" y="1763605"/>
            <a:chExt cx="3716089" cy="1853306"/>
          </a:xfrm>
        </p:grpSpPr>
        <p:sp>
          <p:nvSpPr>
            <p:cNvPr id="52" name="矩形 51"/>
            <p:cNvSpPr/>
            <p:nvPr/>
          </p:nvSpPr>
          <p:spPr>
            <a:xfrm>
              <a:off x="6344421" y="2215988"/>
              <a:ext cx="3716089" cy="140092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查询交费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      24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小时不下班的信息提供者和收费员，方便了你、我、他。</a:t>
              </a:r>
            </a:p>
            <a:p>
              <a:pPr>
                <a:lnSpc>
                  <a:spcPct val="150000"/>
                </a:lnSpc>
              </a:pPr>
              <a:r>
                <a:rPr lang="zh-CN" altLang="en-US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通知公告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：</a:t>
              </a:r>
              <a:endParaRPr lang="en-US" altLang="zh-CN" dirty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微软雅黑" panose="020B0503020204020204" charset="-122"/>
                  <a:ea typeface="微软雅黑" panose="020B0503020204020204" charset="-122"/>
                </a:rPr>
                <a:t>       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精准的通知公告推送，不漏发不多发，既保证通知到位，又和信息骚扰说</a:t>
              </a:r>
              <a:r>
                <a:rPr lang="en-US" altLang="zh-CN" dirty="0" err="1">
                  <a:latin typeface="微软雅黑" panose="020B0503020204020204" charset="-122"/>
                  <a:ea typeface="微软雅黑" panose="020B0503020204020204" charset="-122"/>
                </a:rPr>
                <a:t>baybay</a:t>
              </a:r>
              <a:r>
                <a:rPr lang="zh-CN" altLang="en-US" dirty="0"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</a:p>
          </p:txBody>
        </p:sp>
        <p:sp>
          <p:nvSpPr>
            <p:cNvPr id="54" name="矩形 53"/>
            <p:cNvSpPr/>
            <p:nvPr/>
          </p:nvSpPr>
          <p:spPr>
            <a:xfrm>
              <a:off x="6439823" y="1763605"/>
              <a:ext cx="2775291" cy="45029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互联缴费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Multiple vehicles and multiple locations</a:t>
              </a:r>
              <a:endPara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636298" y="2057400"/>
            <a:ext cx="1794404" cy="3693882"/>
            <a:chOff x="1595744" y="1504948"/>
            <a:chExt cx="2109927" cy="4343402"/>
          </a:xfrm>
        </p:grpSpPr>
        <p:grpSp>
          <p:nvGrpSpPr>
            <p:cNvPr id="33" name="组合 17"/>
            <p:cNvGrpSpPr/>
            <p:nvPr/>
          </p:nvGrpSpPr>
          <p:grpSpPr>
            <a:xfrm>
              <a:off x="1595744" y="1504948"/>
              <a:ext cx="1718965" cy="1546248"/>
              <a:chOff x="1800523" y="1479548"/>
              <a:chExt cx="1718965" cy="1546248"/>
            </a:xfrm>
            <a:solidFill>
              <a:srgbClr val="494951"/>
            </a:solidFill>
          </p:grpSpPr>
          <p:sp>
            <p:nvSpPr>
              <p:cNvPr id="38" name="同侧圆角矩形 40"/>
              <p:cNvSpPr/>
              <p:nvPr/>
            </p:nvSpPr>
            <p:spPr>
              <a:xfrm>
                <a:off x="3251803" y="1479548"/>
                <a:ext cx="267685" cy="244475"/>
              </a:xfrm>
              <a:prstGeom prst="round2SameRect">
                <a:avLst>
                  <a:gd name="adj1" fmla="val 9849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0" name="同侧圆角矩形 41"/>
              <p:cNvSpPr/>
              <p:nvPr/>
            </p:nvSpPr>
            <p:spPr>
              <a:xfrm rot="16200000">
                <a:off x="1821708" y="2055264"/>
                <a:ext cx="202105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1" name="同侧圆角矩形 42"/>
              <p:cNvSpPr/>
              <p:nvPr/>
            </p:nvSpPr>
            <p:spPr>
              <a:xfrm rot="16200000">
                <a:off x="1840232" y="2455840"/>
                <a:ext cx="165058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2" name="同侧圆角矩形 43"/>
              <p:cNvSpPr/>
              <p:nvPr/>
            </p:nvSpPr>
            <p:spPr>
              <a:xfrm rot="16200000">
                <a:off x="1840233" y="2821029"/>
                <a:ext cx="165058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4" name="圆角矩形 36"/>
            <p:cNvSpPr/>
            <p:nvPr/>
          </p:nvSpPr>
          <p:spPr>
            <a:xfrm rot="16200000">
              <a:off x="501671" y="2644350"/>
              <a:ext cx="4320000" cy="2088000"/>
            </a:xfrm>
            <a:prstGeom prst="roundRect">
              <a:avLst>
                <a:gd name="adj" fmla="val 14809"/>
              </a:avLst>
            </a:prstGeom>
            <a:solidFill>
              <a:srgbClr val="D8DBD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圆角矩形 37"/>
            <p:cNvSpPr/>
            <p:nvPr/>
          </p:nvSpPr>
          <p:spPr>
            <a:xfrm rot="16200000">
              <a:off x="554471" y="2690766"/>
              <a:ext cx="4214400" cy="1995168"/>
            </a:xfrm>
            <a:prstGeom prst="roundRect">
              <a:avLst>
                <a:gd name="adj" fmla="val 13725"/>
              </a:avLst>
            </a:prstGeom>
            <a:solidFill>
              <a:schemeClr val="bg1">
                <a:lumMod val="95000"/>
              </a:schemeClr>
            </a:solidFill>
            <a:ln w="19050">
              <a:solidFill>
                <a:srgbClr val="BCBD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椭圆 35"/>
            <p:cNvSpPr/>
            <p:nvPr/>
          </p:nvSpPr>
          <p:spPr>
            <a:xfrm>
              <a:off x="2468571" y="5336102"/>
              <a:ext cx="347150" cy="347150"/>
            </a:xfrm>
            <a:prstGeom prst="ellipse">
              <a:avLst/>
            </a:prstGeom>
            <a:solidFill>
              <a:srgbClr val="DDDEE0"/>
            </a:solidFill>
            <a:ln w="19050">
              <a:solidFill>
                <a:srgbClr val="A4A7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圆角矩形 39"/>
            <p:cNvSpPr/>
            <p:nvPr/>
          </p:nvSpPr>
          <p:spPr>
            <a:xfrm>
              <a:off x="2464535" y="1853651"/>
              <a:ext cx="354806" cy="45793"/>
            </a:xfrm>
            <a:prstGeom prst="roundRect">
              <a:avLst>
                <a:gd name="adj" fmla="val 50000"/>
              </a:avLst>
            </a:prstGeom>
            <a:solidFill>
              <a:srgbClr val="4949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8764995" y="1583925"/>
            <a:ext cx="2190834" cy="4509954"/>
            <a:chOff x="1595744" y="1504948"/>
            <a:chExt cx="2109927" cy="4343402"/>
          </a:xfrm>
        </p:grpSpPr>
        <p:grpSp>
          <p:nvGrpSpPr>
            <p:cNvPr id="44" name="组合 29"/>
            <p:cNvGrpSpPr/>
            <p:nvPr/>
          </p:nvGrpSpPr>
          <p:grpSpPr>
            <a:xfrm>
              <a:off x="1595744" y="1504948"/>
              <a:ext cx="1718965" cy="1546248"/>
              <a:chOff x="1800523" y="1479548"/>
              <a:chExt cx="1718965" cy="1546248"/>
            </a:xfrm>
            <a:solidFill>
              <a:srgbClr val="494951"/>
            </a:solidFill>
          </p:grpSpPr>
          <p:sp>
            <p:nvSpPr>
              <p:cNvPr id="49" name="同侧圆角矩形 23"/>
              <p:cNvSpPr/>
              <p:nvPr/>
            </p:nvSpPr>
            <p:spPr>
              <a:xfrm>
                <a:off x="3251803" y="1479548"/>
                <a:ext cx="267685" cy="244475"/>
              </a:xfrm>
              <a:prstGeom prst="round2SameRect">
                <a:avLst>
                  <a:gd name="adj1" fmla="val 9849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0" name="同侧圆角矩形 24"/>
              <p:cNvSpPr/>
              <p:nvPr/>
            </p:nvSpPr>
            <p:spPr>
              <a:xfrm rot="16200000">
                <a:off x="1821708" y="2055264"/>
                <a:ext cx="202105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同侧圆角矩形 25"/>
              <p:cNvSpPr/>
              <p:nvPr/>
            </p:nvSpPr>
            <p:spPr>
              <a:xfrm rot="16200000">
                <a:off x="1840232" y="2455840"/>
                <a:ext cx="165058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8" name="同侧圆角矩形 26"/>
              <p:cNvSpPr/>
              <p:nvPr/>
            </p:nvSpPr>
            <p:spPr>
              <a:xfrm rot="16200000">
                <a:off x="1840233" y="2821029"/>
                <a:ext cx="165058" cy="244475"/>
              </a:xfrm>
              <a:prstGeom prst="round2SameRect">
                <a:avLst>
                  <a:gd name="adj1" fmla="val 11954"/>
                  <a:gd name="adj2" fmla="val 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5" name="圆角矩形 19"/>
            <p:cNvSpPr/>
            <p:nvPr/>
          </p:nvSpPr>
          <p:spPr>
            <a:xfrm rot="16200000">
              <a:off x="501671" y="2644350"/>
              <a:ext cx="4320000" cy="2088000"/>
            </a:xfrm>
            <a:prstGeom prst="roundRect">
              <a:avLst>
                <a:gd name="adj" fmla="val 14809"/>
              </a:avLst>
            </a:prstGeom>
            <a:solidFill>
              <a:srgbClr val="D8DBDD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圆角矩形 20"/>
            <p:cNvSpPr/>
            <p:nvPr/>
          </p:nvSpPr>
          <p:spPr>
            <a:xfrm rot="16200000">
              <a:off x="554471" y="2690766"/>
              <a:ext cx="4214400" cy="1995168"/>
            </a:xfrm>
            <a:prstGeom prst="roundRect">
              <a:avLst>
                <a:gd name="adj" fmla="val 13725"/>
              </a:avLst>
            </a:prstGeom>
            <a:solidFill>
              <a:schemeClr val="bg1">
                <a:lumMod val="95000"/>
              </a:schemeClr>
            </a:solidFill>
            <a:ln w="19050">
              <a:solidFill>
                <a:srgbClr val="BCBD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椭圆 46"/>
            <p:cNvSpPr/>
            <p:nvPr/>
          </p:nvSpPr>
          <p:spPr>
            <a:xfrm>
              <a:off x="2468571" y="5336102"/>
              <a:ext cx="347150" cy="347150"/>
            </a:xfrm>
            <a:prstGeom prst="ellipse">
              <a:avLst/>
            </a:prstGeom>
            <a:solidFill>
              <a:srgbClr val="DDDEE0"/>
            </a:solidFill>
            <a:ln w="19050">
              <a:solidFill>
                <a:srgbClr val="A4A7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圆角矩形 22"/>
            <p:cNvSpPr/>
            <p:nvPr/>
          </p:nvSpPr>
          <p:spPr>
            <a:xfrm>
              <a:off x="2464535" y="1853651"/>
              <a:ext cx="354806" cy="45793"/>
            </a:xfrm>
            <a:prstGeom prst="roundRect">
              <a:avLst>
                <a:gd name="adj" fmla="val 50000"/>
              </a:avLst>
            </a:prstGeom>
            <a:solidFill>
              <a:srgbClr val="4949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71" name="Picture 2" descr="C:\Users\Mypc\Desktop\ppt\IMG_262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86042" y="2337522"/>
            <a:ext cx="1963302" cy="3119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2" name="图片 7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44467" y="2389239"/>
            <a:ext cx="1968811" cy="3118556"/>
          </a:xfrm>
          <a:prstGeom prst="rect">
            <a:avLst/>
          </a:prstGeom>
        </p:spPr>
      </p:pic>
      <p:pic>
        <p:nvPicPr>
          <p:cNvPr id="73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" name="组合 51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55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特色功能</a:t>
              </a:r>
            </a:p>
          </p:txBody>
        </p:sp>
        <p:sp>
          <p:nvSpPr>
            <p:cNvPr id="6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Function introduction, simply describe the system for everyone to know</a:t>
              </a:r>
            </a:p>
          </p:txBody>
        </p:sp>
      </p:grpSp>
      <p:pic>
        <p:nvPicPr>
          <p:cNvPr id="62" name="图片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11" y="2413570"/>
            <a:ext cx="439408" cy="513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9" name="组合 28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0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r>
                <a:rPr lang="zh-CN" alt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联系方式</a:t>
              </a:r>
              <a:endPara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35" name="组合 40"/>
          <p:cNvGrpSpPr/>
          <p:nvPr/>
        </p:nvGrpSpPr>
        <p:grpSpPr>
          <a:xfrm>
            <a:off x="1530252" y="1792366"/>
            <a:ext cx="8586158" cy="4010225"/>
            <a:chOff x="6302884" y="1558249"/>
            <a:chExt cx="3713651" cy="2173042"/>
          </a:xfrm>
        </p:grpSpPr>
        <p:sp>
          <p:nvSpPr>
            <p:cNvPr id="36" name="矩形 35"/>
            <p:cNvSpPr/>
            <p:nvPr/>
          </p:nvSpPr>
          <p:spPr>
            <a:xfrm>
              <a:off x="6344422" y="2215987"/>
              <a:ext cx="3522051" cy="151530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dirty="0"/>
                <a:t>地址：汕头市高新区科技中路</a:t>
              </a:r>
              <a:r>
                <a:rPr lang="en-US" altLang="zh-CN" sz="2400" dirty="0"/>
                <a:t>11</a:t>
              </a:r>
              <a:r>
                <a:rPr lang="zh-CN" altLang="en-US" sz="2400" dirty="0"/>
                <a:t>号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           经发大厦</a:t>
              </a:r>
              <a:r>
                <a:rPr lang="en-US" altLang="zh-CN" sz="2400" dirty="0"/>
                <a:t>A</a:t>
              </a:r>
              <a:r>
                <a:rPr lang="zh-CN" altLang="en-US" sz="2400" dirty="0"/>
                <a:t>栋</a:t>
              </a:r>
              <a:r>
                <a:rPr lang="en-US" altLang="zh-CN" sz="2400" dirty="0"/>
                <a:t>1201</a:t>
              </a:r>
              <a:r>
                <a:rPr lang="zh-CN" altLang="en-US" sz="2400" dirty="0"/>
                <a:t>之二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电话：</a:t>
              </a:r>
              <a:r>
                <a:rPr lang="en-US" altLang="zh-CN" sz="2400" dirty="0"/>
                <a:t>0754-88135135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传真：</a:t>
              </a:r>
              <a:r>
                <a:rPr lang="en-US" altLang="zh-CN" sz="2400" dirty="0"/>
                <a:t>0754-88135136</a:t>
              </a:r>
            </a:p>
            <a:p>
              <a:pPr>
                <a:lnSpc>
                  <a:spcPct val="150000"/>
                </a:lnSpc>
              </a:pPr>
              <a:r>
                <a:rPr lang="zh-CN" altLang="en-US" sz="2400" dirty="0"/>
                <a:t>网址：</a:t>
              </a:r>
              <a:r>
                <a:rPr lang="en-US" altLang="zh-CN" sz="2400" dirty="0"/>
                <a:t>www.jixininc.com</a:t>
              </a:r>
            </a:p>
          </p:txBody>
        </p:sp>
        <p:sp>
          <p:nvSpPr>
            <p:cNvPr id="45" name="矩形 44"/>
            <p:cNvSpPr/>
            <p:nvPr/>
          </p:nvSpPr>
          <p:spPr>
            <a:xfrm>
              <a:off x="6302884" y="1558249"/>
              <a:ext cx="3713651" cy="660435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dirty="0">
                  <a:latin typeface="微软雅黑" panose="020B0503020204020204" charset="-122"/>
                  <a:ea typeface="微软雅黑" panose="020B0503020204020204" charset="-122"/>
                </a:rPr>
                <a:t>联系我们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Looking forward to contacting us</a:t>
              </a:r>
              <a:endParaRPr lang="zh-CN" alt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7" name="Freeform: Shape 27"/>
          <p:cNvSpPr/>
          <p:nvPr/>
        </p:nvSpPr>
        <p:spPr bwMode="auto">
          <a:xfrm>
            <a:off x="955041" y="2113280"/>
            <a:ext cx="465394" cy="514441"/>
          </a:xfrm>
          <a:custGeom>
            <a:avLst/>
            <a:gdLst>
              <a:gd name="T0" fmla="*/ 94 w 132"/>
              <a:gd name="T1" fmla="*/ 0 h 128"/>
              <a:gd name="T2" fmla="*/ 56 w 132"/>
              <a:gd name="T3" fmla="*/ 27 h 128"/>
              <a:gd name="T4" fmla="*/ 56 w 132"/>
              <a:gd name="T5" fmla="*/ 27 h 128"/>
              <a:gd name="T6" fmla="*/ 14 w 132"/>
              <a:gd name="T7" fmla="*/ 69 h 128"/>
              <a:gd name="T8" fmla="*/ 1 w 132"/>
              <a:gd name="T9" fmla="*/ 110 h 128"/>
              <a:gd name="T10" fmla="*/ 14 w 132"/>
              <a:gd name="T11" fmla="*/ 128 h 128"/>
              <a:gd name="T12" fmla="*/ 53 w 132"/>
              <a:gd name="T13" fmla="*/ 118 h 128"/>
              <a:gd name="T14" fmla="*/ 121 w 132"/>
              <a:gd name="T15" fmla="*/ 53 h 128"/>
              <a:gd name="T16" fmla="*/ 64 w 132"/>
              <a:gd name="T17" fmla="*/ 95 h 128"/>
              <a:gd name="T18" fmla="*/ 99 w 132"/>
              <a:gd name="T19" fmla="*/ 47 h 128"/>
              <a:gd name="T20" fmla="*/ 95 w 132"/>
              <a:gd name="T21" fmla="*/ 67 h 128"/>
              <a:gd name="T22" fmla="*/ 64 w 132"/>
              <a:gd name="T23" fmla="*/ 98 h 128"/>
              <a:gd name="T24" fmla="*/ 59 w 132"/>
              <a:gd name="T25" fmla="*/ 81 h 128"/>
              <a:gd name="T26" fmla="*/ 46 w 132"/>
              <a:gd name="T27" fmla="*/ 68 h 128"/>
              <a:gd name="T28" fmla="*/ 92 w 132"/>
              <a:gd name="T29" fmla="*/ 36 h 128"/>
              <a:gd name="T30" fmla="*/ 59 w 132"/>
              <a:gd name="T31" fmla="*/ 81 h 128"/>
              <a:gd name="T32" fmla="*/ 31 w 132"/>
              <a:gd name="T33" fmla="*/ 64 h 128"/>
              <a:gd name="T34" fmla="*/ 80 w 132"/>
              <a:gd name="T35" fmla="*/ 28 h 128"/>
              <a:gd name="T36" fmla="*/ 17 w 132"/>
              <a:gd name="T37" fmla="*/ 119 h 128"/>
              <a:gd name="T38" fmla="*/ 8 w 132"/>
              <a:gd name="T39" fmla="*/ 114 h 128"/>
              <a:gd name="T40" fmla="*/ 13 w 132"/>
              <a:gd name="T41" fmla="*/ 96 h 128"/>
              <a:gd name="T42" fmla="*/ 32 w 132"/>
              <a:gd name="T43" fmla="*/ 115 h 128"/>
              <a:gd name="T44" fmla="*/ 36 w 132"/>
              <a:gd name="T45" fmla="*/ 114 h 128"/>
              <a:gd name="T46" fmla="*/ 14 w 132"/>
              <a:gd name="T47" fmla="*/ 92 h 128"/>
              <a:gd name="T48" fmla="*/ 19 w 132"/>
              <a:gd name="T49" fmla="*/ 75 h 128"/>
              <a:gd name="T50" fmla="*/ 52 w 132"/>
              <a:gd name="T51" fmla="*/ 110 h 128"/>
              <a:gd name="T52" fmla="*/ 36 w 132"/>
              <a:gd name="T53" fmla="*/ 114 h 128"/>
              <a:gd name="T54" fmla="*/ 108 w 132"/>
              <a:gd name="T55" fmla="*/ 54 h 128"/>
              <a:gd name="T56" fmla="*/ 98 w 132"/>
              <a:gd name="T57" fmla="*/ 30 h 128"/>
              <a:gd name="T58" fmla="*/ 81 w 132"/>
              <a:gd name="T59" fmla="*/ 13 h 128"/>
              <a:gd name="T60" fmla="*/ 112 w 132"/>
              <a:gd name="T61" fmla="*/ 16 h 128"/>
              <a:gd name="T62" fmla="*/ 115 w 132"/>
              <a:gd name="T63" fmla="*/ 47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32" h="128">
                <a:moveTo>
                  <a:pt x="118" y="10"/>
                </a:moveTo>
                <a:cubicBezTo>
                  <a:pt x="111" y="4"/>
                  <a:pt x="102" y="0"/>
                  <a:pt x="94" y="0"/>
                </a:cubicBezTo>
                <a:cubicBezTo>
                  <a:pt x="87" y="0"/>
                  <a:pt x="80" y="3"/>
                  <a:pt x="75" y="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56" y="27"/>
                  <a:pt x="56" y="27"/>
                  <a:pt x="56" y="27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71"/>
                  <a:pt x="11" y="73"/>
                  <a:pt x="10" y="76"/>
                </a:cubicBezTo>
                <a:cubicBezTo>
                  <a:pt x="1" y="110"/>
                  <a:pt x="1" y="110"/>
                  <a:pt x="1" y="110"/>
                </a:cubicBezTo>
                <a:cubicBezTo>
                  <a:pt x="1" y="110"/>
                  <a:pt x="0" y="113"/>
                  <a:pt x="0" y="114"/>
                </a:cubicBezTo>
                <a:cubicBezTo>
                  <a:pt x="0" y="122"/>
                  <a:pt x="6" y="128"/>
                  <a:pt x="14" y="128"/>
                </a:cubicBezTo>
                <a:cubicBezTo>
                  <a:pt x="16" y="128"/>
                  <a:pt x="19" y="127"/>
                  <a:pt x="19" y="127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5" y="117"/>
                  <a:pt x="58" y="116"/>
                  <a:pt x="60" y="114"/>
                </a:cubicBezTo>
                <a:cubicBezTo>
                  <a:pt x="121" y="53"/>
                  <a:pt x="121" y="53"/>
                  <a:pt x="121" y="53"/>
                </a:cubicBezTo>
                <a:cubicBezTo>
                  <a:pt x="132" y="41"/>
                  <a:pt x="130" y="23"/>
                  <a:pt x="118" y="10"/>
                </a:cubicBezTo>
                <a:close/>
                <a:moveTo>
                  <a:pt x="64" y="95"/>
                </a:moveTo>
                <a:cubicBezTo>
                  <a:pt x="64" y="91"/>
                  <a:pt x="63" y="88"/>
                  <a:pt x="61" y="85"/>
                </a:cubicBezTo>
                <a:cubicBezTo>
                  <a:pt x="99" y="47"/>
                  <a:pt x="99" y="47"/>
                  <a:pt x="99" y="47"/>
                </a:cubicBezTo>
                <a:cubicBezTo>
                  <a:pt x="101" y="54"/>
                  <a:pt x="100" y="62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95" y="67"/>
                  <a:pt x="95" y="67"/>
                  <a:pt x="95" y="67"/>
                </a:cubicBezTo>
                <a:cubicBezTo>
                  <a:pt x="64" y="98"/>
                  <a:pt x="64" y="98"/>
                  <a:pt x="64" y="98"/>
                </a:cubicBezTo>
                <a:cubicBezTo>
                  <a:pt x="64" y="97"/>
                  <a:pt x="64" y="96"/>
                  <a:pt x="64" y="95"/>
                </a:cubicBezTo>
                <a:close/>
                <a:moveTo>
                  <a:pt x="59" y="81"/>
                </a:moveTo>
                <a:cubicBezTo>
                  <a:pt x="58" y="78"/>
                  <a:pt x="56" y="76"/>
                  <a:pt x="54" y="74"/>
                </a:cubicBezTo>
                <a:cubicBezTo>
                  <a:pt x="52" y="72"/>
                  <a:pt x="49" y="70"/>
                  <a:pt x="46" y="68"/>
                </a:cubicBezTo>
                <a:cubicBezTo>
                  <a:pt x="84" y="30"/>
                  <a:pt x="84" y="30"/>
                  <a:pt x="84" y="30"/>
                </a:cubicBezTo>
                <a:cubicBezTo>
                  <a:pt x="87" y="31"/>
                  <a:pt x="90" y="33"/>
                  <a:pt x="92" y="36"/>
                </a:cubicBezTo>
                <a:cubicBezTo>
                  <a:pt x="95" y="38"/>
                  <a:pt x="96" y="40"/>
                  <a:pt x="98" y="43"/>
                </a:cubicBezTo>
                <a:lnTo>
                  <a:pt x="59" y="81"/>
                </a:lnTo>
                <a:close/>
                <a:moveTo>
                  <a:pt x="42" y="66"/>
                </a:moveTo>
                <a:cubicBezTo>
                  <a:pt x="38" y="65"/>
                  <a:pt x="35" y="64"/>
                  <a:pt x="31" y="64"/>
                </a:cubicBezTo>
                <a:cubicBezTo>
                  <a:pt x="61" y="33"/>
                  <a:pt x="61" y="33"/>
                  <a:pt x="61" y="33"/>
                </a:cubicBezTo>
                <a:cubicBezTo>
                  <a:pt x="66" y="28"/>
                  <a:pt x="73" y="27"/>
                  <a:pt x="80" y="28"/>
                </a:cubicBezTo>
                <a:lnTo>
                  <a:pt x="42" y="66"/>
                </a:lnTo>
                <a:close/>
                <a:moveTo>
                  <a:pt x="17" y="119"/>
                </a:moveTo>
                <a:cubicBezTo>
                  <a:pt x="16" y="119"/>
                  <a:pt x="15" y="120"/>
                  <a:pt x="14" y="120"/>
                </a:cubicBezTo>
                <a:cubicBezTo>
                  <a:pt x="11" y="120"/>
                  <a:pt x="8" y="117"/>
                  <a:pt x="8" y="114"/>
                </a:cubicBezTo>
                <a:cubicBezTo>
                  <a:pt x="8" y="113"/>
                  <a:pt x="8" y="112"/>
                  <a:pt x="9" y="112"/>
                </a:cubicBezTo>
                <a:cubicBezTo>
                  <a:pt x="13" y="96"/>
                  <a:pt x="13" y="96"/>
                  <a:pt x="13" y="96"/>
                </a:cubicBezTo>
                <a:cubicBezTo>
                  <a:pt x="17" y="96"/>
                  <a:pt x="22" y="98"/>
                  <a:pt x="26" y="102"/>
                </a:cubicBezTo>
                <a:cubicBezTo>
                  <a:pt x="30" y="106"/>
                  <a:pt x="32" y="111"/>
                  <a:pt x="32" y="115"/>
                </a:cubicBezTo>
                <a:lnTo>
                  <a:pt x="17" y="119"/>
                </a:lnTo>
                <a:close/>
                <a:moveTo>
                  <a:pt x="36" y="114"/>
                </a:moveTo>
                <a:cubicBezTo>
                  <a:pt x="36" y="109"/>
                  <a:pt x="33" y="103"/>
                  <a:pt x="29" y="99"/>
                </a:cubicBezTo>
                <a:cubicBezTo>
                  <a:pt x="25" y="95"/>
                  <a:pt x="19" y="92"/>
                  <a:pt x="14" y="92"/>
                </a:cubicBezTo>
                <a:cubicBezTo>
                  <a:pt x="18" y="78"/>
                  <a:pt x="18" y="78"/>
                  <a:pt x="18" y="78"/>
                </a:cubicBezTo>
                <a:cubicBezTo>
                  <a:pt x="18" y="77"/>
                  <a:pt x="19" y="76"/>
                  <a:pt x="19" y="75"/>
                </a:cubicBezTo>
                <a:cubicBezTo>
                  <a:pt x="27" y="69"/>
                  <a:pt x="40" y="71"/>
                  <a:pt x="48" y="80"/>
                </a:cubicBezTo>
                <a:cubicBezTo>
                  <a:pt x="57" y="89"/>
                  <a:pt x="59" y="102"/>
                  <a:pt x="52" y="110"/>
                </a:cubicBezTo>
                <a:cubicBezTo>
                  <a:pt x="51" y="110"/>
                  <a:pt x="51" y="110"/>
                  <a:pt x="50" y="111"/>
                </a:cubicBezTo>
                <a:lnTo>
                  <a:pt x="36" y="114"/>
                </a:lnTo>
                <a:close/>
                <a:moveTo>
                  <a:pt x="115" y="47"/>
                </a:moveTo>
                <a:cubicBezTo>
                  <a:pt x="108" y="54"/>
                  <a:pt x="108" y="54"/>
                  <a:pt x="108" y="54"/>
                </a:cubicBezTo>
                <a:cubicBezTo>
                  <a:pt x="108" y="53"/>
                  <a:pt x="108" y="52"/>
                  <a:pt x="108" y="51"/>
                </a:cubicBezTo>
                <a:cubicBezTo>
                  <a:pt x="108" y="43"/>
                  <a:pt x="104" y="36"/>
                  <a:pt x="98" y="30"/>
                </a:cubicBezTo>
                <a:cubicBezTo>
                  <a:pt x="92" y="23"/>
                  <a:pt x="83" y="20"/>
                  <a:pt x="74" y="20"/>
                </a:cubicBezTo>
                <a:cubicBezTo>
                  <a:pt x="81" y="13"/>
                  <a:pt x="81" y="13"/>
                  <a:pt x="81" y="13"/>
                </a:cubicBezTo>
                <a:cubicBezTo>
                  <a:pt x="84" y="10"/>
                  <a:pt x="89" y="8"/>
                  <a:pt x="94" y="8"/>
                </a:cubicBezTo>
                <a:cubicBezTo>
                  <a:pt x="100" y="8"/>
                  <a:pt x="107" y="11"/>
                  <a:pt x="112" y="16"/>
                </a:cubicBezTo>
                <a:cubicBezTo>
                  <a:pt x="117" y="21"/>
                  <a:pt x="120" y="27"/>
                  <a:pt x="120" y="33"/>
                </a:cubicBezTo>
                <a:cubicBezTo>
                  <a:pt x="120" y="38"/>
                  <a:pt x="119" y="43"/>
                  <a:pt x="115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="ctr"/>
          <a:lstStyle/>
          <a:p>
            <a:pPr algn="ctr"/>
            <a:endParaRPr/>
          </a:p>
        </p:txBody>
      </p:sp>
      <p:pic>
        <p:nvPicPr>
          <p:cNvPr id="48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2091" y="3678505"/>
            <a:ext cx="4536390" cy="2796406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3" cstate="screen"/>
          <a:srcRect l="313" r="14836"/>
          <a:stretch>
            <a:fillRect/>
          </a:stretch>
        </p:blipFill>
        <p:spPr>
          <a:xfrm>
            <a:off x="0" y="0"/>
            <a:ext cx="12153900" cy="6858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515974" y="2197495"/>
            <a:ext cx="4801314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j-ea"/>
                <a:ea typeface="+mj-ea"/>
              </a:rPr>
              <a:t>感谢您的聆听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55640" y="3620207"/>
            <a:ext cx="6061648" cy="31739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Thank you for </a:t>
            </a:r>
            <a:r>
              <a:rPr lang="en-US" altLang="zh-CN" sz="1400" dirty="0" err="1">
                <a:solidFill>
                  <a:schemeClr val="bg1">
                    <a:lumMod val="65000"/>
                  </a:schemeClr>
                </a:solidFill>
              </a:rPr>
              <a:t>watching.Hope</a:t>
            </a:r>
            <a:r>
              <a:rPr lang="en-US" altLang="zh-CN" sz="1400" dirty="0">
                <a:solidFill>
                  <a:schemeClr val="bg1">
                    <a:lumMod val="65000"/>
                  </a:schemeClr>
                </a:solidFill>
              </a:rPr>
              <a:t> our solution will bring you a qualitative leap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494353" y="1035266"/>
            <a:ext cx="1822935" cy="144655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8800" noProof="0" dirty="0">
                <a:solidFill>
                  <a:schemeClr val="accent1"/>
                </a:solidFill>
                <a:latin typeface="Agency FB" panose="020B0503020202020204" pitchFamily="34" charset="0"/>
                <a:ea typeface="+mj-ea"/>
              </a:rPr>
              <a:t>2019</a:t>
            </a:r>
            <a:endParaRPr kumimoji="0" lang="zh-CN" altLang="en-US" sz="880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gency FB" panose="020B0503020202020204" pitchFamily="34" charset="0"/>
              <a:ea typeface="+mj-ea"/>
            </a:endParaRPr>
          </a:p>
        </p:txBody>
      </p:sp>
      <p:sp>
        <p:nvSpPr>
          <p:cNvPr id="6" name="文本框 10"/>
          <p:cNvSpPr txBox="1"/>
          <p:nvPr/>
        </p:nvSpPr>
        <p:spPr>
          <a:xfrm>
            <a:off x="299237" y="6448497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7885" y="5848643"/>
            <a:ext cx="2001397" cy="564568"/>
          </a:xfrm>
          <a:prstGeom prst="rect">
            <a:avLst/>
          </a:prstGeom>
          <a:noFill/>
        </p:spPr>
      </p:pic>
      <p:sp>
        <p:nvSpPr>
          <p:cNvPr id="9" name="文本框 18"/>
          <p:cNvSpPr txBox="1"/>
          <p:nvPr/>
        </p:nvSpPr>
        <p:spPr>
          <a:xfrm>
            <a:off x="5299183" y="3204963"/>
            <a:ext cx="6061648" cy="31887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r">
              <a:lnSpc>
                <a:spcPct val="114000"/>
              </a:lnSpc>
              <a:defRPr/>
            </a:pPr>
            <a:r>
              <a:rPr lang="zh-CN" altLang="en-US" sz="1400" dirty="0">
                <a:solidFill>
                  <a:schemeClr val="bg1">
                    <a:lumMod val="65000"/>
                  </a:schemeClr>
                </a:solidFill>
              </a:rPr>
              <a:t>汕头市集信网络科技有限公司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99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9" grpId="0"/>
      <p:bldP spid="1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038574" y="2000911"/>
            <a:ext cx="6448076" cy="1685265"/>
            <a:chOff x="3304037" y="-125467"/>
            <a:chExt cx="6448076" cy="1685265"/>
          </a:xfrm>
        </p:grpSpPr>
        <p:sp>
          <p:nvSpPr>
            <p:cNvPr id="3" name="文本框 2"/>
            <p:cNvSpPr txBox="1"/>
            <p:nvPr/>
          </p:nvSpPr>
          <p:spPr>
            <a:xfrm>
              <a:off x="3304038" y="582419"/>
              <a:ext cx="2236510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4000" b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关于集信</a:t>
              </a:r>
              <a:endParaRPr lang="zh-CN" altLang="en-US" sz="40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3304037" y="1240543"/>
              <a:ext cx="6448076" cy="31925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微软雅黑" panose="020B0503020204020204" charset="-122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微软雅黑" panose="020B0503020204020204" charset="-122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04038" y="-125467"/>
              <a:ext cx="2254528" cy="707886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Arial" panose="020B0604020202020204"/>
                  <a:ea typeface="微软雅黑" panose="020B0503020204020204" charset="-122"/>
                </a:rPr>
                <a:t>PART 01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/>
          <a:srcRect l="839"/>
          <a:stretch>
            <a:fillRect/>
          </a:stretch>
        </p:blipFill>
        <p:spPr>
          <a:xfrm rot="10800000">
            <a:off x="6096000" y="963662"/>
            <a:ext cx="6096000" cy="5894337"/>
          </a:xfrm>
          <a:prstGeom prst="rect">
            <a:avLst/>
          </a:prstGeom>
        </p:spPr>
      </p:pic>
      <p:sp>
        <p:nvSpPr>
          <p:cNvPr id="7" name="文本框 10"/>
          <p:cNvSpPr txBox="1"/>
          <p:nvPr/>
        </p:nvSpPr>
        <p:spPr>
          <a:xfrm>
            <a:off x="10057836" y="6542531"/>
            <a:ext cx="2134164" cy="31546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zh-CN" altLang="en-US" sz="1600" b="1" dirty="0">
                <a:solidFill>
                  <a:schemeClr val="bg1"/>
                </a:solidFill>
                <a:latin typeface="Microsoft YaHei Bold"/>
                <a:ea typeface="黑体" panose="02010609060101010101" charset="-122"/>
                <a:cs typeface="Microsoft YaHei Bold"/>
              </a:rPr>
              <a:t>集聚精英  优质诚信</a:t>
            </a: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43902" y="5942677"/>
            <a:ext cx="2001397" cy="564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占位符 5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/>
          <a:stretch>
            <a:fillRect/>
          </a:stretch>
        </p:blipFill>
        <p:spPr>
          <a:xfrm>
            <a:off x="2651761" y="1647137"/>
            <a:ext cx="9533636" cy="2824971"/>
          </a:xfrm>
        </p:spPr>
      </p:pic>
      <p:grpSp>
        <p:nvGrpSpPr>
          <p:cNvPr id="3" name="3d0c1d93-e9a4-4319-971b-cb342403d88d"/>
          <p:cNvGrpSpPr>
            <a:grpSpLocks noChangeAspect="1"/>
          </p:cNvGrpSpPr>
          <p:nvPr/>
        </p:nvGrpSpPr>
        <p:grpSpPr>
          <a:xfrm>
            <a:off x="-7985" y="1632623"/>
            <a:ext cx="9545577" cy="3282731"/>
            <a:chOff x="-7985" y="1133855"/>
            <a:chExt cx="9545577" cy="3282731"/>
          </a:xfrm>
        </p:grpSpPr>
        <p:sp>
          <p:nvSpPr>
            <p:cNvPr id="5" name="Rectangle 2"/>
            <p:cNvSpPr/>
            <p:nvPr/>
          </p:nvSpPr>
          <p:spPr>
            <a:xfrm>
              <a:off x="-7985" y="1133855"/>
              <a:ext cx="2682943" cy="2824971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outerShdw blurRad="317500" sx="1000" sy="1000" rotWithShape="0">
                <a:prstClr val="black"/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6" name="Isosceles Triangle 4"/>
            <p:cNvSpPr/>
            <p:nvPr/>
          </p:nvSpPr>
          <p:spPr>
            <a:xfrm rot="5400000">
              <a:off x="2464497" y="2408161"/>
              <a:ext cx="614341" cy="260006"/>
            </a:xfrm>
            <a:prstGeom prst="triangl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8" name="Oval 6"/>
            <p:cNvSpPr/>
            <p:nvPr/>
          </p:nvSpPr>
          <p:spPr>
            <a:xfrm>
              <a:off x="5296071" y="3501066"/>
              <a:ext cx="915520" cy="91552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9" name="Oval 7"/>
            <p:cNvSpPr/>
            <p:nvPr/>
          </p:nvSpPr>
          <p:spPr>
            <a:xfrm>
              <a:off x="6404739" y="3501066"/>
              <a:ext cx="915520" cy="915520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0" name="Oval 8"/>
            <p:cNvSpPr/>
            <p:nvPr/>
          </p:nvSpPr>
          <p:spPr>
            <a:xfrm>
              <a:off x="7513406" y="3501066"/>
              <a:ext cx="915520" cy="915520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1" name="Oval 9"/>
            <p:cNvSpPr/>
            <p:nvPr/>
          </p:nvSpPr>
          <p:spPr>
            <a:xfrm>
              <a:off x="8622072" y="3501066"/>
              <a:ext cx="915520" cy="915520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Rectangle: Rounded Corners 14"/>
            <p:cNvSpPr/>
            <p:nvPr/>
          </p:nvSpPr>
          <p:spPr>
            <a:xfrm>
              <a:off x="997590" y="2011928"/>
              <a:ext cx="966104" cy="966104"/>
            </a:xfrm>
            <a:prstGeom prst="round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5" name="Freeform: Shape 15"/>
            <p:cNvSpPr/>
            <p:nvPr/>
          </p:nvSpPr>
          <p:spPr bwMode="auto">
            <a:xfrm>
              <a:off x="1179564" y="2193901"/>
              <a:ext cx="602156" cy="602156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06 w 236"/>
                <a:gd name="T11" fmla="*/ 171 h 236"/>
                <a:gd name="T12" fmla="*/ 54 w 236"/>
                <a:gd name="T13" fmla="*/ 163 h 236"/>
                <a:gd name="T14" fmla="*/ 54 w 236"/>
                <a:gd name="T15" fmla="*/ 121 h 236"/>
                <a:gd name="T16" fmla="*/ 106 w 236"/>
                <a:gd name="T17" fmla="*/ 121 h 236"/>
                <a:gd name="T18" fmla="*/ 106 w 236"/>
                <a:gd name="T19" fmla="*/ 171 h 236"/>
                <a:gd name="T20" fmla="*/ 106 w 236"/>
                <a:gd name="T21" fmla="*/ 114 h 236"/>
                <a:gd name="T22" fmla="*/ 54 w 236"/>
                <a:gd name="T23" fmla="*/ 114 h 236"/>
                <a:gd name="T24" fmla="*/ 54 w 236"/>
                <a:gd name="T25" fmla="*/ 72 h 236"/>
                <a:gd name="T26" fmla="*/ 106 w 236"/>
                <a:gd name="T27" fmla="*/ 64 h 236"/>
                <a:gd name="T28" fmla="*/ 106 w 236"/>
                <a:gd name="T29" fmla="*/ 114 h 236"/>
                <a:gd name="T30" fmla="*/ 182 w 236"/>
                <a:gd name="T31" fmla="*/ 182 h 236"/>
                <a:gd name="T32" fmla="*/ 113 w 236"/>
                <a:gd name="T33" fmla="*/ 172 h 236"/>
                <a:gd name="T34" fmla="*/ 113 w 236"/>
                <a:gd name="T35" fmla="*/ 121 h 236"/>
                <a:gd name="T36" fmla="*/ 182 w 236"/>
                <a:gd name="T37" fmla="*/ 121 h 236"/>
                <a:gd name="T38" fmla="*/ 182 w 236"/>
                <a:gd name="T39" fmla="*/ 182 h 236"/>
                <a:gd name="T40" fmla="*/ 182 w 236"/>
                <a:gd name="T41" fmla="*/ 114 h 236"/>
                <a:gd name="T42" fmla="*/ 113 w 236"/>
                <a:gd name="T43" fmla="*/ 114 h 236"/>
                <a:gd name="T44" fmla="*/ 113 w 236"/>
                <a:gd name="T45" fmla="*/ 63 h 236"/>
                <a:gd name="T46" fmla="*/ 182 w 236"/>
                <a:gd name="T47" fmla="*/ 53 h 236"/>
                <a:gd name="T48" fmla="*/ 182 w 236"/>
                <a:gd name="T49" fmla="*/ 11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06" y="171"/>
                  </a:moveTo>
                  <a:cubicBezTo>
                    <a:pt x="54" y="163"/>
                    <a:pt x="54" y="163"/>
                    <a:pt x="54" y="163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106" y="121"/>
                    <a:pt x="106" y="121"/>
                    <a:pt x="106" y="121"/>
                  </a:cubicBezTo>
                  <a:lnTo>
                    <a:pt x="106" y="171"/>
                  </a:lnTo>
                  <a:close/>
                  <a:moveTo>
                    <a:pt x="106" y="114"/>
                  </a:moveTo>
                  <a:cubicBezTo>
                    <a:pt x="54" y="114"/>
                    <a:pt x="54" y="114"/>
                    <a:pt x="54" y="114"/>
                  </a:cubicBezTo>
                  <a:cubicBezTo>
                    <a:pt x="54" y="72"/>
                    <a:pt x="54" y="72"/>
                    <a:pt x="54" y="72"/>
                  </a:cubicBezTo>
                  <a:cubicBezTo>
                    <a:pt x="106" y="64"/>
                    <a:pt x="106" y="64"/>
                    <a:pt x="106" y="64"/>
                  </a:cubicBezTo>
                  <a:lnTo>
                    <a:pt x="106" y="114"/>
                  </a:lnTo>
                  <a:close/>
                  <a:moveTo>
                    <a:pt x="182" y="182"/>
                  </a:moveTo>
                  <a:cubicBezTo>
                    <a:pt x="113" y="172"/>
                    <a:pt x="113" y="172"/>
                    <a:pt x="113" y="172"/>
                  </a:cubicBezTo>
                  <a:cubicBezTo>
                    <a:pt x="113" y="121"/>
                    <a:pt x="113" y="121"/>
                    <a:pt x="113" y="121"/>
                  </a:cubicBezTo>
                  <a:cubicBezTo>
                    <a:pt x="182" y="121"/>
                    <a:pt x="182" y="121"/>
                    <a:pt x="182" y="121"/>
                  </a:cubicBezTo>
                  <a:lnTo>
                    <a:pt x="182" y="182"/>
                  </a:lnTo>
                  <a:close/>
                  <a:moveTo>
                    <a:pt x="182" y="114"/>
                  </a:moveTo>
                  <a:cubicBezTo>
                    <a:pt x="113" y="114"/>
                    <a:pt x="113" y="114"/>
                    <a:pt x="113" y="114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182" y="53"/>
                    <a:pt x="182" y="53"/>
                    <a:pt x="182" y="53"/>
                  </a:cubicBezTo>
                  <a:lnTo>
                    <a:pt x="182" y="1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6" name="Freeform: Shape 17"/>
            <p:cNvSpPr/>
            <p:nvPr/>
          </p:nvSpPr>
          <p:spPr bwMode="auto">
            <a:xfrm>
              <a:off x="6632702" y="3729029"/>
              <a:ext cx="459594" cy="459594"/>
            </a:xfrm>
            <a:custGeom>
              <a:avLst/>
              <a:gdLst>
                <a:gd name="T0" fmla="*/ 118 w 236"/>
                <a:gd name="T1" fmla="*/ 0 h 236"/>
                <a:gd name="T2" fmla="*/ 0 w 236"/>
                <a:gd name="T3" fmla="*/ 118 h 236"/>
                <a:gd name="T4" fmla="*/ 118 w 236"/>
                <a:gd name="T5" fmla="*/ 236 h 236"/>
                <a:gd name="T6" fmla="*/ 236 w 236"/>
                <a:gd name="T7" fmla="*/ 118 h 236"/>
                <a:gd name="T8" fmla="*/ 118 w 236"/>
                <a:gd name="T9" fmla="*/ 0 h 236"/>
                <a:gd name="T10" fmla="*/ 124 w 236"/>
                <a:gd name="T11" fmla="*/ 56 h 236"/>
                <a:gd name="T12" fmla="*/ 144 w 236"/>
                <a:gd name="T13" fmla="*/ 46 h 236"/>
                <a:gd name="T14" fmla="*/ 137 w 236"/>
                <a:gd name="T15" fmla="*/ 67 h 236"/>
                <a:gd name="T16" fmla="*/ 117 w 236"/>
                <a:gd name="T17" fmla="*/ 77 h 236"/>
                <a:gd name="T18" fmla="*/ 124 w 236"/>
                <a:gd name="T19" fmla="*/ 56 h 236"/>
                <a:gd name="T20" fmla="*/ 162 w 236"/>
                <a:gd name="T21" fmla="*/ 164 h 236"/>
                <a:gd name="T22" fmla="*/ 142 w 236"/>
                <a:gd name="T23" fmla="*/ 181 h 236"/>
                <a:gd name="T24" fmla="*/ 119 w 236"/>
                <a:gd name="T25" fmla="*/ 175 h 236"/>
                <a:gd name="T26" fmla="*/ 97 w 236"/>
                <a:gd name="T27" fmla="*/ 181 h 236"/>
                <a:gd name="T28" fmla="*/ 76 w 236"/>
                <a:gd name="T29" fmla="*/ 164 h 236"/>
                <a:gd name="T30" fmla="*/ 67 w 236"/>
                <a:gd name="T31" fmla="*/ 96 h 236"/>
                <a:gd name="T32" fmla="*/ 95 w 236"/>
                <a:gd name="T33" fmla="*/ 79 h 236"/>
                <a:gd name="T34" fmla="*/ 118 w 236"/>
                <a:gd name="T35" fmla="*/ 85 h 236"/>
                <a:gd name="T36" fmla="*/ 143 w 236"/>
                <a:gd name="T37" fmla="*/ 79 h 236"/>
                <a:gd name="T38" fmla="*/ 168 w 236"/>
                <a:gd name="T39" fmla="*/ 92 h 236"/>
                <a:gd name="T40" fmla="*/ 154 w 236"/>
                <a:gd name="T41" fmla="*/ 118 h 236"/>
                <a:gd name="T42" fmla="*/ 172 w 236"/>
                <a:gd name="T43" fmla="*/ 145 h 236"/>
                <a:gd name="T44" fmla="*/ 162 w 236"/>
                <a:gd name="T45" fmla="*/ 164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36" h="236"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24" y="56"/>
                  </a:moveTo>
                  <a:cubicBezTo>
                    <a:pt x="129" y="50"/>
                    <a:pt x="137" y="46"/>
                    <a:pt x="144" y="46"/>
                  </a:cubicBezTo>
                  <a:cubicBezTo>
                    <a:pt x="144" y="54"/>
                    <a:pt x="141" y="62"/>
                    <a:pt x="137" y="67"/>
                  </a:cubicBezTo>
                  <a:cubicBezTo>
                    <a:pt x="132" y="73"/>
                    <a:pt x="124" y="78"/>
                    <a:pt x="117" y="77"/>
                  </a:cubicBezTo>
                  <a:cubicBezTo>
                    <a:pt x="115" y="69"/>
                    <a:pt x="119" y="61"/>
                    <a:pt x="124" y="56"/>
                  </a:cubicBezTo>
                  <a:close/>
                  <a:moveTo>
                    <a:pt x="162" y="164"/>
                  </a:moveTo>
                  <a:cubicBezTo>
                    <a:pt x="157" y="172"/>
                    <a:pt x="151" y="180"/>
                    <a:pt x="142" y="181"/>
                  </a:cubicBezTo>
                  <a:cubicBezTo>
                    <a:pt x="133" y="181"/>
                    <a:pt x="130" y="175"/>
                    <a:pt x="119" y="175"/>
                  </a:cubicBezTo>
                  <a:cubicBezTo>
                    <a:pt x="109" y="175"/>
                    <a:pt x="106" y="180"/>
                    <a:pt x="97" y="181"/>
                  </a:cubicBezTo>
                  <a:cubicBezTo>
                    <a:pt x="88" y="181"/>
                    <a:pt x="82" y="172"/>
                    <a:pt x="76" y="164"/>
                  </a:cubicBezTo>
                  <a:cubicBezTo>
                    <a:pt x="64" y="147"/>
                    <a:pt x="55" y="116"/>
                    <a:pt x="67" y="96"/>
                  </a:cubicBezTo>
                  <a:cubicBezTo>
                    <a:pt x="73" y="85"/>
                    <a:pt x="84" y="79"/>
                    <a:pt x="95" y="79"/>
                  </a:cubicBezTo>
                  <a:cubicBezTo>
                    <a:pt x="104" y="79"/>
                    <a:pt x="112" y="85"/>
                    <a:pt x="118" y="85"/>
                  </a:cubicBezTo>
                  <a:cubicBezTo>
                    <a:pt x="123" y="85"/>
                    <a:pt x="133" y="77"/>
                    <a:pt x="143" y="79"/>
                  </a:cubicBezTo>
                  <a:cubicBezTo>
                    <a:pt x="148" y="79"/>
                    <a:pt x="160" y="80"/>
                    <a:pt x="168" y="92"/>
                  </a:cubicBezTo>
                  <a:cubicBezTo>
                    <a:pt x="167" y="92"/>
                    <a:pt x="153" y="100"/>
                    <a:pt x="154" y="118"/>
                  </a:cubicBezTo>
                  <a:cubicBezTo>
                    <a:pt x="154" y="138"/>
                    <a:pt x="171" y="145"/>
                    <a:pt x="172" y="145"/>
                  </a:cubicBezTo>
                  <a:cubicBezTo>
                    <a:pt x="171" y="145"/>
                    <a:pt x="169" y="155"/>
                    <a:pt x="162" y="1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7" name="Freeform: Shape 18"/>
            <p:cNvSpPr/>
            <p:nvPr/>
          </p:nvSpPr>
          <p:spPr bwMode="auto">
            <a:xfrm>
              <a:off x="7741369" y="3732946"/>
              <a:ext cx="459594" cy="459594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8" name="Freeform: Shape 19"/>
            <p:cNvSpPr/>
            <p:nvPr/>
          </p:nvSpPr>
          <p:spPr bwMode="auto">
            <a:xfrm>
              <a:off x="5524034" y="3729029"/>
              <a:ext cx="459594" cy="459594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20"/>
            <p:cNvSpPr/>
            <p:nvPr/>
          </p:nvSpPr>
          <p:spPr bwMode="auto">
            <a:xfrm>
              <a:off x="8846331" y="3729029"/>
              <a:ext cx="459594" cy="459594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/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53143" y="4786115"/>
            <a:ext cx="11538857" cy="1821764"/>
            <a:chOff x="6302884" y="1678126"/>
            <a:chExt cx="9263569" cy="1180841"/>
          </a:xfrm>
        </p:grpSpPr>
        <p:sp>
          <p:nvSpPr>
            <p:cNvPr id="45" name="矩形 44"/>
            <p:cNvSpPr/>
            <p:nvPr/>
          </p:nvSpPr>
          <p:spPr>
            <a:xfrm>
              <a:off x="6302884" y="1753550"/>
              <a:ext cx="9263569" cy="110541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汕头市集信网络科技有限公司（以下简称集信科技）成立于</a:t>
              </a:r>
              <a:r>
                <a:rPr lang="en-US" altLang="zh-CN" dirty="0">
                  <a:latin typeface="+mn-ea"/>
                </a:rPr>
                <a:t>2011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4</a:t>
              </a:r>
              <a:r>
                <a:rPr lang="zh-CN" altLang="en-US" dirty="0">
                  <a:latin typeface="+mn-ea"/>
                </a:rPr>
                <a:t>月，已经成立八年，有正式员工</a:t>
              </a:r>
              <a:r>
                <a:rPr lang="en-US" altLang="zh-CN" dirty="0">
                  <a:latin typeface="+mn-ea"/>
                </a:rPr>
                <a:t>15</a:t>
              </a:r>
              <a:r>
                <a:rPr lang="zh-CN" altLang="en-US" dirty="0">
                  <a:latin typeface="+mn-ea"/>
                </a:rPr>
                <a:t>人。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dirty="0">
                  <a:latin typeface="+mn-ea"/>
                </a:rPr>
                <a:t>公司注册资本</a:t>
              </a:r>
              <a:r>
                <a:rPr lang="en-US" altLang="zh-CN" dirty="0">
                  <a:latin typeface="+mn-ea"/>
                </a:rPr>
                <a:t>310</a:t>
              </a:r>
              <a:r>
                <a:rPr lang="zh-CN" altLang="en-US" dirty="0">
                  <a:latin typeface="+mn-ea"/>
                </a:rPr>
                <a:t>万，</a:t>
              </a:r>
              <a:r>
                <a:rPr lang="en-US" altLang="zh-CN" dirty="0">
                  <a:latin typeface="+mn-ea"/>
                </a:rPr>
                <a:t>2018</a:t>
              </a:r>
              <a:r>
                <a:rPr lang="zh-CN" altLang="en-US" dirty="0">
                  <a:latin typeface="+mn-ea"/>
                </a:rPr>
                <a:t>年获得国家高新技术企业认定。</a:t>
              </a:r>
              <a:endParaRPr lang="en-US" altLang="zh-CN" dirty="0">
                <a:latin typeface="+mn-ea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2015</a:t>
              </a:r>
              <a:r>
                <a:rPr lang="zh-CN" altLang="en-US" dirty="0">
                  <a:latin typeface="+mn-ea"/>
                </a:rPr>
                <a:t>年</a:t>
              </a:r>
              <a:r>
                <a:rPr lang="en-US" altLang="zh-CN" dirty="0">
                  <a:latin typeface="+mn-ea"/>
                </a:rPr>
                <a:t>9</a:t>
              </a:r>
              <a:r>
                <a:rPr lang="zh-CN" altLang="en-US" dirty="0">
                  <a:latin typeface="+mn-ea"/>
                </a:rPr>
                <a:t>月在广东金融高新区股权交易中心（华侨版）挂牌，企业代码</a:t>
              </a:r>
              <a:r>
                <a:rPr lang="en-US" altLang="zh-CN" dirty="0">
                  <a:latin typeface="+mn-ea"/>
                </a:rPr>
                <a:t>280222</a:t>
              </a:r>
              <a:r>
                <a:rPr lang="zh-CN" altLang="en-US" dirty="0">
                  <a:latin typeface="+mn-ea"/>
                </a:rPr>
                <a:t>。</a:t>
              </a:r>
            </a:p>
            <a:p>
              <a:pPr>
                <a:lnSpc>
                  <a:spcPct val="150000"/>
                </a:lnSpc>
              </a:pPr>
              <a:r>
                <a:rPr lang="en-US" altLang="zh-CN" dirty="0">
                  <a:latin typeface="+mn-ea"/>
                </a:rPr>
                <a:t>2016</a:t>
              </a:r>
              <a:r>
                <a:rPr lang="zh-CN" altLang="en-US" dirty="0">
                  <a:latin typeface="+mn-ea"/>
                </a:rPr>
                <a:t>年获得汕头市首届“市长杯”工业设计大赛概念组优秀奖</a:t>
              </a:r>
              <a:r>
                <a:rPr lang="zh-CN" altLang="en-US" sz="1600" dirty="0">
                  <a:latin typeface="+mn-ea"/>
                </a:rPr>
                <a:t>。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6647117" y="1678126"/>
              <a:ext cx="1897741" cy="35325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endParaRPr lang="zh-CN" altLang="en-US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2" name="TextBox 11"/>
            <p:cNvSpPr txBox="1"/>
            <p:nvPr/>
          </p:nvSpPr>
          <p:spPr>
            <a:xfrm>
              <a:off x="1573213" y="344224"/>
              <a:ext cx="3976687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公司简介</a:t>
              </a:r>
            </a:p>
          </p:txBody>
        </p:sp>
        <p:sp>
          <p:nvSpPr>
            <p:cNvPr id="23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4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52660" y="54216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椭圆 1"/>
          <p:cNvSpPr/>
          <p:nvPr/>
        </p:nvSpPr>
        <p:spPr>
          <a:xfrm>
            <a:off x="1291772" y="2176414"/>
            <a:ext cx="464458" cy="344527"/>
          </a:xfrm>
          <a:custGeom>
            <a:avLst/>
            <a:gdLst>
              <a:gd name="connsiteX0" fmla="*/ 9246 w 338138"/>
              <a:gd name="connsiteY0" fmla="*/ 217487 h 250825"/>
              <a:gd name="connsiteX1" fmla="*/ 328892 w 338138"/>
              <a:gd name="connsiteY1" fmla="*/ 217487 h 250825"/>
              <a:gd name="connsiteX2" fmla="*/ 338138 w 338138"/>
              <a:gd name="connsiteY2" fmla="*/ 226822 h 250825"/>
              <a:gd name="connsiteX3" fmla="*/ 314363 w 338138"/>
              <a:gd name="connsiteY3" fmla="*/ 250825 h 250825"/>
              <a:gd name="connsiteX4" fmla="*/ 23775 w 338138"/>
              <a:gd name="connsiteY4" fmla="*/ 250825 h 250825"/>
              <a:gd name="connsiteX5" fmla="*/ 0 w 338138"/>
              <a:gd name="connsiteY5" fmla="*/ 226822 h 250825"/>
              <a:gd name="connsiteX6" fmla="*/ 9246 w 338138"/>
              <a:gd name="connsiteY6" fmla="*/ 217487 h 250825"/>
              <a:gd name="connsiteX7" fmla="*/ 100182 w 338138"/>
              <a:gd name="connsiteY7" fmla="*/ 100012 h 250825"/>
              <a:gd name="connsiteX8" fmla="*/ 123655 w 338138"/>
              <a:gd name="connsiteY8" fmla="*/ 100012 h 250825"/>
              <a:gd name="connsiteX9" fmla="*/ 130175 w 338138"/>
              <a:gd name="connsiteY9" fmla="*/ 106705 h 250825"/>
              <a:gd name="connsiteX10" fmla="*/ 130175 w 338138"/>
              <a:gd name="connsiteY10" fmla="*/ 161583 h 250825"/>
              <a:gd name="connsiteX11" fmla="*/ 123655 w 338138"/>
              <a:gd name="connsiteY11" fmla="*/ 168275 h 250825"/>
              <a:gd name="connsiteX12" fmla="*/ 100182 w 338138"/>
              <a:gd name="connsiteY12" fmla="*/ 168275 h 250825"/>
              <a:gd name="connsiteX13" fmla="*/ 93662 w 338138"/>
              <a:gd name="connsiteY13" fmla="*/ 161583 h 250825"/>
              <a:gd name="connsiteX14" fmla="*/ 93662 w 338138"/>
              <a:gd name="connsiteY14" fmla="*/ 106705 h 250825"/>
              <a:gd name="connsiteX15" fmla="*/ 100182 w 338138"/>
              <a:gd name="connsiteY15" fmla="*/ 100012 h 250825"/>
              <a:gd name="connsiteX16" fmla="*/ 157332 w 338138"/>
              <a:gd name="connsiteY16" fmla="*/ 77787 h 250825"/>
              <a:gd name="connsiteX17" fmla="*/ 180805 w 338138"/>
              <a:gd name="connsiteY17" fmla="*/ 77787 h 250825"/>
              <a:gd name="connsiteX18" fmla="*/ 187325 w 338138"/>
              <a:gd name="connsiteY18" fmla="*/ 84441 h 250825"/>
              <a:gd name="connsiteX19" fmla="*/ 187325 w 338138"/>
              <a:gd name="connsiteY19" fmla="*/ 161622 h 250825"/>
              <a:gd name="connsiteX20" fmla="*/ 180805 w 338138"/>
              <a:gd name="connsiteY20" fmla="*/ 168275 h 250825"/>
              <a:gd name="connsiteX21" fmla="*/ 157332 w 338138"/>
              <a:gd name="connsiteY21" fmla="*/ 168275 h 250825"/>
              <a:gd name="connsiteX22" fmla="*/ 150812 w 338138"/>
              <a:gd name="connsiteY22" fmla="*/ 161622 h 250825"/>
              <a:gd name="connsiteX23" fmla="*/ 150812 w 338138"/>
              <a:gd name="connsiteY23" fmla="*/ 84441 h 250825"/>
              <a:gd name="connsiteX24" fmla="*/ 157332 w 338138"/>
              <a:gd name="connsiteY24" fmla="*/ 77787 h 250825"/>
              <a:gd name="connsiteX25" fmla="*/ 216070 w 338138"/>
              <a:gd name="connsiteY25" fmla="*/ 49212 h 250825"/>
              <a:gd name="connsiteX26" fmla="*/ 239543 w 338138"/>
              <a:gd name="connsiteY26" fmla="*/ 49212 h 250825"/>
              <a:gd name="connsiteX27" fmla="*/ 246063 w 338138"/>
              <a:gd name="connsiteY27" fmla="*/ 55827 h 250825"/>
              <a:gd name="connsiteX28" fmla="*/ 246063 w 338138"/>
              <a:gd name="connsiteY28" fmla="*/ 161661 h 250825"/>
              <a:gd name="connsiteX29" fmla="*/ 239543 w 338138"/>
              <a:gd name="connsiteY29" fmla="*/ 168275 h 250825"/>
              <a:gd name="connsiteX30" fmla="*/ 216070 w 338138"/>
              <a:gd name="connsiteY30" fmla="*/ 168275 h 250825"/>
              <a:gd name="connsiteX31" fmla="*/ 209550 w 338138"/>
              <a:gd name="connsiteY31" fmla="*/ 161661 h 250825"/>
              <a:gd name="connsiteX32" fmla="*/ 209550 w 338138"/>
              <a:gd name="connsiteY32" fmla="*/ 55827 h 250825"/>
              <a:gd name="connsiteX33" fmla="*/ 216070 w 338138"/>
              <a:gd name="connsiteY33" fmla="*/ 49212 h 250825"/>
              <a:gd name="connsiteX34" fmla="*/ 53428 w 338138"/>
              <a:gd name="connsiteY34" fmla="*/ 22225 h 250825"/>
              <a:gd name="connsiteX35" fmla="*/ 50800 w 338138"/>
              <a:gd name="connsiteY35" fmla="*/ 24858 h 250825"/>
              <a:gd name="connsiteX36" fmla="*/ 50800 w 338138"/>
              <a:gd name="connsiteY36" fmla="*/ 182834 h 250825"/>
              <a:gd name="connsiteX37" fmla="*/ 53428 w 338138"/>
              <a:gd name="connsiteY37" fmla="*/ 184150 h 250825"/>
              <a:gd name="connsiteX38" fmla="*/ 284710 w 338138"/>
              <a:gd name="connsiteY38" fmla="*/ 184150 h 250825"/>
              <a:gd name="connsiteX39" fmla="*/ 287338 w 338138"/>
              <a:gd name="connsiteY39" fmla="*/ 182834 h 250825"/>
              <a:gd name="connsiteX40" fmla="*/ 287338 w 338138"/>
              <a:gd name="connsiteY40" fmla="*/ 24858 h 250825"/>
              <a:gd name="connsiteX41" fmla="*/ 284710 w 338138"/>
              <a:gd name="connsiteY41" fmla="*/ 22225 h 250825"/>
              <a:gd name="connsiteX42" fmla="*/ 53428 w 338138"/>
              <a:gd name="connsiteY42" fmla="*/ 22225 h 250825"/>
              <a:gd name="connsiteX43" fmla="*/ 53663 w 338138"/>
              <a:gd name="connsiteY43" fmla="*/ 0 h 250825"/>
              <a:gd name="connsiteX44" fmla="*/ 286062 w 338138"/>
              <a:gd name="connsiteY44" fmla="*/ 0 h 250825"/>
              <a:gd name="connsiteX45" fmla="*/ 311150 w 338138"/>
              <a:gd name="connsiteY45" fmla="*/ 25008 h 250825"/>
              <a:gd name="connsiteX46" fmla="*/ 311150 w 338138"/>
              <a:gd name="connsiteY46" fmla="*/ 182955 h 250825"/>
              <a:gd name="connsiteX47" fmla="*/ 286062 w 338138"/>
              <a:gd name="connsiteY47" fmla="*/ 207963 h 250825"/>
              <a:gd name="connsiteX48" fmla="*/ 53663 w 338138"/>
              <a:gd name="connsiteY48" fmla="*/ 207963 h 250825"/>
              <a:gd name="connsiteX49" fmla="*/ 28575 w 338138"/>
              <a:gd name="connsiteY49" fmla="*/ 182955 h 250825"/>
              <a:gd name="connsiteX50" fmla="*/ 28575 w 338138"/>
              <a:gd name="connsiteY50" fmla="*/ 25008 h 250825"/>
              <a:gd name="connsiteX51" fmla="*/ 53663 w 338138"/>
              <a:gd name="connsiteY51" fmla="*/ 0 h 250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38138" h="250825">
                <a:moveTo>
                  <a:pt x="9246" y="217487"/>
                </a:moveTo>
                <a:cubicBezTo>
                  <a:pt x="9246" y="217487"/>
                  <a:pt x="9246" y="217487"/>
                  <a:pt x="328892" y="217487"/>
                </a:cubicBezTo>
                <a:cubicBezTo>
                  <a:pt x="334176" y="217487"/>
                  <a:pt x="338138" y="221488"/>
                  <a:pt x="338138" y="226822"/>
                </a:cubicBezTo>
                <a:cubicBezTo>
                  <a:pt x="338138" y="240157"/>
                  <a:pt x="327571" y="250825"/>
                  <a:pt x="314363" y="250825"/>
                </a:cubicBezTo>
                <a:cubicBezTo>
                  <a:pt x="314363" y="250825"/>
                  <a:pt x="314363" y="250825"/>
                  <a:pt x="23775" y="250825"/>
                </a:cubicBezTo>
                <a:cubicBezTo>
                  <a:pt x="10567" y="250825"/>
                  <a:pt x="0" y="240157"/>
                  <a:pt x="0" y="226822"/>
                </a:cubicBezTo>
                <a:cubicBezTo>
                  <a:pt x="0" y="221488"/>
                  <a:pt x="3962" y="217487"/>
                  <a:pt x="9246" y="217487"/>
                </a:cubicBezTo>
                <a:close/>
                <a:moveTo>
                  <a:pt x="100182" y="100012"/>
                </a:moveTo>
                <a:cubicBezTo>
                  <a:pt x="100182" y="100012"/>
                  <a:pt x="100182" y="100012"/>
                  <a:pt x="123655" y="100012"/>
                </a:cubicBezTo>
                <a:cubicBezTo>
                  <a:pt x="127567" y="100012"/>
                  <a:pt x="130175" y="102689"/>
                  <a:pt x="130175" y="106705"/>
                </a:cubicBezTo>
                <a:cubicBezTo>
                  <a:pt x="130175" y="106705"/>
                  <a:pt x="130175" y="106705"/>
                  <a:pt x="130175" y="161583"/>
                </a:cubicBezTo>
                <a:cubicBezTo>
                  <a:pt x="130175" y="165598"/>
                  <a:pt x="127567" y="168275"/>
                  <a:pt x="123655" y="168275"/>
                </a:cubicBezTo>
                <a:cubicBezTo>
                  <a:pt x="123655" y="168275"/>
                  <a:pt x="123655" y="168275"/>
                  <a:pt x="100182" y="168275"/>
                </a:cubicBezTo>
                <a:cubicBezTo>
                  <a:pt x="96270" y="168275"/>
                  <a:pt x="93662" y="165598"/>
                  <a:pt x="93662" y="161583"/>
                </a:cubicBezTo>
                <a:cubicBezTo>
                  <a:pt x="93662" y="161583"/>
                  <a:pt x="93662" y="161583"/>
                  <a:pt x="93662" y="106705"/>
                </a:cubicBezTo>
                <a:cubicBezTo>
                  <a:pt x="93662" y="102689"/>
                  <a:pt x="96270" y="100012"/>
                  <a:pt x="100182" y="100012"/>
                </a:cubicBezTo>
                <a:close/>
                <a:moveTo>
                  <a:pt x="157332" y="77787"/>
                </a:moveTo>
                <a:cubicBezTo>
                  <a:pt x="157332" y="77787"/>
                  <a:pt x="157332" y="77787"/>
                  <a:pt x="180805" y="77787"/>
                </a:cubicBezTo>
                <a:cubicBezTo>
                  <a:pt x="184717" y="77787"/>
                  <a:pt x="187325" y="81779"/>
                  <a:pt x="187325" y="84441"/>
                </a:cubicBezTo>
                <a:cubicBezTo>
                  <a:pt x="187325" y="84441"/>
                  <a:pt x="187325" y="84441"/>
                  <a:pt x="187325" y="161622"/>
                </a:cubicBezTo>
                <a:cubicBezTo>
                  <a:pt x="187325" y="165614"/>
                  <a:pt x="184717" y="168275"/>
                  <a:pt x="180805" y="168275"/>
                </a:cubicBezTo>
                <a:cubicBezTo>
                  <a:pt x="180805" y="168275"/>
                  <a:pt x="180805" y="168275"/>
                  <a:pt x="157332" y="168275"/>
                </a:cubicBezTo>
                <a:cubicBezTo>
                  <a:pt x="153420" y="168275"/>
                  <a:pt x="150812" y="165614"/>
                  <a:pt x="150812" y="161622"/>
                </a:cubicBezTo>
                <a:cubicBezTo>
                  <a:pt x="150812" y="161622"/>
                  <a:pt x="150812" y="161622"/>
                  <a:pt x="150812" y="84441"/>
                </a:cubicBezTo>
                <a:cubicBezTo>
                  <a:pt x="150812" y="81779"/>
                  <a:pt x="153420" y="77787"/>
                  <a:pt x="157332" y="77787"/>
                </a:cubicBezTo>
                <a:close/>
                <a:moveTo>
                  <a:pt x="216070" y="49212"/>
                </a:moveTo>
                <a:cubicBezTo>
                  <a:pt x="216070" y="49212"/>
                  <a:pt x="216070" y="49212"/>
                  <a:pt x="239543" y="49212"/>
                </a:cubicBezTo>
                <a:cubicBezTo>
                  <a:pt x="243455" y="49212"/>
                  <a:pt x="246063" y="51858"/>
                  <a:pt x="246063" y="55827"/>
                </a:cubicBezTo>
                <a:cubicBezTo>
                  <a:pt x="246063" y="55827"/>
                  <a:pt x="246063" y="55827"/>
                  <a:pt x="246063" y="161661"/>
                </a:cubicBezTo>
                <a:cubicBezTo>
                  <a:pt x="246063" y="165629"/>
                  <a:pt x="243455" y="168275"/>
                  <a:pt x="239543" y="168275"/>
                </a:cubicBezTo>
                <a:cubicBezTo>
                  <a:pt x="239543" y="168275"/>
                  <a:pt x="239543" y="168275"/>
                  <a:pt x="216070" y="168275"/>
                </a:cubicBezTo>
                <a:cubicBezTo>
                  <a:pt x="212158" y="168275"/>
                  <a:pt x="209550" y="165629"/>
                  <a:pt x="209550" y="161661"/>
                </a:cubicBezTo>
                <a:cubicBezTo>
                  <a:pt x="209550" y="161661"/>
                  <a:pt x="209550" y="161661"/>
                  <a:pt x="209550" y="55827"/>
                </a:cubicBezTo>
                <a:cubicBezTo>
                  <a:pt x="209550" y="51858"/>
                  <a:pt x="212158" y="49212"/>
                  <a:pt x="216070" y="49212"/>
                </a:cubicBezTo>
                <a:close/>
                <a:moveTo>
                  <a:pt x="53428" y="22225"/>
                </a:moveTo>
                <a:cubicBezTo>
                  <a:pt x="52114" y="22225"/>
                  <a:pt x="50800" y="23541"/>
                  <a:pt x="50800" y="24858"/>
                </a:cubicBezTo>
                <a:lnTo>
                  <a:pt x="50800" y="182834"/>
                </a:lnTo>
                <a:cubicBezTo>
                  <a:pt x="50800" y="184150"/>
                  <a:pt x="52114" y="184150"/>
                  <a:pt x="53428" y="184150"/>
                </a:cubicBezTo>
                <a:cubicBezTo>
                  <a:pt x="53428" y="184150"/>
                  <a:pt x="53428" y="184150"/>
                  <a:pt x="284710" y="184150"/>
                </a:cubicBezTo>
                <a:cubicBezTo>
                  <a:pt x="286024" y="184150"/>
                  <a:pt x="287338" y="184150"/>
                  <a:pt x="287338" y="182834"/>
                </a:cubicBezTo>
                <a:cubicBezTo>
                  <a:pt x="287338" y="182834"/>
                  <a:pt x="287338" y="182834"/>
                  <a:pt x="287338" y="24858"/>
                </a:cubicBezTo>
                <a:cubicBezTo>
                  <a:pt x="287338" y="23541"/>
                  <a:pt x="286024" y="22225"/>
                  <a:pt x="284710" y="22225"/>
                </a:cubicBezTo>
                <a:cubicBezTo>
                  <a:pt x="284710" y="22225"/>
                  <a:pt x="284710" y="22225"/>
                  <a:pt x="53428" y="22225"/>
                </a:cubicBezTo>
                <a:close/>
                <a:moveTo>
                  <a:pt x="53663" y="0"/>
                </a:moveTo>
                <a:cubicBezTo>
                  <a:pt x="53663" y="0"/>
                  <a:pt x="53663" y="0"/>
                  <a:pt x="286062" y="0"/>
                </a:cubicBezTo>
                <a:cubicBezTo>
                  <a:pt x="300587" y="0"/>
                  <a:pt x="311150" y="10530"/>
                  <a:pt x="311150" y="25008"/>
                </a:cubicBezTo>
                <a:cubicBezTo>
                  <a:pt x="311150" y="25008"/>
                  <a:pt x="311150" y="25008"/>
                  <a:pt x="311150" y="182955"/>
                </a:cubicBezTo>
                <a:cubicBezTo>
                  <a:pt x="311150" y="196117"/>
                  <a:pt x="300587" y="207963"/>
                  <a:pt x="286062" y="207963"/>
                </a:cubicBezTo>
                <a:cubicBezTo>
                  <a:pt x="286062" y="207963"/>
                  <a:pt x="286062" y="207963"/>
                  <a:pt x="53663" y="207963"/>
                </a:cubicBezTo>
                <a:cubicBezTo>
                  <a:pt x="39138" y="207963"/>
                  <a:pt x="28575" y="196117"/>
                  <a:pt x="28575" y="182955"/>
                </a:cubicBezTo>
                <a:cubicBezTo>
                  <a:pt x="28575" y="182955"/>
                  <a:pt x="28575" y="182955"/>
                  <a:pt x="28575" y="25008"/>
                </a:cubicBezTo>
                <a:cubicBezTo>
                  <a:pt x="28575" y="10530"/>
                  <a:pt x="39138" y="0"/>
                  <a:pt x="53663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39" name="椭圆 2"/>
          <p:cNvSpPr/>
          <p:nvPr/>
        </p:nvSpPr>
        <p:spPr>
          <a:xfrm>
            <a:off x="4644572" y="2131712"/>
            <a:ext cx="464458" cy="433930"/>
          </a:xfrm>
          <a:custGeom>
            <a:avLst/>
            <a:gdLst>
              <a:gd name="connsiteX0" fmla="*/ 159472 w 338138"/>
              <a:gd name="connsiteY0" fmla="*/ 265112 h 315913"/>
              <a:gd name="connsiteX1" fmla="*/ 155575 w 338138"/>
              <a:gd name="connsiteY1" fmla="*/ 269194 h 315913"/>
              <a:gd name="connsiteX2" fmla="*/ 155575 w 338138"/>
              <a:gd name="connsiteY2" fmla="*/ 289605 h 315913"/>
              <a:gd name="connsiteX3" fmla="*/ 158173 w 338138"/>
              <a:gd name="connsiteY3" fmla="*/ 293687 h 315913"/>
              <a:gd name="connsiteX4" fmla="*/ 181553 w 338138"/>
              <a:gd name="connsiteY4" fmla="*/ 293687 h 315913"/>
              <a:gd name="connsiteX5" fmla="*/ 184150 w 338138"/>
              <a:gd name="connsiteY5" fmla="*/ 290966 h 315913"/>
              <a:gd name="connsiteX6" fmla="*/ 184150 w 338138"/>
              <a:gd name="connsiteY6" fmla="*/ 269194 h 315913"/>
              <a:gd name="connsiteX7" fmla="*/ 181553 w 338138"/>
              <a:gd name="connsiteY7" fmla="*/ 265112 h 315913"/>
              <a:gd name="connsiteX8" fmla="*/ 159472 w 338138"/>
              <a:gd name="connsiteY8" fmla="*/ 265112 h 315913"/>
              <a:gd name="connsiteX9" fmla="*/ 169069 w 338138"/>
              <a:gd name="connsiteY9" fmla="*/ 222250 h 315913"/>
              <a:gd name="connsiteX10" fmla="*/ 155575 w 338138"/>
              <a:gd name="connsiteY10" fmla="*/ 235744 h 315913"/>
              <a:gd name="connsiteX11" fmla="*/ 169069 w 338138"/>
              <a:gd name="connsiteY11" fmla="*/ 249238 h 315913"/>
              <a:gd name="connsiteX12" fmla="*/ 182563 w 338138"/>
              <a:gd name="connsiteY12" fmla="*/ 235744 h 315913"/>
              <a:gd name="connsiteX13" fmla="*/ 169069 w 338138"/>
              <a:gd name="connsiteY13" fmla="*/ 222250 h 315913"/>
              <a:gd name="connsiteX14" fmla="*/ 145852 w 338138"/>
              <a:gd name="connsiteY14" fmla="*/ 55033 h 315913"/>
              <a:gd name="connsiteX15" fmla="*/ 157704 w 338138"/>
              <a:gd name="connsiteY15" fmla="*/ 56356 h 315913"/>
              <a:gd name="connsiteX16" fmla="*/ 156388 w 338138"/>
              <a:gd name="connsiteY16" fmla="*/ 68262 h 315913"/>
              <a:gd name="connsiteX17" fmla="*/ 57619 w 338138"/>
              <a:gd name="connsiteY17" fmla="*/ 137054 h 315913"/>
              <a:gd name="connsiteX18" fmla="*/ 53669 w 338138"/>
              <a:gd name="connsiteY18" fmla="*/ 139700 h 315913"/>
              <a:gd name="connsiteX19" fmla="*/ 47084 w 338138"/>
              <a:gd name="connsiteY19" fmla="*/ 135731 h 315913"/>
              <a:gd name="connsiteX20" fmla="*/ 48401 w 338138"/>
              <a:gd name="connsiteY20" fmla="*/ 123825 h 315913"/>
              <a:gd name="connsiteX21" fmla="*/ 145852 w 338138"/>
              <a:gd name="connsiteY21" fmla="*/ 55033 h 315913"/>
              <a:gd name="connsiteX22" fmla="*/ 88577 w 338138"/>
              <a:gd name="connsiteY22" fmla="*/ 47055 h 315913"/>
              <a:gd name="connsiteX23" fmla="*/ 100532 w 338138"/>
              <a:gd name="connsiteY23" fmla="*/ 48358 h 315913"/>
              <a:gd name="connsiteX24" fmla="*/ 99203 w 338138"/>
              <a:gd name="connsiteY24" fmla="*/ 60081 h 315913"/>
              <a:gd name="connsiteX25" fmla="*/ 52712 w 338138"/>
              <a:gd name="connsiteY25" fmla="*/ 92645 h 315913"/>
              <a:gd name="connsiteX26" fmla="*/ 47399 w 338138"/>
              <a:gd name="connsiteY26" fmla="*/ 95250 h 315913"/>
              <a:gd name="connsiteX27" fmla="*/ 40757 w 338138"/>
              <a:gd name="connsiteY27" fmla="*/ 91342 h 315913"/>
              <a:gd name="connsiteX28" fmla="*/ 43414 w 338138"/>
              <a:gd name="connsiteY28" fmla="*/ 79619 h 315913"/>
              <a:gd name="connsiteX29" fmla="*/ 88577 w 338138"/>
              <a:gd name="connsiteY29" fmla="*/ 47055 h 315913"/>
              <a:gd name="connsiteX30" fmla="*/ 35086 w 338138"/>
              <a:gd name="connsiteY30" fmla="*/ 22225 h 315913"/>
              <a:gd name="connsiteX31" fmla="*/ 20637 w 338138"/>
              <a:gd name="connsiteY31" fmla="*/ 35344 h 315913"/>
              <a:gd name="connsiteX32" fmla="*/ 20637 w 338138"/>
              <a:gd name="connsiteY32" fmla="*/ 196707 h 315913"/>
              <a:gd name="connsiteX33" fmla="*/ 35086 w 338138"/>
              <a:gd name="connsiteY33" fmla="*/ 211138 h 315913"/>
              <a:gd name="connsiteX34" fmla="*/ 303051 w 338138"/>
              <a:gd name="connsiteY34" fmla="*/ 211138 h 315913"/>
              <a:gd name="connsiteX35" fmla="*/ 317500 w 338138"/>
              <a:gd name="connsiteY35" fmla="*/ 196707 h 315913"/>
              <a:gd name="connsiteX36" fmla="*/ 317500 w 338138"/>
              <a:gd name="connsiteY36" fmla="*/ 35344 h 315913"/>
              <a:gd name="connsiteX37" fmla="*/ 303051 w 338138"/>
              <a:gd name="connsiteY37" fmla="*/ 22225 h 315913"/>
              <a:gd name="connsiteX38" fmla="*/ 35086 w 338138"/>
              <a:gd name="connsiteY38" fmla="*/ 22225 h 315913"/>
              <a:gd name="connsiteX39" fmla="*/ 14529 w 338138"/>
              <a:gd name="connsiteY39" fmla="*/ 0 h 315913"/>
              <a:gd name="connsiteX40" fmla="*/ 323609 w 338138"/>
              <a:gd name="connsiteY40" fmla="*/ 0 h 315913"/>
              <a:gd name="connsiteX41" fmla="*/ 338138 w 338138"/>
              <a:gd name="connsiteY41" fmla="*/ 13163 h 315913"/>
              <a:gd name="connsiteX42" fmla="*/ 338138 w 338138"/>
              <a:gd name="connsiteY42" fmla="*/ 251414 h 315913"/>
              <a:gd name="connsiteX43" fmla="*/ 323609 w 338138"/>
              <a:gd name="connsiteY43" fmla="*/ 265893 h 315913"/>
              <a:gd name="connsiteX44" fmla="*/ 210016 w 338138"/>
              <a:gd name="connsiteY44" fmla="*/ 265893 h 315913"/>
              <a:gd name="connsiteX45" fmla="*/ 207374 w 338138"/>
              <a:gd name="connsiteY45" fmla="*/ 268526 h 315913"/>
              <a:gd name="connsiteX46" fmla="*/ 207374 w 338138"/>
              <a:gd name="connsiteY46" fmla="*/ 290903 h 315913"/>
              <a:gd name="connsiteX47" fmla="*/ 208695 w 338138"/>
              <a:gd name="connsiteY47" fmla="*/ 293536 h 315913"/>
              <a:gd name="connsiteX48" fmla="*/ 239074 w 338138"/>
              <a:gd name="connsiteY48" fmla="*/ 293536 h 315913"/>
              <a:gd name="connsiteX49" fmla="*/ 250962 w 338138"/>
              <a:gd name="connsiteY49" fmla="*/ 305383 h 315913"/>
              <a:gd name="connsiteX50" fmla="*/ 239074 w 338138"/>
              <a:gd name="connsiteY50" fmla="*/ 315913 h 315913"/>
              <a:gd name="connsiteX51" fmla="*/ 99064 w 338138"/>
              <a:gd name="connsiteY51" fmla="*/ 315913 h 315913"/>
              <a:gd name="connsiteX52" fmla="*/ 87176 w 338138"/>
              <a:gd name="connsiteY52" fmla="*/ 305383 h 315913"/>
              <a:gd name="connsiteX53" fmla="*/ 99064 w 338138"/>
              <a:gd name="connsiteY53" fmla="*/ 293536 h 315913"/>
              <a:gd name="connsiteX54" fmla="*/ 129444 w 338138"/>
              <a:gd name="connsiteY54" fmla="*/ 293536 h 315913"/>
              <a:gd name="connsiteX55" fmla="*/ 130765 w 338138"/>
              <a:gd name="connsiteY55" fmla="*/ 289587 h 315913"/>
              <a:gd name="connsiteX56" fmla="*/ 130765 w 338138"/>
              <a:gd name="connsiteY56" fmla="*/ 268526 h 315913"/>
              <a:gd name="connsiteX57" fmla="*/ 126802 w 338138"/>
              <a:gd name="connsiteY57" fmla="*/ 265893 h 315913"/>
              <a:gd name="connsiteX58" fmla="*/ 14529 w 338138"/>
              <a:gd name="connsiteY58" fmla="*/ 265893 h 315913"/>
              <a:gd name="connsiteX59" fmla="*/ 0 w 338138"/>
              <a:gd name="connsiteY59" fmla="*/ 251414 h 315913"/>
              <a:gd name="connsiteX60" fmla="*/ 0 w 338138"/>
              <a:gd name="connsiteY60" fmla="*/ 13163 h 315913"/>
              <a:gd name="connsiteX61" fmla="*/ 14529 w 338138"/>
              <a:gd name="connsiteY61" fmla="*/ 0 h 315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338138" h="315913">
                <a:moveTo>
                  <a:pt x="159472" y="265112"/>
                </a:moveTo>
                <a:cubicBezTo>
                  <a:pt x="159472" y="265112"/>
                  <a:pt x="155575" y="265112"/>
                  <a:pt x="155575" y="269194"/>
                </a:cubicBezTo>
                <a:cubicBezTo>
                  <a:pt x="155575" y="269194"/>
                  <a:pt x="155575" y="269194"/>
                  <a:pt x="155575" y="289605"/>
                </a:cubicBezTo>
                <a:cubicBezTo>
                  <a:pt x="155575" y="292326"/>
                  <a:pt x="155575" y="293687"/>
                  <a:pt x="158173" y="293687"/>
                </a:cubicBezTo>
                <a:cubicBezTo>
                  <a:pt x="158173" y="293687"/>
                  <a:pt x="158173" y="293687"/>
                  <a:pt x="181553" y="293687"/>
                </a:cubicBezTo>
                <a:cubicBezTo>
                  <a:pt x="182851" y="293687"/>
                  <a:pt x="184150" y="292326"/>
                  <a:pt x="184150" y="290966"/>
                </a:cubicBezTo>
                <a:cubicBezTo>
                  <a:pt x="184150" y="290966"/>
                  <a:pt x="184150" y="290966"/>
                  <a:pt x="184150" y="269194"/>
                </a:cubicBezTo>
                <a:cubicBezTo>
                  <a:pt x="184150" y="265112"/>
                  <a:pt x="181553" y="265112"/>
                  <a:pt x="181553" y="265112"/>
                </a:cubicBezTo>
                <a:cubicBezTo>
                  <a:pt x="181553" y="265112"/>
                  <a:pt x="181553" y="265112"/>
                  <a:pt x="159472" y="265112"/>
                </a:cubicBezTo>
                <a:close/>
                <a:moveTo>
                  <a:pt x="169069" y="222250"/>
                </a:moveTo>
                <a:cubicBezTo>
                  <a:pt x="161616" y="222250"/>
                  <a:pt x="155575" y="228291"/>
                  <a:pt x="155575" y="235744"/>
                </a:cubicBezTo>
                <a:cubicBezTo>
                  <a:pt x="155575" y="243197"/>
                  <a:pt x="161616" y="249238"/>
                  <a:pt x="169069" y="249238"/>
                </a:cubicBezTo>
                <a:cubicBezTo>
                  <a:pt x="176522" y="249238"/>
                  <a:pt x="182563" y="243197"/>
                  <a:pt x="182563" y="235744"/>
                </a:cubicBezTo>
                <a:cubicBezTo>
                  <a:pt x="182563" y="228291"/>
                  <a:pt x="176522" y="222250"/>
                  <a:pt x="169069" y="222250"/>
                </a:cubicBezTo>
                <a:close/>
                <a:moveTo>
                  <a:pt x="145852" y="55033"/>
                </a:moveTo>
                <a:cubicBezTo>
                  <a:pt x="149803" y="52387"/>
                  <a:pt x="155071" y="52387"/>
                  <a:pt x="157704" y="56356"/>
                </a:cubicBezTo>
                <a:cubicBezTo>
                  <a:pt x="160338" y="60325"/>
                  <a:pt x="159021" y="65616"/>
                  <a:pt x="156388" y="68262"/>
                </a:cubicBezTo>
                <a:cubicBezTo>
                  <a:pt x="57619" y="137054"/>
                  <a:pt x="57619" y="137054"/>
                  <a:pt x="57619" y="137054"/>
                </a:cubicBezTo>
                <a:cubicBezTo>
                  <a:pt x="56302" y="138377"/>
                  <a:pt x="54986" y="139700"/>
                  <a:pt x="53669" y="139700"/>
                </a:cubicBezTo>
                <a:cubicBezTo>
                  <a:pt x="51035" y="139700"/>
                  <a:pt x="48401" y="138377"/>
                  <a:pt x="47084" y="135731"/>
                </a:cubicBezTo>
                <a:cubicBezTo>
                  <a:pt x="44450" y="131762"/>
                  <a:pt x="44450" y="126471"/>
                  <a:pt x="48401" y="123825"/>
                </a:cubicBezTo>
                <a:cubicBezTo>
                  <a:pt x="145852" y="55033"/>
                  <a:pt x="145852" y="55033"/>
                  <a:pt x="145852" y="55033"/>
                </a:cubicBezTo>
                <a:close/>
                <a:moveTo>
                  <a:pt x="88577" y="47055"/>
                </a:moveTo>
                <a:cubicBezTo>
                  <a:pt x="92562" y="44450"/>
                  <a:pt x="97875" y="44450"/>
                  <a:pt x="100532" y="48358"/>
                </a:cubicBezTo>
                <a:cubicBezTo>
                  <a:pt x="103188" y="52265"/>
                  <a:pt x="101860" y="57476"/>
                  <a:pt x="99203" y="60081"/>
                </a:cubicBezTo>
                <a:cubicBezTo>
                  <a:pt x="52712" y="92645"/>
                  <a:pt x="52712" y="92645"/>
                  <a:pt x="52712" y="92645"/>
                </a:cubicBezTo>
                <a:cubicBezTo>
                  <a:pt x="51384" y="93947"/>
                  <a:pt x="50055" y="95250"/>
                  <a:pt x="47399" y="95250"/>
                </a:cubicBezTo>
                <a:cubicBezTo>
                  <a:pt x="44742" y="95250"/>
                  <a:pt x="42085" y="93947"/>
                  <a:pt x="40757" y="91342"/>
                </a:cubicBezTo>
                <a:cubicBezTo>
                  <a:pt x="38100" y="87435"/>
                  <a:pt x="39429" y="82224"/>
                  <a:pt x="43414" y="79619"/>
                </a:cubicBezTo>
                <a:cubicBezTo>
                  <a:pt x="88577" y="47055"/>
                  <a:pt x="88577" y="47055"/>
                  <a:pt x="88577" y="47055"/>
                </a:cubicBezTo>
                <a:close/>
                <a:moveTo>
                  <a:pt x="35086" y="22225"/>
                </a:moveTo>
                <a:cubicBezTo>
                  <a:pt x="27205" y="22225"/>
                  <a:pt x="20637" y="28785"/>
                  <a:pt x="20637" y="35344"/>
                </a:cubicBezTo>
                <a:cubicBezTo>
                  <a:pt x="20637" y="35344"/>
                  <a:pt x="20637" y="35344"/>
                  <a:pt x="20637" y="196707"/>
                </a:cubicBezTo>
                <a:cubicBezTo>
                  <a:pt x="20637" y="204579"/>
                  <a:pt x="27205" y="211138"/>
                  <a:pt x="35086" y="211138"/>
                </a:cubicBezTo>
                <a:cubicBezTo>
                  <a:pt x="35086" y="211138"/>
                  <a:pt x="35086" y="211138"/>
                  <a:pt x="303051" y="211138"/>
                </a:cubicBezTo>
                <a:cubicBezTo>
                  <a:pt x="310932" y="211138"/>
                  <a:pt x="317500" y="204579"/>
                  <a:pt x="317500" y="196707"/>
                </a:cubicBezTo>
                <a:lnTo>
                  <a:pt x="317500" y="35344"/>
                </a:lnTo>
                <a:cubicBezTo>
                  <a:pt x="317500" y="28785"/>
                  <a:pt x="310932" y="22225"/>
                  <a:pt x="303051" y="22225"/>
                </a:cubicBezTo>
                <a:cubicBezTo>
                  <a:pt x="303051" y="22225"/>
                  <a:pt x="303051" y="22225"/>
                  <a:pt x="35086" y="22225"/>
                </a:cubicBezTo>
                <a:close/>
                <a:moveTo>
                  <a:pt x="14529" y="0"/>
                </a:moveTo>
                <a:cubicBezTo>
                  <a:pt x="14529" y="0"/>
                  <a:pt x="14529" y="0"/>
                  <a:pt x="323609" y="0"/>
                </a:cubicBezTo>
                <a:cubicBezTo>
                  <a:pt x="331534" y="0"/>
                  <a:pt x="338138" y="5265"/>
                  <a:pt x="338138" y="13163"/>
                </a:cubicBezTo>
                <a:cubicBezTo>
                  <a:pt x="338138" y="13163"/>
                  <a:pt x="338138" y="13163"/>
                  <a:pt x="338138" y="251414"/>
                </a:cubicBezTo>
                <a:cubicBezTo>
                  <a:pt x="338138" y="259312"/>
                  <a:pt x="331534" y="265893"/>
                  <a:pt x="323609" y="265893"/>
                </a:cubicBezTo>
                <a:cubicBezTo>
                  <a:pt x="323609" y="265893"/>
                  <a:pt x="323609" y="265893"/>
                  <a:pt x="210016" y="265893"/>
                </a:cubicBezTo>
                <a:cubicBezTo>
                  <a:pt x="210016" y="265893"/>
                  <a:pt x="207374" y="265893"/>
                  <a:pt x="207374" y="268526"/>
                </a:cubicBezTo>
                <a:cubicBezTo>
                  <a:pt x="207374" y="268526"/>
                  <a:pt x="207374" y="268526"/>
                  <a:pt x="207374" y="290903"/>
                </a:cubicBezTo>
                <a:cubicBezTo>
                  <a:pt x="207374" y="292220"/>
                  <a:pt x="207374" y="293536"/>
                  <a:pt x="208695" y="293536"/>
                </a:cubicBezTo>
                <a:cubicBezTo>
                  <a:pt x="208695" y="293536"/>
                  <a:pt x="208695" y="293536"/>
                  <a:pt x="239074" y="293536"/>
                </a:cubicBezTo>
                <a:cubicBezTo>
                  <a:pt x="245679" y="293536"/>
                  <a:pt x="250962" y="298801"/>
                  <a:pt x="250962" y="305383"/>
                </a:cubicBezTo>
                <a:cubicBezTo>
                  <a:pt x="250962" y="310648"/>
                  <a:pt x="245679" y="315913"/>
                  <a:pt x="239074" y="315913"/>
                </a:cubicBezTo>
                <a:cubicBezTo>
                  <a:pt x="239074" y="315913"/>
                  <a:pt x="239074" y="315913"/>
                  <a:pt x="99064" y="315913"/>
                </a:cubicBezTo>
                <a:cubicBezTo>
                  <a:pt x="92460" y="315913"/>
                  <a:pt x="87176" y="310648"/>
                  <a:pt x="87176" y="305383"/>
                </a:cubicBezTo>
                <a:cubicBezTo>
                  <a:pt x="87176" y="298801"/>
                  <a:pt x="92460" y="293536"/>
                  <a:pt x="99064" y="293536"/>
                </a:cubicBezTo>
                <a:cubicBezTo>
                  <a:pt x="99064" y="293536"/>
                  <a:pt x="99064" y="293536"/>
                  <a:pt x="129444" y="293536"/>
                </a:cubicBezTo>
                <a:cubicBezTo>
                  <a:pt x="130765" y="293536"/>
                  <a:pt x="130765" y="292220"/>
                  <a:pt x="130765" y="289587"/>
                </a:cubicBezTo>
                <a:cubicBezTo>
                  <a:pt x="130765" y="289587"/>
                  <a:pt x="130765" y="289587"/>
                  <a:pt x="130765" y="268526"/>
                </a:cubicBezTo>
                <a:cubicBezTo>
                  <a:pt x="130765" y="264577"/>
                  <a:pt x="126802" y="265893"/>
                  <a:pt x="126802" y="265893"/>
                </a:cubicBezTo>
                <a:cubicBezTo>
                  <a:pt x="126802" y="265893"/>
                  <a:pt x="126802" y="265893"/>
                  <a:pt x="14529" y="265893"/>
                </a:cubicBezTo>
                <a:cubicBezTo>
                  <a:pt x="6604" y="265893"/>
                  <a:pt x="0" y="259312"/>
                  <a:pt x="0" y="251414"/>
                </a:cubicBezTo>
                <a:cubicBezTo>
                  <a:pt x="0" y="251414"/>
                  <a:pt x="0" y="251414"/>
                  <a:pt x="0" y="13163"/>
                </a:cubicBezTo>
                <a:cubicBezTo>
                  <a:pt x="0" y="5265"/>
                  <a:pt x="6604" y="0"/>
                  <a:pt x="1452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41" name="椭圆 3"/>
          <p:cNvSpPr/>
          <p:nvPr/>
        </p:nvSpPr>
        <p:spPr>
          <a:xfrm>
            <a:off x="8045990" y="2116448"/>
            <a:ext cx="367222" cy="464458"/>
          </a:xfrm>
          <a:custGeom>
            <a:avLst/>
            <a:gdLst>
              <a:gd name="connsiteX0" fmla="*/ 126399 w 261072"/>
              <a:gd name="connsiteY0" fmla="*/ 143933 h 330200"/>
              <a:gd name="connsiteX1" fmla="*/ 114493 w 261072"/>
              <a:gd name="connsiteY1" fmla="*/ 165100 h 330200"/>
              <a:gd name="connsiteX2" fmla="*/ 135660 w 261072"/>
              <a:gd name="connsiteY2" fmla="*/ 179652 h 330200"/>
              <a:gd name="connsiteX3" fmla="*/ 148889 w 261072"/>
              <a:gd name="connsiteY3" fmla="*/ 157162 h 330200"/>
              <a:gd name="connsiteX4" fmla="*/ 126399 w 261072"/>
              <a:gd name="connsiteY4" fmla="*/ 143933 h 330200"/>
              <a:gd name="connsiteX5" fmla="*/ 62158 w 261072"/>
              <a:gd name="connsiteY5" fmla="*/ 142587 h 330200"/>
              <a:gd name="connsiteX6" fmla="*/ 59301 w 261072"/>
              <a:gd name="connsiteY6" fmla="*/ 149803 h 330200"/>
              <a:gd name="connsiteX7" fmla="*/ 67873 w 261072"/>
              <a:gd name="connsiteY7" fmla="*/ 154132 h 330200"/>
              <a:gd name="connsiteX8" fmla="*/ 70731 w 261072"/>
              <a:gd name="connsiteY8" fmla="*/ 145473 h 330200"/>
              <a:gd name="connsiteX9" fmla="*/ 62158 w 261072"/>
              <a:gd name="connsiteY9" fmla="*/ 142587 h 330200"/>
              <a:gd name="connsiteX10" fmla="*/ 60253 w 261072"/>
              <a:gd name="connsiteY10" fmla="*/ 111601 h 330200"/>
              <a:gd name="connsiteX11" fmla="*/ 50887 w 261072"/>
              <a:gd name="connsiteY11" fmla="*/ 112077 h 330200"/>
              <a:gd name="connsiteX12" fmla="*/ 41997 w 261072"/>
              <a:gd name="connsiteY12" fmla="*/ 118427 h 330200"/>
              <a:gd name="connsiteX13" fmla="*/ 47077 w 261072"/>
              <a:gd name="connsiteY13" fmla="*/ 124777 h 330200"/>
              <a:gd name="connsiteX14" fmla="*/ 52157 w 261072"/>
              <a:gd name="connsiteY14" fmla="*/ 119697 h 330200"/>
              <a:gd name="connsiteX15" fmla="*/ 57237 w 261072"/>
              <a:gd name="connsiteY15" fmla="*/ 122237 h 330200"/>
              <a:gd name="connsiteX16" fmla="*/ 57237 w 261072"/>
              <a:gd name="connsiteY16" fmla="*/ 128587 h 330200"/>
              <a:gd name="connsiteX17" fmla="*/ 57237 w 261072"/>
              <a:gd name="connsiteY17" fmla="*/ 140017 h 330200"/>
              <a:gd name="connsiteX18" fmla="*/ 58507 w 261072"/>
              <a:gd name="connsiteY18" fmla="*/ 141287 h 330200"/>
              <a:gd name="connsiteX19" fmla="*/ 66127 w 261072"/>
              <a:gd name="connsiteY19" fmla="*/ 137477 h 330200"/>
              <a:gd name="connsiteX20" fmla="*/ 64857 w 261072"/>
              <a:gd name="connsiteY20" fmla="*/ 136207 h 330200"/>
              <a:gd name="connsiteX21" fmla="*/ 64857 w 261072"/>
              <a:gd name="connsiteY21" fmla="*/ 128587 h 330200"/>
              <a:gd name="connsiteX22" fmla="*/ 64857 w 261072"/>
              <a:gd name="connsiteY22" fmla="*/ 115887 h 330200"/>
              <a:gd name="connsiteX23" fmla="*/ 60253 w 261072"/>
              <a:gd name="connsiteY23" fmla="*/ 111601 h 330200"/>
              <a:gd name="connsiteX24" fmla="*/ 182967 w 261072"/>
              <a:gd name="connsiteY24" fmla="*/ 102870 h 330200"/>
              <a:gd name="connsiteX25" fmla="*/ 170584 w 261072"/>
              <a:gd name="connsiteY25" fmla="*/ 109220 h 330200"/>
              <a:gd name="connsiteX26" fmla="*/ 178839 w 261072"/>
              <a:gd name="connsiteY26" fmla="*/ 119380 h 330200"/>
              <a:gd name="connsiteX27" fmla="*/ 189846 w 261072"/>
              <a:gd name="connsiteY27" fmla="*/ 113030 h 330200"/>
              <a:gd name="connsiteX28" fmla="*/ 182967 w 261072"/>
              <a:gd name="connsiteY28" fmla="*/ 102870 h 330200"/>
              <a:gd name="connsiteX29" fmla="*/ 176934 w 261072"/>
              <a:gd name="connsiteY29" fmla="*/ 50542 h 330200"/>
              <a:gd name="connsiteX30" fmla="*/ 178287 w 261072"/>
              <a:gd name="connsiteY30" fmla="*/ 62513 h 330200"/>
              <a:gd name="connsiteX31" fmla="*/ 189105 w 261072"/>
              <a:gd name="connsiteY31" fmla="*/ 62513 h 330200"/>
              <a:gd name="connsiteX32" fmla="*/ 194515 w 261072"/>
              <a:gd name="connsiteY32" fmla="*/ 69163 h 330200"/>
              <a:gd name="connsiteX33" fmla="*/ 186401 w 261072"/>
              <a:gd name="connsiteY33" fmla="*/ 78474 h 330200"/>
              <a:gd name="connsiteX34" fmla="*/ 176934 w 261072"/>
              <a:gd name="connsiteY34" fmla="*/ 93105 h 330200"/>
              <a:gd name="connsiteX35" fmla="*/ 176934 w 261072"/>
              <a:gd name="connsiteY35" fmla="*/ 95765 h 330200"/>
              <a:gd name="connsiteX36" fmla="*/ 190458 w 261072"/>
              <a:gd name="connsiteY36" fmla="*/ 98425 h 330200"/>
              <a:gd name="connsiteX37" fmla="*/ 190458 w 261072"/>
              <a:gd name="connsiteY37" fmla="*/ 97095 h 330200"/>
              <a:gd name="connsiteX38" fmla="*/ 198572 w 261072"/>
              <a:gd name="connsiteY38" fmla="*/ 85124 h 330200"/>
              <a:gd name="connsiteX39" fmla="*/ 210743 w 261072"/>
              <a:gd name="connsiteY39" fmla="*/ 70494 h 330200"/>
              <a:gd name="connsiteX40" fmla="*/ 194515 w 261072"/>
              <a:gd name="connsiteY40" fmla="*/ 50542 h 330200"/>
              <a:gd name="connsiteX41" fmla="*/ 176934 w 261072"/>
              <a:gd name="connsiteY41" fmla="*/ 50542 h 330200"/>
              <a:gd name="connsiteX42" fmla="*/ 104071 w 261072"/>
              <a:gd name="connsiteY42" fmla="*/ 44936 h 330200"/>
              <a:gd name="connsiteX43" fmla="*/ 73747 w 261072"/>
              <a:gd name="connsiteY43" fmla="*/ 60685 h 330200"/>
              <a:gd name="connsiteX44" fmla="*/ 85613 w 261072"/>
              <a:gd name="connsiteY44" fmla="*/ 80370 h 330200"/>
              <a:gd name="connsiteX45" fmla="*/ 102752 w 261072"/>
              <a:gd name="connsiteY45" fmla="*/ 69871 h 330200"/>
              <a:gd name="connsiteX46" fmla="*/ 119892 w 261072"/>
              <a:gd name="connsiteY46" fmla="*/ 77745 h 330200"/>
              <a:gd name="connsiteX47" fmla="*/ 113300 w 261072"/>
              <a:gd name="connsiteY47" fmla="*/ 101367 h 330200"/>
              <a:gd name="connsiteX48" fmla="*/ 109345 w 261072"/>
              <a:gd name="connsiteY48" fmla="*/ 134175 h 330200"/>
              <a:gd name="connsiteX49" fmla="*/ 110663 w 261072"/>
              <a:gd name="connsiteY49" fmla="*/ 138112 h 330200"/>
              <a:gd name="connsiteX50" fmla="*/ 137032 w 261072"/>
              <a:gd name="connsiteY50" fmla="*/ 132863 h 330200"/>
              <a:gd name="connsiteX51" fmla="*/ 135713 w 261072"/>
              <a:gd name="connsiteY51" fmla="*/ 128926 h 330200"/>
              <a:gd name="connsiteX52" fmla="*/ 139669 w 261072"/>
              <a:gd name="connsiteY52" fmla="*/ 102679 h 330200"/>
              <a:gd name="connsiteX53" fmla="*/ 148898 w 261072"/>
              <a:gd name="connsiteY53" fmla="*/ 65934 h 330200"/>
              <a:gd name="connsiteX54" fmla="*/ 104071 w 261072"/>
              <a:gd name="connsiteY54" fmla="*/ 44936 h 330200"/>
              <a:gd name="connsiteX55" fmla="*/ 134819 w 261072"/>
              <a:gd name="connsiteY55" fmla="*/ 0 h 330200"/>
              <a:gd name="connsiteX56" fmla="*/ 221618 w 261072"/>
              <a:gd name="connsiteY56" fmla="*/ 35519 h 330200"/>
              <a:gd name="connsiteX57" fmla="*/ 247921 w 261072"/>
              <a:gd name="connsiteY57" fmla="*/ 113137 h 330200"/>
              <a:gd name="connsiteX58" fmla="*/ 243975 w 261072"/>
              <a:gd name="connsiteY58" fmla="*/ 144709 h 330200"/>
              <a:gd name="connsiteX59" fmla="*/ 261072 w 261072"/>
              <a:gd name="connsiteY59" fmla="*/ 180229 h 330200"/>
              <a:gd name="connsiteX60" fmla="*/ 246606 w 261072"/>
              <a:gd name="connsiteY60" fmla="*/ 190753 h 330200"/>
              <a:gd name="connsiteX61" fmla="*/ 243975 w 261072"/>
              <a:gd name="connsiteY61" fmla="*/ 198646 h 330200"/>
              <a:gd name="connsiteX62" fmla="*/ 243975 w 261072"/>
              <a:gd name="connsiteY62" fmla="*/ 210486 h 330200"/>
              <a:gd name="connsiteX63" fmla="*/ 237400 w 261072"/>
              <a:gd name="connsiteY63" fmla="*/ 215748 h 330200"/>
              <a:gd name="connsiteX64" fmla="*/ 237400 w 261072"/>
              <a:gd name="connsiteY64" fmla="*/ 219695 h 330200"/>
              <a:gd name="connsiteX65" fmla="*/ 236085 w 261072"/>
              <a:gd name="connsiteY65" fmla="*/ 230219 h 330200"/>
              <a:gd name="connsiteX66" fmla="*/ 232139 w 261072"/>
              <a:gd name="connsiteY66" fmla="*/ 244690 h 330200"/>
              <a:gd name="connsiteX67" fmla="*/ 229509 w 261072"/>
              <a:gd name="connsiteY67" fmla="*/ 263108 h 330200"/>
              <a:gd name="connsiteX68" fmla="*/ 196631 w 261072"/>
              <a:gd name="connsiteY68" fmla="*/ 267054 h 330200"/>
              <a:gd name="connsiteX69" fmla="*/ 161121 w 261072"/>
              <a:gd name="connsiteY69" fmla="*/ 273632 h 330200"/>
              <a:gd name="connsiteX70" fmla="*/ 136134 w 261072"/>
              <a:gd name="connsiteY70" fmla="*/ 330200 h 330200"/>
              <a:gd name="connsiteX71" fmla="*/ 45389 w 261072"/>
              <a:gd name="connsiteY71" fmla="*/ 246006 h 330200"/>
              <a:gd name="connsiteX72" fmla="*/ 32238 w 261072"/>
              <a:gd name="connsiteY72" fmla="*/ 184176 h 330200"/>
              <a:gd name="connsiteX73" fmla="*/ 675 w 261072"/>
              <a:gd name="connsiteY73" fmla="*/ 121030 h 330200"/>
              <a:gd name="connsiteX74" fmla="*/ 30923 w 261072"/>
              <a:gd name="connsiteY74" fmla="*/ 40781 h 330200"/>
              <a:gd name="connsiteX75" fmla="*/ 134819 w 261072"/>
              <a:gd name="connsiteY75" fmla="*/ 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61072" h="330200">
                <a:moveTo>
                  <a:pt x="126399" y="143933"/>
                </a:moveTo>
                <a:cubicBezTo>
                  <a:pt x="117138" y="146579"/>
                  <a:pt x="111847" y="155840"/>
                  <a:pt x="114493" y="165100"/>
                </a:cubicBezTo>
                <a:cubicBezTo>
                  <a:pt x="115816" y="175684"/>
                  <a:pt x="125076" y="180975"/>
                  <a:pt x="135660" y="179652"/>
                </a:cubicBezTo>
                <a:cubicBezTo>
                  <a:pt x="146243" y="177006"/>
                  <a:pt x="151535" y="167746"/>
                  <a:pt x="148889" y="157162"/>
                </a:cubicBezTo>
                <a:cubicBezTo>
                  <a:pt x="146243" y="146579"/>
                  <a:pt x="136982" y="141287"/>
                  <a:pt x="126399" y="143933"/>
                </a:cubicBezTo>
                <a:close/>
                <a:moveTo>
                  <a:pt x="62158" y="142587"/>
                </a:moveTo>
                <a:cubicBezTo>
                  <a:pt x="59301" y="144030"/>
                  <a:pt x="57872" y="146916"/>
                  <a:pt x="59301" y="149803"/>
                </a:cubicBezTo>
                <a:cubicBezTo>
                  <a:pt x="60729" y="154132"/>
                  <a:pt x="65016" y="155575"/>
                  <a:pt x="67873" y="154132"/>
                </a:cubicBezTo>
                <a:cubicBezTo>
                  <a:pt x="70731" y="152689"/>
                  <a:pt x="72160" y="148359"/>
                  <a:pt x="70731" y="145473"/>
                </a:cubicBezTo>
                <a:cubicBezTo>
                  <a:pt x="69302" y="141143"/>
                  <a:pt x="66445" y="139700"/>
                  <a:pt x="62158" y="142587"/>
                </a:cubicBezTo>
                <a:close/>
                <a:moveTo>
                  <a:pt x="60253" y="111601"/>
                </a:moveTo>
                <a:cubicBezTo>
                  <a:pt x="57872" y="110807"/>
                  <a:pt x="54697" y="110807"/>
                  <a:pt x="50887" y="112077"/>
                </a:cubicBezTo>
                <a:cubicBezTo>
                  <a:pt x="47077" y="114617"/>
                  <a:pt x="43267" y="117157"/>
                  <a:pt x="41997" y="118427"/>
                </a:cubicBezTo>
                <a:cubicBezTo>
                  <a:pt x="41997" y="118427"/>
                  <a:pt x="41997" y="118427"/>
                  <a:pt x="47077" y="124777"/>
                </a:cubicBezTo>
                <a:cubicBezTo>
                  <a:pt x="48347" y="122237"/>
                  <a:pt x="49617" y="120967"/>
                  <a:pt x="52157" y="119697"/>
                </a:cubicBezTo>
                <a:cubicBezTo>
                  <a:pt x="54697" y="118427"/>
                  <a:pt x="55967" y="119697"/>
                  <a:pt x="57237" y="122237"/>
                </a:cubicBezTo>
                <a:cubicBezTo>
                  <a:pt x="58507" y="123507"/>
                  <a:pt x="57237" y="126047"/>
                  <a:pt x="57237" y="128587"/>
                </a:cubicBezTo>
                <a:cubicBezTo>
                  <a:pt x="55967" y="133667"/>
                  <a:pt x="55967" y="136207"/>
                  <a:pt x="57237" y="140017"/>
                </a:cubicBezTo>
                <a:lnTo>
                  <a:pt x="58507" y="141287"/>
                </a:lnTo>
                <a:cubicBezTo>
                  <a:pt x="58507" y="141287"/>
                  <a:pt x="58507" y="141287"/>
                  <a:pt x="66127" y="137477"/>
                </a:cubicBezTo>
                <a:cubicBezTo>
                  <a:pt x="66127" y="137477"/>
                  <a:pt x="66127" y="137477"/>
                  <a:pt x="64857" y="136207"/>
                </a:cubicBezTo>
                <a:cubicBezTo>
                  <a:pt x="63587" y="133667"/>
                  <a:pt x="63587" y="131127"/>
                  <a:pt x="64857" y="128587"/>
                </a:cubicBezTo>
                <a:cubicBezTo>
                  <a:pt x="66127" y="124777"/>
                  <a:pt x="67397" y="120967"/>
                  <a:pt x="64857" y="115887"/>
                </a:cubicBezTo>
                <a:cubicBezTo>
                  <a:pt x="64222" y="113982"/>
                  <a:pt x="62634" y="112395"/>
                  <a:pt x="60253" y="111601"/>
                </a:cubicBezTo>
                <a:close/>
                <a:moveTo>
                  <a:pt x="182967" y="102870"/>
                </a:moveTo>
                <a:cubicBezTo>
                  <a:pt x="177464" y="101600"/>
                  <a:pt x="171960" y="104140"/>
                  <a:pt x="170584" y="109220"/>
                </a:cubicBezTo>
                <a:cubicBezTo>
                  <a:pt x="170584" y="114300"/>
                  <a:pt x="173335" y="118110"/>
                  <a:pt x="178839" y="119380"/>
                </a:cubicBezTo>
                <a:cubicBezTo>
                  <a:pt x="184343" y="120650"/>
                  <a:pt x="188471" y="118110"/>
                  <a:pt x="189846" y="113030"/>
                </a:cubicBezTo>
                <a:cubicBezTo>
                  <a:pt x="191222" y="107950"/>
                  <a:pt x="188471" y="102870"/>
                  <a:pt x="182967" y="102870"/>
                </a:cubicBezTo>
                <a:close/>
                <a:moveTo>
                  <a:pt x="176934" y="50542"/>
                </a:moveTo>
                <a:cubicBezTo>
                  <a:pt x="176934" y="50542"/>
                  <a:pt x="176934" y="50542"/>
                  <a:pt x="178287" y="62513"/>
                </a:cubicBezTo>
                <a:cubicBezTo>
                  <a:pt x="180991" y="61183"/>
                  <a:pt x="185048" y="61183"/>
                  <a:pt x="189105" y="62513"/>
                </a:cubicBezTo>
                <a:cubicBezTo>
                  <a:pt x="194515" y="63843"/>
                  <a:pt x="195867" y="66503"/>
                  <a:pt x="194515" y="69163"/>
                </a:cubicBezTo>
                <a:cubicBezTo>
                  <a:pt x="194515" y="73154"/>
                  <a:pt x="190458" y="75814"/>
                  <a:pt x="186401" y="78474"/>
                </a:cubicBezTo>
                <a:cubicBezTo>
                  <a:pt x="180991" y="83794"/>
                  <a:pt x="178287" y="87785"/>
                  <a:pt x="176934" y="93105"/>
                </a:cubicBezTo>
                <a:cubicBezTo>
                  <a:pt x="176934" y="93105"/>
                  <a:pt x="176934" y="93105"/>
                  <a:pt x="176934" y="95765"/>
                </a:cubicBezTo>
                <a:cubicBezTo>
                  <a:pt x="176934" y="95765"/>
                  <a:pt x="176934" y="95765"/>
                  <a:pt x="190458" y="98425"/>
                </a:cubicBezTo>
                <a:cubicBezTo>
                  <a:pt x="190458" y="98425"/>
                  <a:pt x="190458" y="98425"/>
                  <a:pt x="190458" y="97095"/>
                </a:cubicBezTo>
                <a:cubicBezTo>
                  <a:pt x="191810" y="91775"/>
                  <a:pt x="193162" y="89115"/>
                  <a:pt x="198572" y="85124"/>
                </a:cubicBezTo>
                <a:cubicBezTo>
                  <a:pt x="203981" y="82464"/>
                  <a:pt x="209390" y="78474"/>
                  <a:pt x="210743" y="70494"/>
                </a:cubicBezTo>
                <a:cubicBezTo>
                  <a:pt x="213447" y="62513"/>
                  <a:pt x="208038" y="53202"/>
                  <a:pt x="194515" y="50542"/>
                </a:cubicBezTo>
                <a:cubicBezTo>
                  <a:pt x="187753" y="49212"/>
                  <a:pt x="180991" y="50542"/>
                  <a:pt x="176934" y="50542"/>
                </a:cubicBezTo>
                <a:close/>
                <a:moveTo>
                  <a:pt x="104071" y="44936"/>
                </a:moveTo>
                <a:cubicBezTo>
                  <a:pt x="90886" y="48873"/>
                  <a:pt x="80339" y="55435"/>
                  <a:pt x="73747" y="60685"/>
                </a:cubicBezTo>
                <a:cubicBezTo>
                  <a:pt x="73747" y="60685"/>
                  <a:pt x="73747" y="60685"/>
                  <a:pt x="85613" y="80370"/>
                </a:cubicBezTo>
                <a:cubicBezTo>
                  <a:pt x="89568" y="76433"/>
                  <a:pt x="97479" y="71183"/>
                  <a:pt x="102752" y="69871"/>
                </a:cubicBezTo>
                <a:cubicBezTo>
                  <a:pt x="113300" y="68559"/>
                  <a:pt x="118574" y="71183"/>
                  <a:pt x="119892" y="77745"/>
                </a:cubicBezTo>
                <a:cubicBezTo>
                  <a:pt x="121211" y="84307"/>
                  <a:pt x="118574" y="92181"/>
                  <a:pt x="113300" y="101367"/>
                </a:cubicBezTo>
                <a:cubicBezTo>
                  <a:pt x="108026" y="113178"/>
                  <a:pt x="106708" y="123677"/>
                  <a:pt x="109345" y="134175"/>
                </a:cubicBezTo>
                <a:cubicBezTo>
                  <a:pt x="109345" y="134175"/>
                  <a:pt x="109345" y="134175"/>
                  <a:pt x="110663" y="138112"/>
                </a:cubicBezTo>
                <a:cubicBezTo>
                  <a:pt x="110663" y="138112"/>
                  <a:pt x="110663" y="138112"/>
                  <a:pt x="137032" y="132863"/>
                </a:cubicBezTo>
                <a:cubicBezTo>
                  <a:pt x="137032" y="132863"/>
                  <a:pt x="137032" y="132863"/>
                  <a:pt x="135713" y="128926"/>
                </a:cubicBezTo>
                <a:cubicBezTo>
                  <a:pt x="134395" y="119740"/>
                  <a:pt x="134395" y="111866"/>
                  <a:pt x="139669" y="102679"/>
                </a:cubicBezTo>
                <a:cubicBezTo>
                  <a:pt x="144943" y="92181"/>
                  <a:pt x="151535" y="81682"/>
                  <a:pt x="148898" y="65934"/>
                </a:cubicBezTo>
                <a:cubicBezTo>
                  <a:pt x="144943" y="50186"/>
                  <a:pt x="129121" y="39687"/>
                  <a:pt x="104071" y="44936"/>
                </a:cubicBezTo>
                <a:close/>
                <a:moveTo>
                  <a:pt x="134819" y="0"/>
                </a:moveTo>
                <a:cubicBezTo>
                  <a:pt x="158491" y="0"/>
                  <a:pt x="194000" y="5262"/>
                  <a:pt x="221618" y="35519"/>
                </a:cubicBezTo>
                <a:cubicBezTo>
                  <a:pt x="238715" y="52622"/>
                  <a:pt x="251866" y="74986"/>
                  <a:pt x="247921" y="113137"/>
                </a:cubicBezTo>
                <a:cubicBezTo>
                  <a:pt x="246606" y="121030"/>
                  <a:pt x="236085" y="130238"/>
                  <a:pt x="243975" y="144709"/>
                </a:cubicBezTo>
                <a:cubicBezTo>
                  <a:pt x="243975" y="144709"/>
                  <a:pt x="261072" y="176282"/>
                  <a:pt x="261072" y="180229"/>
                </a:cubicBezTo>
                <a:cubicBezTo>
                  <a:pt x="261072" y="180229"/>
                  <a:pt x="261072" y="189438"/>
                  <a:pt x="246606" y="190753"/>
                </a:cubicBezTo>
                <a:cubicBezTo>
                  <a:pt x="246606" y="190753"/>
                  <a:pt x="242660" y="190753"/>
                  <a:pt x="243975" y="198646"/>
                </a:cubicBezTo>
                <a:cubicBezTo>
                  <a:pt x="243975" y="198646"/>
                  <a:pt x="243975" y="198646"/>
                  <a:pt x="243975" y="210486"/>
                </a:cubicBezTo>
                <a:cubicBezTo>
                  <a:pt x="243975" y="210486"/>
                  <a:pt x="243975" y="213117"/>
                  <a:pt x="237400" y="215748"/>
                </a:cubicBezTo>
                <a:cubicBezTo>
                  <a:pt x="237400" y="215748"/>
                  <a:pt x="236085" y="217064"/>
                  <a:pt x="237400" y="219695"/>
                </a:cubicBezTo>
                <a:cubicBezTo>
                  <a:pt x="237400" y="219695"/>
                  <a:pt x="241345" y="222326"/>
                  <a:pt x="236085" y="230219"/>
                </a:cubicBezTo>
                <a:cubicBezTo>
                  <a:pt x="233454" y="234166"/>
                  <a:pt x="229509" y="236797"/>
                  <a:pt x="232139" y="244690"/>
                </a:cubicBezTo>
                <a:cubicBezTo>
                  <a:pt x="232139" y="244690"/>
                  <a:pt x="234769" y="259161"/>
                  <a:pt x="229509" y="263108"/>
                </a:cubicBezTo>
                <a:cubicBezTo>
                  <a:pt x="229509" y="263108"/>
                  <a:pt x="222933" y="269685"/>
                  <a:pt x="196631" y="267054"/>
                </a:cubicBezTo>
                <a:cubicBezTo>
                  <a:pt x="187425" y="265739"/>
                  <a:pt x="171642" y="261792"/>
                  <a:pt x="161121" y="273632"/>
                </a:cubicBezTo>
                <a:cubicBezTo>
                  <a:pt x="161121" y="273632"/>
                  <a:pt x="137449" y="319676"/>
                  <a:pt x="136134" y="330200"/>
                </a:cubicBezTo>
                <a:cubicBezTo>
                  <a:pt x="136134" y="330200"/>
                  <a:pt x="95364" y="257846"/>
                  <a:pt x="45389" y="246006"/>
                </a:cubicBezTo>
                <a:cubicBezTo>
                  <a:pt x="45389" y="246006"/>
                  <a:pt x="57225" y="219695"/>
                  <a:pt x="32238" y="184176"/>
                </a:cubicBezTo>
                <a:cubicBezTo>
                  <a:pt x="32238" y="184176"/>
                  <a:pt x="1990" y="143394"/>
                  <a:pt x="675" y="121030"/>
                </a:cubicBezTo>
                <a:cubicBezTo>
                  <a:pt x="675" y="121030"/>
                  <a:pt x="-7216" y="82879"/>
                  <a:pt x="30923" y="40781"/>
                </a:cubicBezTo>
                <a:cubicBezTo>
                  <a:pt x="49335" y="19733"/>
                  <a:pt x="74322" y="0"/>
                  <a:pt x="134819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cxnSp>
        <p:nvCxnSpPr>
          <p:cNvPr id="6" name="直接连接符 5"/>
          <p:cNvCxnSpPr/>
          <p:nvPr/>
        </p:nvCxnSpPr>
        <p:spPr>
          <a:xfrm>
            <a:off x="1141299" y="3773718"/>
            <a:ext cx="990940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6"/>
          <p:cNvSpPr/>
          <p:nvPr/>
        </p:nvSpPr>
        <p:spPr>
          <a:xfrm>
            <a:off x="1291772" y="4136113"/>
            <a:ext cx="464458" cy="431070"/>
          </a:xfrm>
          <a:custGeom>
            <a:avLst/>
            <a:gdLst>
              <a:gd name="connsiteX0" fmla="*/ 288132 w 338138"/>
              <a:gd name="connsiteY0" fmla="*/ 223343 h 313831"/>
              <a:gd name="connsiteX1" fmla="*/ 279400 w 338138"/>
              <a:gd name="connsiteY1" fmla="*/ 231281 h 313831"/>
              <a:gd name="connsiteX2" fmla="*/ 288132 w 338138"/>
              <a:gd name="connsiteY2" fmla="*/ 239219 h 313831"/>
              <a:gd name="connsiteX3" fmla="*/ 296864 w 338138"/>
              <a:gd name="connsiteY3" fmla="*/ 231281 h 313831"/>
              <a:gd name="connsiteX4" fmla="*/ 288132 w 338138"/>
              <a:gd name="connsiteY4" fmla="*/ 223343 h 313831"/>
              <a:gd name="connsiteX5" fmla="*/ 261938 w 338138"/>
              <a:gd name="connsiteY5" fmla="*/ 223343 h 313831"/>
              <a:gd name="connsiteX6" fmla="*/ 254000 w 338138"/>
              <a:gd name="connsiteY6" fmla="*/ 231281 h 313831"/>
              <a:gd name="connsiteX7" fmla="*/ 261938 w 338138"/>
              <a:gd name="connsiteY7" fmla="*/ 239219 h 313831"/>
              <a:gd name="connsiteX8" fmla="*/ 269876 w 338138"/>
              <a:gd name="connsiteY8" fmla="*/ 231281 h 313831"/>
              <a:gd name="connsiteX9" fmla="*/ 261938 w 338138"/>
              <a:gd name="connsiteY9" fmla="*/ 223343 h 313831"/>
              <a:gd name="connsiteX10" fmla="*/ 116535 w 338138"/>
              <a:gd name="connsiteY10" fmla="*/ 45543 h 313831"/>
              <a:gd name="connsiteX11" fmla="*/ 141773 w 338138"/>
              <a:gd name="connsiteY11" fmla="*/ 88073 h 313831"/>
              <a:gd name="connsiteX12" fmla="*/ 108565 w 338138"/>
              <a:gd name="connsiteY12" fmla="*/ 102693 h 313831"/>
              <a:gd name="connsiteX13" fmla="*/ 87312 w 338138"/>
              <a:gd name="connsiteY13" fmla="*/ 74783 h 313831"/>
              <a:gd name="connsiteX14" fmla="*/ 116535 w 338138"/>
              <a:gd name="connsiteY14" fmla="*/ 45543 h 313831"/>
              <a:gd name="connsiteX15" fmla="*/ 254349 w 338138"/>
              <a:gd name="connsiteY15" fmla="*/ 30428 h 313831"/>
              <a:gd name="connsiteX16" fmla="*/ 275361 w 338138"/>
              <a:gd name="connsiteY16" fmla="*/ 48787 h 313831"/>
              <a:gd name="connsiteX17" fmla="*/ 255662 w 338138"/>
              <a:gd name="connsiteY17" fmla="*/ 85507 h 313831"/>
              <a:gd name="connsiteX18" fmla="*/ 266168 w 338138"/>
              <a:gd name="connsiteY18" fmla="*/ 89441 h 313831"/>
              <a:gd name="connsiteX19" fmla="*/ 289806 w 338138"/>
              <a:gd name="connsiteY19" fmla="*/ 80261 h 313831"/>
              <a:gd name="connsiteX20" fmla="*/ 287180 w 338138"/>
              <a:gd name="connsiteY20" fmla="*/ 109113 h 313831"/>
              <a:gd name="connsiteX21" fmla="*/ 225458 w 338138"/>
              <a:gd name="connsiteY21" fmla="*/ 111735 h 313831"/>
              <a:gd name="connsiteX22" fmla="*/ 92823 w 338138"/>
              <a:gd name="connsiteY22" fmla="*/ 166815 h 313831"/>
              <a:gd name="connsiteX23" fmla="*/ 75751 w 338138"/>
              <a:gd name="connsiteY23" fmla="*/ 127472 h 313831"/>
              <a:gd name="connsiteX24" fmla="*/ 208386 w 338138"/>
              <a:gd name="connsiteY24" fmla="*/ 72393 h 313831"/>
              <a:gd name="connsiteX25" fmla="*/ 242530 w 338138"/>
              <a:gd name="connsiteY25" fmla="*/ 33050 h 313831"/>
              <a:gd name="connsiteX26" fmla="*/ 254349 w 338138"/>
              <a:gd name="connsiteY26" fmla="*/ 30428 h 313831"/>
              <a:gd name="connsiteX27" fmla="*/ 186871 w 338138"/>
              <a:gd name="connsiteY27" fmla="*/ 24906 h 313831"/>
              <a:gd name="connsiteX28" fmla="*/ 231775 w 338138"/>
              <a:gd name="connsiteY28" fmla="*/ 24906 h 313831"/>
              <a:gd name="connsiteX29" fmla="*/ 207282 w 338138"/>
              <a:gd name="connsiteY29" fmla="*/ 48190 h 313831"/>
              <a:gd name="connsiteX30" fmla="*/ 201839 w 338138"/>
              <a:gd name="connsiteY30" fmla="*/ 59831 h 313831"/>
              <a:gd name="connsiteX31" fmla="*/ 184150 w 338138"/>
              <a:gd name="connsiteY31" fmla="*/ 45603 h 313831"/>
              <a:gd name="connsiteX32" fmla="*/ 186871 w 338138"/>
              <a:gd name="connsiteY32" fmla="*/ 24906 h 313831"/>
              <a:gd name="connsiteX33" fmla="*/ 18492 w 338138"/>
              <a:gd name="connsiteY33" fmla="*/ 24906 h 313831"/>
              <a:gd name="connsiteX34" fmla="*/ 43588 w 338138"/>
              <a:gd name="connsiteY34" fmla="*/ 24906 h 313831"/>
              <a:gd name="connsiteX35" fmla="*/ 46230 w 338138"/>
              <a:gd name="connsiteY35" fmla="*/ 46015 h 313831"/>
              <a:gd name="connsiteX36" fmla="*/ 29059 w 338138"/>
              <a:gd name="connsiteY36" fmla="*/ 63166 h 313831"/>
              <a:gd name="connsiteX37" fmla="*/ 31700 w 338138"/>
              <a:gd name="connsiteY37" fmla="*/ 96148 h 313831"/>
              <a:gd name="connsiteX38" fmla="*/ 31700 w 338138"/>
              <a:gd name="connsiteY38" fmla="*/ 206969 h 313831"/>
              <a:gd name="connsiteX39" fmla="*/ 39626 w 338138"/>
              <a:gd name="connsiteY39" fmla="*/ 214884 h 313831"/>
              <a:gd name="connsiteX40" fmla="*/ 298512 w 338138"/>
              <a:gd name="connsiteY40" fmla="*/ 214884 h 313831"/>
              <a:gd name="connsiteX41" fmla="*/ 306438 w 338138"/>
              <a:gd name="connsiteY41" fmla="*/ 206969 h 313831"/>
              <a:gd name="connsiteX42" fmla="*/ 306438 w 338138"/>
              <a:gd name="connsiteY42" fmla="*/ 104064 h 313831"/>
              <a:gd name="connsiteX43" fmla="*/ 306438 w 338138"/>
              <a:gd name="connsiteY43" fmla="*/ 77678 h 313831"/>
              <a:gd name="connsiteX44" fmla="*/ 274737 w 338138"/>
              <a:gd name="connsiteY44" fmla="*/ 61846 h 313831"/>
              <a:gd name="connsiteX45" fmla="*/ 281341 w 338138"/>
              <a:gd name="connsiteY45" fmla="*/ 59208 h 313831"/>
              <a:gd name="connsiteX46" fmla="*/ 280021 w 338138"/>
              <a:gd name="connsiteY46" fmla="*/ 24906 h 313831"/>
              <a:gd name="connsiteX47" fmla="*/ 319646 w 338138"/>
              <a:gd name="connsiteY47" fmla="*/ 24906 h 313831"/>
              <a:gd name="connsiteX48" fmla="*/ 338138 w 338138"/>
              <a:gd name="connsiteY48" fmla="*/ 43376 h 313831"/>
              <a:gd name="connsiteX49" fmla="*/ 338138 w 338138"/>
              <a:gd name="connsiteY49" fmla="*/ 234674 h 313831"/>
              <a:gd name="connsiteX50" fmla="*/ 319646 w 338138"/>
              <a:gd name="connsiteY50" fmla="*/ 251825 h 313831"/>
              <a:gd name="connsiteX51" fmla="*/ 200769 w 338138"/>
              <a:gd name="connsiteY51" fmla="*/ 251825 h 313831"/>
              <a:gd name="connsiteX52" fmla="*/ 216620 w 338138"/>
              <a:gd name="connsiteY52" fmla="*/ 290084 h 313831"/>
              <a:gd name="connsiteX53" fmla="*/ 224545 w 338138"/>
              <a:gd name="connsiteY53" fmla="*/ 290084 h 313831"/>
              <a:gd name="connsiteX54" fmla="*/ 235112 w 338138"/>
              <a:gd name="connsiteY54" fmla="*/ 301958 h 313831"/>
              <a:gd name="connsiteX55" fmla="*/ 224545 w 338138"/>
              <a:gd name="connsiteY55" fmla="*/ 313831 h 313831"/>
              <a:gd name="connsiteX56" fmla="*/ 113593 w 338138"/>
              <a:gd name="connsiteY56" fmla="*/ 313831 h 313831"/>
              <a:gd name="connsiteX57" fmla="*/ 103026 w 338138"/>
              <a:gd name="connsiteY57" fmla="*/ 301958 h 313831"/>
              <a:gd name="connsiteX58" fmla="*/ 113593 w 338138"/>
              <a:gd name="connsiteY58" fmla="*/ 290084 h 313831"/>
              <a:gd name="connsiteX59" fmla="*/ 121518 w 338138"/>
              <a:gd name="connsiteY59" fmla="*/ 290084 h 313831"/>
              <a:gd name="connsiteX60" fmla="*/ 137369 w 338138"/>
              <a:gd name="connsiteY60" fmla="*/ 251825 h 313831"/>
              <a:gd name="connsiteX61" fmla="*/ 18492 w 338138"/>
              <a:gd name="connsiteY61" fmla="*/ 251825 h 313831"/>
              <a:gd name="connsiteX62" fmla="*/ 0 w 338138"/>
              <a:gd name="connsiteY62" fmla="*/ 234674 h 313831"/>
              <a:gd name="connsiteX63" fmla="*/ 0 w 338138"/>
              <a:gd name="connsiteY63" fmla="*/ 43376 h 313831"/>
              <a:gd name="connsiteX64" fmla="*/ 18492 w 338138"/>
              <a:gd name="connsiteY64" fmla="*/ 24906 h 313831"/>
              <a:gd name="connsiteX65" fmla="*/ 109666 w 338138"/>
              <a:gd name="connsiteY65" fmla="*/ 1 h 313831"/>
              <a:gd name="connsiteX66" fmla="*/ 126932 w 338138"/>
              <a:gd name="connsiteY66" fmla="*/ 267 h 313831"/>
              <a:gd name="connsiteX67" fmla="*/ 133580 w 338138"/>
              <a:gd name="connsiteY67" fmla="*/ 18637 h 313831"/>
              <a:gd name="connsiteX68" fmla="*/ 144218 w 338138"/>
              <a:gd name="connsiteY68" fmla="*/ 22573 h 313831"/>
              <a:gd name="connsiteX69" fmla="*/ 177460 w 338138"/>
              <a:gd name="connsiteY69" fmla="*/ 29134 h 313831"/>
              <a:gd name="connsiteX70" fmla="*/ 168152 w 338138"/>
              <a:gd name="connsiteY70" fmla="*/ 47504 h 313831"/>
              <a:gd name="connsiteX71" fmla="*/ 173471 w 338138"/>
              <a:gd name="connsiteY71" fmla="*/ 58001 h 313831"/>
              <a:gd name="connsiteX72" fmla="*/ 192087 w 338138"/>
              <a:gd name="connsiteY72" fmla="*/ 67186 h 313831"/>
              <a:gd name="connsiteX73" fmla="*/ 154855 w 338138"/>
              <a:gd name="connsiteY73" fmla="*/ 82931 h 313831"/>
              <a:gd name="connsiteX74" fmla="*/ 116294 w 338138"/>
              <a:gd name="connsiteY74" fmla="*/ 35695 h 313831"/>
              <a:gd name="connsiteX75" fmla="*/ 76403 w 338138"/>
              <a:gd name="connsiteY75" fmla="*/ 75059 h 313831"/>
              <a:gd name="connsiteX76" fmla="*/ 93689 w 338138"/>
              <a:gd name="connsiteY76" fmla="*/ 107862 h 313831"/>
              <a:gd name="connsiteX77" fmla="*/ 59117 w 338138"/>
              <a:gd name="connsiteY77" fmla="*/ 124919 h 313831"/>
              <a:gd name="connsiteX78" fmla="*/ 63106 w 338138"/>
              <a:gd name="connsiteY78" fmla="*/ 102613 h 313831"/>
              <a:gd name="connsiteX79" fmla="*/ 59117 w 338138"/>
              <a:gd name="connsiteY79" fmla="*/ 92116 h 313831"/>
              <a:gd name="connsiteX80" fmla="*/ 40501 w 338138"/>
              <a:gd name="connsiteY80" fmla="*/ 63249 h 313831"/>
              <a:gd name="connsiteX81" fmla="*/ 59117 w 338138"/>
              <a:gd name="connsiteY81" fmla="*/ 58001 h 313831"/>
              <a:gd name="connsiteX82" fmla="*/ 63106 w 338138"/>
              <a:gd name="connsiteY82" fmla="*/ 47504 h 313831"/>
              <a:gd name="connsiteX83" fmla="*/ 69755 w 338138"/>
              <a:gd name="connsiteY83" fmla="*/ 14700 h 313831"/>
              <a:gd name="connsiteX84" fmla="*/ 88370 w 338138"/>
              <a:gd name="connsiteY84" fmla="*/ 22573 h 313831"/>
              <a:gd name="connsiteX85" fmla="*/ 99008 w 338138"/>
              <a:gd name="connsiteY85" fmla="*/ 18637 h 313831"/>
              <a:gd name="connsiteX86" fmla="*/ 109666 w 338138"/>
              <a:gd name="connsiteY86" fmla="*/ 1 h 3138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338138" h="313831">
                <a:moveTo>
                  <a:pt x="288132" y="223343"/>
                </a:moveTo>
                <a:cubicBezTo>
                  <a:pt x="283309" y="223343"/>
                  <a:pt x="279400" y="226897"/>
                  <a:pt x="279400" y="231281"/>
                </a:cubicBezTo>
                <a:cubicBezTo>
                  <a:pt x="279400" y="235665"/>
                  <a:pt x="283309" y="239219"/>
                  <a:pt x="288132" y="239219"/>
                </a:cubicBezTo>
                <a:cubicBezTo>
                  <a:pt x="292955" y="239219"/>
                  <a:pt x="296864" y="235665"/>
                  <a:pt x="296864" y="231281"/>
                </a:cubicBezTo>
                <a:cubicBezTo>
                  <a:pt x="296864" y="226897"/>
                  <a:pt x="292955" y="223343"/>
                  <a:pt x="288132" y="223343"/>
                </a:cubicBezTo>
                <a:close/>
                <a:moveTo>
                  <a:pt x="261938" y="223343"/>
                </a:moveTo>
                <a:cubicBezTo>
                  <a:pt x="257554" y="223343"/>
                  <a:pt x="254000" y="226897"/>
                  <a:pt x="254000" y="231281"/>
                </a:cubicBezTo>
                <a:cubicBezTo>
                  <a:pt x="254000" y="235665"/>
                  <a:pt x="257554" y="239219"/>
                  <a:pt x="261938" y="239219"/>
                </a:cubicBezTo>
                <a:cubicBezTo>
                  <a:pt x="266322" y="239219"/>
                  <a:pt x="269876" y="235665"/>
                  <a:pt x="269876" y="231281"/>
                </a:cubicBezTo>
                <a:cubicBezTo>
                  <a:pt x="269876" y="226897"/>
                  <a:pt x="266322" y="223343"/>
                  <a:pt x="261938" y="223343"/>
                </a:cubicBezTo>
                <a:close/>
                <a:moveTo>
                  <a:pt x="116535" y="45543"/>
                </a:moveTo>
                <a:cubicBezTo>
                  <a:pt x="137788" y="45543"/>
                  <a:pt x="152400" y="68137"/>
                  <a:pt x="141773" y="88073"/>
                </a:cubicBezTo>
                <a:cubicBezTo>
                  <a:pt x="141773" y="88073"/>
                  <a:pt x="141773" y="88073"/>
                  <a:pt x="108565" y="102693"/>
                </a:cubicBezTo>
                <a:cubicBezTo>
                  <a:pt x="96610" y="98706"/>
                  <a:pt x="87312" y="88073"/>
                  <a:pt x="87312" y="74783"/>
                </a:cubicBezTo>
                <a:cubicBezTo>
                  <a:pt x="87312" y="58834"/>
                  <a:pt x="100595" y="45543"/>
                  <a:pt x="116535" y="45543"/>
                </a:cubicBezTo>
                <a:close/>
                <a:moveTo>
                  <a:pt x="254349" y="30428"/>
                </a:moveTo>
                <a:cubicBezTo>
                  <a:pt x="271421" y="26493"/>
                  <a:pt x="284553" y="44853"/>
                  <a:pt x="275361" y="48787"/>
                </a:cubicBezTo>
                <a:cubicBezTo>
                  <a:pt x="242530" y="63213"/>
                  <a:pt x="243843" y="57967"/>
                  <a:pt x="255662" y="85507"/>
                </a:cubicBezTo>
                <a:cubicBezTo>
                  <a:pt x="256976" y="89441"/>
                  <a:pt x="262228" y="92064"/>
                  <a:pt x="266168" y="89441"/>
                </a:cubicBezTo>
                <a:cubicBezTo>
                  <a:pt x="266168" y="89441"/>
                  <a:pt x="266168" y="89441"/>
                  <a:pt x="289806" y="80261"/>
                </a:cubicBezTo>
                <a:cubicBezTo>
                  <a:pt x="297685" y="76327"/>
                  <a:pt x="301625" y="99933"/>
                  <a:pt x="287180" y="109113"/>
                </a:cubicBezTo>
                <a:cubicBezTo>
                  <a:pt x="260915" y="124850"/>
                  <a:pt x="259602" y="123538"/>
                  <a:pt x="225458" y="111735"/>
                </a:cubicBezTo>
                <a:cubicBezTo>
                  <a:pt x="225458" y="111735"/>
                  <a:pt x="225458" y="111735"/>
                  <a:pt x="92823" y="166815"/>
                </a:cubicBezTo>
                <a:cubicBezTo>
                  <a:pt x="66559" y="177306"/>
                  <a:pt x="50800" y="137964"/>
                  <a:pt x="75751" y="127472"/>
                </a:cubicBezTo>
                <a:cubicBezTo>
                  <a:pt x="75751" y="127472"/>
                  <a:pt x="75751" y="127472"/>
                  <a:pt x="208386" y="72393"/>
                </a:cubicBezTo>
                <a:cubicBezTo>
                  <a:pt x="217579" y="54033"/>
                  <a:pt x="222832" y="38296"/>
                  <a:pt x="242530" y="33050"/>
                </a:cubicBezTo>
                <a:cubicBezTo>
                  <a:pt x="242530" y="33050"/>
                  <a:pt x="242530" y="33050"/>
                  <a:pt x="254349" y="30428"/>
                </a:cubicBezTo>
                <a:close/>
                <a:moveTo>
                  <a:pt x="186871" y="24906"/>
                </a:moveTo>
                <a:cubicBezTo>
                  <a:pt x="186871" y="24906"/>
                  <a:pt x="186871" y="24906"/>
                  <a:pt x="231775" y="24906"/>
                </a:cubicBezTo>
                <a:cubicBezTo>
                  <a:pt x="220889" y="30080"/>
                  <a:pt x="212725" y="37841"/>
                  <a:pt x="207282" y="48190"/>
                </a:cubicBezTo>
                <a:cubicBezTo>
                  <a:pt x="207282" y="48190"/>
                  <a:pt x="207282" y="48190"/>
                  <a:pt x="201839" y="59831"/>
                </a:cubicBezTo>
                <a:cubicBezTo>
                  <a:pt x="200479" y="52070"/>
                  <a:pt x="193675" y="45603"/>
                  <a:pt x="184150" y="45603"/>
                </a:cubicBezTo>
                <a:cubicBezTo>
                  <a:pt x="190954" y="39135"/>
                  <a:pt x="190954" y="31374"/>
                  <a:pt x="186871" y="24906"/>
                </a:cubicBezTo>
                <a:close/>
                <a:moveTo>
                  <a:pt x="18492" y="24906"/>
                </a:moveTo>
                <a:cubicBezTo>
                  <a:pt x="18492" y="24906"/>
                  <a:pt x="18492" y="24906"/>
                  <a:pt x="43588" y="24906"/>
                </a:cubicBezTo>
                <a:cubicBezTo>
                  <a:pt x="39626" y="32822"/>
                  <a:pt x="40946" y="40738"/>
                  <a:pt x="46230" y="46015"/>
                </a:cubicBezTo>
                <a:cubicBezTo>
                  <a:pt x="36984" y="46015"/>
                  <a:pt x="29059" y="53931"/>
                  <a:pt x="29059" y="63166"/>
                </a:cubicBezTo>
                <a:cubicBezTo>
                  <a:pt x="29059" y="82955"/>
                  <a:pt x="27738" y="89552"/>
                  <a:pt x="31700" y="96148"/>
                </a:cubicBezTo>
                <a:cubicBezTo>
                  <a:pt x="31700" y="96148"/>
                  <a:pt x="31700" y="96148"/>
                  <a:pt x="31700" y="206969"/>
                </a:cubicBezTo>
                <a:cubicBezTo>
                  <a:pt x="31700" y="210926"/>
                  <a:pt x="35663" y="214884"/>
                  <a:pt x="39626" y="214884"/>
                </a:cubicBezTo>
                <a:cubicBezTo>
                  <a:pt x="39626" y="214884"/>
                  <a:pt x="39626" y="214884"/>
                  <a:pt x="298512" y="214884"/>
                </a:cubicBezTo>
                <a:cubicBezTo>
                  <a:pt x="302475" y="214884"/>
                  <a:pt x="306438" y="210926"/>
                  <a:pt x="306438" y="206969"/>
                </a:cubicBezTo>
                <a:cubicBezTo>
                  <a:pt x="306438" y="206969"/>
                  <a:pt x="306438" y="206969"/>
                  <a:pt x="306438" y="104064"/>
                </a:cubicBezTo>
                <a:cubicBezTo>
                  <a:pt x="309079" y="96148"/>
                  <a:pt x="310400" y="86913"/>
                  <a:pt x="306438" y="77678"/>
                </a:cubicBezTo>
                <a:cubicBezTo>
                  <a:pt x="306438" y="59208"/>
                  <a:pt x="306438" y="61846"/>
                  <a:pt x="274737" y="61846"/>
                </a:cubicBezTo>
                <a:cubicBezTo>
                  <a:pt x="274737" y="61846"/>
                  <a:pt x="274737" y="61846"/>
                  <a:pt x="281341" y="59208"/>
                </a:cubicBezTo>
                <a:cubicBezTo>
                  <a:pt x="293229" y="53931"/>
                  <a:pt x="294550" y="38099"/>
                  <a:pt x="280021" y="24906"/>
                </a:cubicBezTo>
                <a:cubicBezTo>
                  <a:pt x="280021" y="24906"/>
                  <a:pt x="280021" y="24906"/>
                  <a:pt x="319646" y="24906"/>
                </a:cubicBezTo>
                <a:cubicBezTo>
                  <a:pt x="330213" y="24906"/>
                  <a:pt x="338138" y="34141"/>
                  <a:pt x="338138" y="43376"/>
                </a:cubicBezTo>
                <a:cubicBezTo>
                  <a:pt x="338138" y="43376"/>
                  <a:pt x="338138" y="43376"/>
                  <a:pt x="338138" y="234674"/>
                </a:cubicBezTo>
                <a:cubicBezTo>
                  <a:pt x="338138" y="243909"/>
                  <a:pt x="330213" y="251825"/>
                  <a:pt x="319646" y="251825"/>
                </a:cubicBezTo>
                <a:cubicBezTo>
                  <a:pt x="319646" y="251825"/>
                  <a:pt x="319646" y="251825"/>
                  <a:pt x="200769" y="251825"/>
                </a:cubicBezTo>
                <a:cubicBezTo>
                  <a:pt x="200769" y="251825"/>
                  <a:pt x="200769" y="251825"/>
                  <a:pt x="216620" y="290084"/>
                </a:cubicBezTo>
                <a:cubicBezTo>
                  <a:pt x="216620" y="290084"/>
                  <a:pt x="216620" y="290084"/>
                  <a:pt x="224545" y="290084"/>
                </a:cubicBezTo>
                <a:cubicBezTo>
                  <a:pt x="229828" y="290084"/>
                  <a:pt x="235112" y="295361"/>
                  <a:pt x="235112" y="301958"/>
                </a:cubicBezTo>
                <a:cubicBezTo>
                  <a:pt x="235112" y="308554"/>
                  <a:pt x="229828" y="313831"/>
                  <a:pt x="224545" y="313831"/>
                </a:cubicBezTo>
                <a:cubicBezTo>
                  <a:pt x="224545" y="313831"/>
                  <a:pt x="224545" y="313831"/>
                  <a:pt x="113593" y="313831"/>
                </a:cubicBezTo>
                <a:cubicBezTo>
                  <a:pt x="108310" y="313831"/>
                  <a:pt x="103026" y="308554"/>
                  <a:pt x="103026" y="301958"/>
                </a:cubicBezTo>
                <a:cubicBezTo>
                  <a:pt x="103026" y="295361"/>
                  <a:pt x="108310" y="290084"/>
                  <a:pt x="113593" y="290084"/>
                </a:cubicBezTo>
                <a:cubicBezTo>
                  <a:pt x="113593" y="290084"/>
                  <a:pt x="113593" y="290084"/>
                  <a:pt x="121518" y="290084"/>
                </a:cubicBezTo>
                <a:cubicBezTo>
                  <a:pt x="121518" y="290084"/>
                  <a:pt x="121518" y="290084"/>
                  <a:pt x="137369" y="251825"/>
                </a:cubicBezTo>
                <a:cubicBezTo>
                  <a:pt x="137369" y="251825"/>
                  <a:pt x="137369" y="251825"/>
                  <a:pt x="18492" y="251825"/>
                </a:cubicBezTo>
                <a:cubicBezTo>
                  <a:pt x="7925" y="251825"/>
                  <a:pt x="0" y="243909"/>
                  <a:pt x="0" y="234674"/>
                </a:cubicBezTo>
                <a:cubicBezTo>
                  <a:pt x="0" y="234674"/>
                  <a:pt x="0" y="234674"/>
                  <a:pt x="0" y="43376"/>
                </a:cubicBezTo>
                <a:cubicBezTo>
                  <a:pt x="0" y="34141"/>
                  <a:pt x="7925" y="24906"/>
                  <a:pt x="18492" y="24906"/>
                </a:cubicBezTo>
                <a:close/>
                <a:moveTo>
                  <a:pt x="109666" y="1"/>
                </a:moveTo>
                <a:cubicBezTo>
                  <a:pt x="113718" y="21"/>
                  <a:pt x="119286" y="267"/>
                  <a:pt x="126932" y="267"/>
                </a:cubicBezTo>
                <a:cubicBezTo>
                  <a:pt x="134910" y="267"/>
                  <a:pt x="133580" y="10764"/>
                  <a:pt x="133580" y="18637"/>
                </a:cubicBezTo>
                <a:cubicBezTo>
                  <a:pt x="137569" y="19949"/>
                  <a:pt x="140229" y="21261"/>
                  <a:pt x="144218" y="22573"/>
                </a:cubicBezTo>
                <a:cubicBezTo>
                  <a:pt x="158845" y="6828"/>
                  <a:pt x="154855" y="8140"/>
                  <a:pt x="177460" y="29134"/>
                </a:cubicBezTo>
                <a:cubicBezTo>
                  <a:pt x="182779" y="35695"/>
                  <a:pt x="174801" y="40943"/>
                  <a:pt x="168152" y="47504"/>
                </a:cubicBezTo>
                <a:cubicBezTo>
                  <a:pt x="170812" y="50128"/>
                  <a:pt x="172142" y="54065"/>
                  <a:pt x="173471" y="58001"/>
                </a:cubicBezTo>
                <a:cubicBezTo>
                  <a:pt x="188098" y="58001"/>
                  <a:pt x="192087" y="55377"/>
                  <a:pt x="192087" y="67186"/>
                </a:cubicBezTo>
                <a:cubicBezTo>
                  <a:pt x="192087" y="67186"/>
                  <a:pt x="192087" y="67186"/>
                  <a:pt x="154855" y="82931"/>
                </a:cubicBezTo>
                <a:cubicBezTo>
                  <a:pt x="160174" y="58001"/>
                  <a:pt x="140229" y="35695"/>
                  <a:pt x="116294" y="35695"/>
                </a:cubicBezTo>
                <a:cubicBezTo>
                  <a:pt x="93689" y="35695"/>
                  <a:pt x="76403" y="52753"/>
                  <a:pt x="76403" y="75059"/>
                </a:cubicBezTo>
                <a:cubicBezTo>
                  <a:pt x="76403" y="88180"/>
                  <a:pt x="83052" y="101301"/>
                  <a:pt x="93689" y="107862"/>
                </a:cubicBezTo>
                <a:cubicBezTo>
                  <a:pt x="73744" y="117047"/>
                  <a:pt x="67095" y="118359"/>
                  <a:pt x="59117" y="124919"/>
                </a:cubicBezTo>
                <a:cubicBezTo>
                  <a:pt x="48479" y="114422"/>
                  <a:pt x="49809" y="115734"/>
                  <a:pt x="63106" y="102613"/>
                </a:cubicBezTo>
                <a:cubicBezTo>
                  <a:pt x="61776" y="98677"/>
                  <a:pt x="60447" y="96053"/>
                  <a:pt x="59117" y="92116"/>
                </a:cubicBezTo>
                <a:cubicBezTo>
                  <a:pt x="36512" y="92116"/>
                  <a:pt x="40501" y="94740"/>
                  <a:pt x="40501" y="63249"/>
                </a:cubicBezTo>
                <a:cubicBezTo>
                  <a:pt x="40501" y="55377"/>
                  <a:pt x="51139" y="58001"/>
                  <a:pt x="59117" y="58001"/>
                </a:cubicBezTo>
                <a:cubicBezTo>
                  <a:pt x="60447" y="54065"/>
                  <a:pt x="61776" y="50128"/>
                  <a:pt x="63106" y="47504"/>
                </a:cubicBezTo>
                <a:cubicBezTo>
                  <a:pt x="47150" y="31759"/>
                  <a:pt x="48479" y="35695"/>
                  <a:pt x="69755" y="14700"/>
                </a:cubicBezTo>
                <a:cubicBezTo>
                  <a:pt x="76403" y="8140"/>
                  <a:pt x="81722" y="17325"/>
                  <a:pt x="88370" y="22573"/>
                </a:cubicBezTo>
                <a:cubicBezTo>
                  <a:pt x="91030" y="21261"/>
                  <a:pt x="95019" y="19949"/>
                  <a:pt x="99008" y="18637"/>
                </a:cubicBezTo>
                <a:cubicBezTo>
                  <a:pt x="99008" y="1907"/>
                  <a:pt x="97512" y="-61"/>
                  <a:pt x="109666" y="1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2" name="组合 10"/>
          <p:cNvGrpSpPr/>
          <p:nvPr/>
        </p:nvGrpSpPr>
        <p:grpSpPr>
          <a:xfrm>
            <a:off x="10085514" y="5678889"/>
            <a:ext cx="698601" cy="235829"/>
            <a:chOff x="6268357" y="5176837"/>
            <a:chExt cx="698601" cy="235829"/>
          </a:xfrm>
          <a:solidFill>
            <a:schemeClr val="accent2"/>
          </a:solidFill>
        </p:grpSpPr>
        <p:sp>
          <p:nvSpPr>
            <p:cNvPr id="8" name="等腰三角形 7"/>
            <p:cNvSpPr/>
            <p:nvPr/>
          </p:nvSpPr>
          <p:spPr>
            <a:xfrm rot="5400000">
              <a:off x="67473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等腰三角形 8"/>
            <p:cNvSpPr/>
            <p:nvPr/>
          </p:nvSpPr>
          <p:spPr>
            <a:xfrm rot="5400000">
              <a:off x="649974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等腰三角形 9"/>
            <p:cNvSpPr/>
            <p:nvPr/>
          </p:nvSpPr>
          <p:spPr>
            <a:xfrm rot="5400000">
              <a:off x="6252093" y="5193101"/>
              <a:ext cx="235829" cy="20330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22"/>
          <p:cNvGrpSpPr/>
          <p:nvPr/>
        </p:nvGrpSpPr>
        <p:grpSpPr>
          <a:xfrm>
            <a:off x="1893343" y="2210920"/>
            <a:ext cx="2591569" cy="699473"/>
            <a:chOff x="7483989" y="3361982"/>
            <a:chExt cx="2591569" cy="699473"/>
          </a:xfrm>
        </p:grpSpPr>
        <p:sp>
          <p:nvSpPr>
            <p:cNvPr id="24" name="矩形 23"/>
            <p:cNvSpPr/>
            <p:nvPr/>
          </p:nvSpPr>
          <p:spPr>
            <a:xfrm>
              <a:off x="7483989" y="3732519"/>
              <a:ext cx="2591569" cy="32893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2011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年</a:t>
              </a:r>
              <a:r>
                <a:rPr lang="en-US" altLang="zh-CN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4</a:t>
              </a: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月</a:t>
              </a:r>
            </a:p>
          </p:txBody>
        </p:sp>
        <p:sp>
          <p:nvSpPr>
            <p:cNvPr id="25" name="矩形 24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创立时间</a:t>
              </a:r>
            </a:p>
          </p:txBody>
        </p:sp>
      </p:grpSp>
      <p:grpSp>
        <p:nvGrpSpPr>
          <p:cNvPr id="4" name="组合 25"/>
          <p:cNvGrpSpPr/>
          <p:nvPr/>
        </p:nvGrpSpPr>
        <p:grpSpPr>
          <a:xfrm>
            <a:off x="5252151" y="2210920"/>
            <a:ext cx="2591569" cy="958006"/>
            <a:chOff x="7483989" y="3361982"/>
            <a:chExt cx="2591569" cy="958006"/>
          </a:xfrm>
        </p:grpSpPr>
        <p:sp>
          <p:nvSpPr>
            <p:cNvPr id="27" name="矩形 26"/>
            <p:cNvSpPr/>
            <p:nvPr/>
          </p:nvSpPr>
          <p:spPr>
            <a:xfrm>
              <a:off x="7483989" y="3732519"/>
              <a:ext cx="2591569" cy="58746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软件开发   智能物联</a:t>
              </a:r>
            </a:p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系统集成   智慧教育</a:t>
              </a:r>
            </a:p>
          </p:txBody>
        </p:sp>
        <p:sp>
          <p:nvSpPr>
            <p:cNvPr id="28" name="矩形 2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业务类型</a:t>
              </a:r>
            </a:p>
          </p:txBody>
        </p:sp>
      </p:grpSp>
      <p:grpSp>
        <p:nvGrpSpPr>
          <p:cNvPr id="5" name="组合 28"/>
          <p:cNvGrpSpPr/>
          <p:nvPr/>
        </p:nvGrpSpPr>
        <p:grpSpPr>
          <a:xfrm>
            <a:off x="8613628" y="2210920"/>
            <a:ext cx="3186486" cy="1401588"/>
            <a:chOff x="7483989" y="3361982"/>
            <a:chExt cx="2591569" cy="1401588"/>
          </a:xfrm>
        </p:grpSpPr>
        <p:sp>
          <p:nvSpPr>
            <p:cNvPr id="30" name="矩形 29"/>
            <p:cNvSpPr/>
            <p:nvPr/>
          </p:nvSpPr>
          <p:spPr>
            <a:xfrm>
              <a:off x="7483989" y="3732519"/>
              <a:ext cx="2591569" cy="1031051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管理平台开发与服务    智慧社区</a:t>
              </a:r>
              <a:endParaRPr lang="en-US" altLang="zh-CN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>
                <a:spcBef>
                  <a:spcPts val="590"/>
                </a:spcBef>
              </a:pPr>
              <a:r>
                <a:rPr lang="zh-CN" alt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移动互联网应用开发    智慧教育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业务领域</a:t>
              </a:r>
            </a:p>
          </p:txBody>
        </p:sp>
      </p:grpSp>
      <p:grpSp>
        <p:nvGrpSpPr>
          <p:cNvPr id="7" name="组合 35"/>
          <p:cNvGrpSpPr/>
          <p:nvPr/>
        </p:nvGrpSpPr>
        <p:grpSpPr>
          <a:xfrm>
            <a:off x="1893343" y="4211729"/>
            <a:ext cx="9157358" cy="1238467"/>
            <a:chOff x="7483989" y="3361982"/>
            <a:chExt cx="9157358" cy="1238467"/>
          </a:xfrm>
        </p:grpSpPr>
        <p:sp>
          <p:nvSpPr>
            <p:cNvPr id="37" name="矩形 36"/>
            <p:cNvSpPr/>
            <p:nvPr/>
          </p:nvSpPr>
          <p:spPr>
            <a:xfrm>
              <a:off x="7483989" y="3732519"/>
              <a:ext cx="9157358" cy="86793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14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汕头市集信网络科技有限公司（以下简称集信科技），是一家专注于物联网技术应用、信息管理系统研发、数据挖掘技术应用的高科技企业；</a:t>
              </a:r>
              <a:r>
                <a:rPr lang="zh-CN" altLang="en-US" sz="1400" dirty="0"/>
                <a:t>以信为本，奉行“集聚英才、优质诚信”的理念，建立了完善的客服体系，为客户提供售前、售中、售后的全过程优质服务。</a:t>
              </a:r>
              <a:endParaRPr lang="zh-CN" alt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7483989" y="3361982"/>
              <a:ext cx="2050552" cy="3965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企业理念</a:t>
              </a:r>
            </a:p>
          </p:txBody>
        </p:sp>
      </p:grpSp>
      <p:pic>
        <p:nvPicPr>
          <p:cNvPr id="32" name="图片 31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11" name="组合 32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企业名片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29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3818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39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7"/>
          <p:cNvGrpSpPr/>
          <p:nvPr/>
        </p:nvGrpSpPr>
        <p:grpSpPr>
          <a:xfrm>
            <a:off x="1639597" y="3717007"/>
            <a:ext cx="9336711" cy="941120"/>
            <a:chOff x="2348888" y="3654252"/>
            <a:chExt cx="10922914" cy="989362"/>
          </a:xfrm>
        </p:grpSpPr>
        <p:grpSp>
          <p:nvGrpSpPr>
            <p:cNvPr id="8" name="组合 4"/>
            <p:cNvGrpSpPr/>
            <p:nvPr/>
          </p:nvGrpSpPr>
          <p:grpSpPr>
            <a:xfrm>
              <a:off x="12430893" y="3654252"/>
              <a:ext cx="782314" cy="415400"/>
              <a:chOff x="13077759" y="3120852"/>
              <a:chExt cx="782314" cy="415400"/>
            </a:xfrm>
          </p:grpSpPr>
          <p:sp>
            <p:nvSpPr>
              <p:cNvPr id="39" name="Freeform 49"/>
              <p:cNvSpPr>
                <a:spLocks noEditPoints="1"/>
              </p:cNvSpPr>
              <p:nvPr/>
            </p:nvSpPr>
            <p:spPr bwMode="auto">
              <a:xfrm>
                <a:off x="13077759" y="312085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49" name="Freeform 49"/>
              <p:cNvSpPr>
                <a:spLocks noEditPoints="1"/>
              </p:cNvSpPr>
              <p:nvPr/>
            </p:nvSpPr>
            <p:spPr bwMode="auto">
              <a:xfrm>
                <a:off x="13536223" y="3212402"/>
                <a:ext cx="323850" cy="323850"/>
              </a:xfrm>
              <a:custGeom>
                <a:avLst/>
                <a:gdLst>
                  <a:gd name="T0" fmla="*/ 992 w 1017"/>
                  <a:gd name="T1" fmla="*/ 1 h 1018"/>
                  <a:gd name="T2" fmla="*/ 808 w 1017"/>
                  <a:gd name="T3" fmla="*/ 193 h 1018"/>
                  <a:gd name="T4" fmla="*/ 732 w 1017"/>
                  <a:gd name="T5" fmla="*/ 277 h 1018"/>
                  <a:gd name="T6" fmla="*/ 563 w 1017"/>
                  <a:gd name="T7" fmla="*/ 447 h 1018"/>
                  <a:gd name="T8" fmla="*/ 480 w 1017"/>
                  <a:gd name="T9" fmla="*/ 519 h 1018"/>
                  <a:gd name="T10" fmla="*/ 222 w 1017"/>
                  <a:gd name="T11" fmla="*/ 604 h 1018"/>
                  <a:gd name="T12" fmla="*/ 131 w 1017"/>
                  <a:gd name="T13" fmla="*/ 672 h 1018"/>
                  <a:gd name="T14" fmla="*/ 0 w 1017"/>
                  <a:gd name="T15" fmla="*/ 986 h 1018"/>
                  <a:gd name="T16" fmla="*/ 46 w 1017"/>
                  <a:gd name="T17" fmla="*/ 1014 h 1018"/>
                  <a:gd name="T18" fmla="*/ 275 w 1017"/>
                  <a:gd name="T19" fmla="*/ 780 h 1018"/>
                  <a:gd name="T20" fmla="*/ 505 w 1017"/>
                  <a:gd name="T21" fmla="*/ 608 h 1018"/>
                  <a:gd name="T22" fmla="*/ 618 w 1017"/>
                  <a:gd name="T23" fmla="*/ 625 h 1018"/>
                  <a:gd name="T24" fmla="*/ 668 w 1017"/>
                  <a:gd name="T25" fmla="*/ 534 h 1018"/>
                  <a:gd name="T26" fmla="*/ 864 w 1017"/>
                  <a:gd name="T27" fmla="*/ 375 h 1018"/>
                  <a:gd name="T28" fmla="*/ 922 w 1017"/>
                  <a:gd name="T29" fmla="*/ 287 h 1018"/>
                  <a:gd name="T30" fmla="*/ 211 w 1017"/>
                  <a:gd name="T31" fmla="*/ 730 h 1018"/>
                  <a:gd name="T32" fmla="*/ 211 w 1017"/>
                  <a:gd name="T33" fmla="*/ 671 h 1018"/>
                  <a:gd name="T34" fmla="*/ 253 w 1017"/>
                  <a:gd name="T35" fmla="*/ 706 h 1018"/>
                  <a:gd name="T36" fmla="*/ 555 w 1017"/>
                  <a:gd name="T37" fmla="*/ 568 h 1018"/>
                  <a:gd name="T38" fmla="*/ 566 w 1017"/>
                  <a:gd name="T39" fmla="*/ 510 h 1018"/>
                  <a:gd name="T40" fmla="*/ 602 w 1017"/>
                  <a:gd name="T41" fmla="*/ 554 h 1018"/>
                  <a:gd name="T42" fmla="*/ 804 w 1017"/>
                  <a:gd name="T43" fmla="*/ 309 h 1018"/>
                  <a:gd name="T44" fmla="*/ 826 w 1017"/>
                  <a:gd name="T45" fmla="*/ 255 h 1018"/>
                  <a:gd name="T46" fmla="*/ 853 w 1017"/>
                  <a:gd name="T47" fmla="*/ 304 h 1018"/>
                  <a:gd name="T48" fmla="*/ 164 w 1017"/>
                  <a:gd name="T49" fmla="*/ 968 h 1018"/>
                  <a:gd name="T50" fmla="*/ 191 w 1017"/>
                  <a:gd name="T51" fmla="*/ 1018 h 1018"/>
                  <a:gd name="T52" fmla="*/ 214 w 1017"/>
                  <a:gd name="T53" fmla="*/ 964 h 1018"/>
                  <a:gd name="T54" fmla="*/ 321 w 1017"/>
                  <a:gd name="T55" fmla="*/ 973 h 1018"/>
                  <a:gd name="T56" fmla="*/ 356 w 1017"/>
                  <a:gd name="T57" fmla="*/ 1017 h 1018"/>
                  <a:gd name="T58" fmla="*/ 367 w 1017"/>
                  <a:gd name="T59" fmla="*/ 959 h 1018"/>
                  <a:gd name="T60" fmla="*/ 478 w 1017"/>
                  <a:gd name="T61" fmla="*/ 980 h 1018"/>
                  <a:gd name="T62" fmla="*/ 522 w 1017"/>
                  <a:gd name="T63" fmla="*/ 1015 h 1018"/>
                  <a:gd name="T64" fmla="*/ 522 w 1017"/>
                  <a:gd name="T65" fmla="*/ 957 h 1018"/>
                  <a:gd name="T66" fmla="*/ 637 w 1017"/>
                  <a:gd name="T67" fmla="*/ 986 h 1018"/>
                  <a:gd name="T68" fmla="*/ 686 w 1017"/>
                  <a:gd name="T69" fmla="*/ 1013 h 1018"/>
                  <a:gd name="T70" fmla="*/ 674 w 1017"/>
                  <a:gd name="T71" fmla="*/ 955 h 1018"/>
                  <a:gd name="T72" fmla="*/ 795 w 1017"/>
                  <a:gd name="T73" fmla="*/ 986 h 1018"/>
                  <a:gd name="T74" fmla="*/ 849 w 1017"/>
                  <a:gd name="T75" fmla="*/ 1009 h 1018"/>
                  <a:gd name="T76" fmla="*/ 826 w 1017"/>
                  <a:gd name="T77" fmla="*/ 954 h 1018"/>
                  <a:gd name="T78" fmla="*/ 955 w 1017"/>
                  <a:gd name="T79" fmla="*/ 993 h 1018"/>
                  <a:gd name="T80" fmla="*/ 1012 w 1017"/>
                  <a:gd name="T81" fmla="*/ 1005 h 1018"/>
                  <a:gd name="T82" fmla="*/ 986 w 1017"/>
                  <a:gd name="T83" fmla="*/ 954 h 1018"/>
                  <a:gd name="T84" fmla="*/ 61 w 1017"/>
                  <a:gd name="T85" fmla="*/ 815 h 1018"/>
                  <a:gd name="T86" fmla="*/ 2 w 1017"/>
                  <a:gd name="T87" fmla="*/ 815 h 1018"/>
                  <a:gd name="T88" fmla="*/ 31 w 1017"/>
                  <a:gd name="T89" fmla="*/ 700 h 1018"/>
                  <a:gd name="T90" fmla="*/ 58 w 1017"/>
                  <a:gd name="T91" fmla="*/ 650 h 1018"/>
                  <a:gd name="T92" fmla="*/ 0 w 1017"/>
                  <a:gd name="T93" fmla="*/ 662 h 1018"/>
                  <a:gd name="T94" fmla="*/ 31 w 1017"/>
                  <a:gd name="T95" fmla="*/ 541 h 1018"/>
                  <a:gd name="T96" fmla="*/ 54 w 1017"/>
                  <a:gd name="T97" fmla="*/ 486 h 1018"/>
                  <a:gd name="T98" fmla="*/ 0 w 1017"/>
                  <a:gd name="T99" fmla="*/ 509 h 1018"/>
                  <a:gd name="T100" fmla="*/ 38 w 1017"/>
                  <a:gd name="T101" fmla="*/ 381 h 1018"/>
                  <a:gd name="T102" fmla="*/ 50 w 1017"/>
                  <a:gd name="T103" fmla="*/ 324 h 1018"/>
                  <a:gd name="T104" fmla="*/ 0 w 1017"/>
                  <a:gd name="T105" fmla="*/ 350 h 1018"/>
                  <a:gd name="T106" fmla="*/ 44 w 1017"/>
                  <a:gd name="T107" fmla="*/ 220 h 1018"/>
                  <a:gd name="T108" fmla="*/ 44 w 1017"/>
                  <a:gd name="T109" fmla="*/ 162 h 1018"/>
                  <a:gd name="T110" fmla="*/ 0 w 1017"/>
                  <a:gd name="T111" fmla="*/ 198 h 1018"/>
                  <a:gd name="T112" fmla="*/ 50 w 1017"/>
                  <a:gd name="T113" fmla="*/ 58 h 1018"/>
                  <a:gd name="T114" fmla="*/ 38 w 1017"/>
                  <a:gd name="T115" fmla="*/ 1 h 1018"/>
                  <a:gd name="T116" fmla="*/ 2 w 1017"/>
                  <a:gd name="T117" fmla="*/ 44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017" h="1018">
                    <a:moveTo>
                      <a:pt x="1012" y="50"/>
                    </a:moveTo>
                    <a:lnTo>
                      <a:pt x="1012" y="50"/>
                    </a:lnTo>
                    <a:lnTo>
                      <a:pt x="1015" y="44"/>
                    </a:lnTo>
                    <a:lnTo>
                      <a:pt x="1017" y="38"/>
                    </a:lnTo>
                    <a:lnTo>
                      <a:pt x="1017" y="31"/>
                    </a:lnTo>
                    <a:lnTo>
                      <a:pt x="1017" y="26"/>
                    </a:lnTo>
                    <a:lnTo>
                      <a:pt x="1015" y="20"/>
                    </a:lnTo>
                    <a:lnTo>
                      <a:pt x="1012" y="14"/>
                    </a:lnTo>
                    <a:lnTo>
                      <a:pt x="1009" y="10"/>
                    </a:lnTo>
                    <a:lnTo>
                      <a:pt x="1003" y="6"/>
                    </a:lnTo>
                    <a:lnTo>
                      <a:pt x="1003" y="6"/>
                    </a:lnTo>
                    <a:lnTo>
                      <a:pt x="998" y="2"/>
                    </a:lnTo>
                    <a:lnTo>
                      <a:pt x="992" y="1"/>
                    </a:lnTo>
                    <a:lnTo>
                      <a:pt x="985" y="0"/>
                    </a:lnTo>
                    <a:lnTo>
                      <a:pt x="980" y="1"/>
                    </a:lnTo>
                    <a:lnTo>
                      <a:pt x="973" y="2"/>
                    </a:lnTo>
                    <a:lnTo>
                      <a:pt x="968" y="6"/>
                    </a:lnTo>
                    <a:lnTo>
                      <a:pt x="964" y="10"/>
                    </a:lnTo>
                    <a:lnTo>
                      <a:pt x="959" y="14"/>
                    </a:lnTo>
                    <a:lnTo>
                      <a:pt x="841" y="192"/>
                    </a:lnTo>
                    <a:lnTo>
                      <a:pt x="841" y="192"/>
                    </a:lnTo>
                    <a:lnTo>
                      <a:pt x="834" y="191"/>
                    </a:lnTo>
                    <a:lnTo>
                      <a:pt x="826" y="191"/>
                    </a:lnTo>
                    <a:lnTo>
                      <a:pt x="826" y="191"/>
                    </a:lnTo>
                    <a:lnTo>
                      <a:pt x="817" y="191"/>
                    </a:lnTo>
                    <a:lnTo>
                      <a:pt x="808" y="193"/>
                    </a:lnTo>
                    <a:lnTo>
                      <a:pt x="799" y="196"/>
                    </a:lnTo>
                    <a:lnTo>
                      <a:pt x="790" y="199"/>
                    </a:lnTo>
                    <a:lnTo>
                      <a:pt x="781" y="203"/>
                    </a:lnTo>
                    <a:lnTo>
                      <a:pt x="774" y="207"/>
                    </a:lnTo>
                    <a:lnTo>
                      <a:pt x="766" y="213"/>
                    </a:lnTo>
                    <a:lnTo>
                      <a:pt x="760" y="219"/>
                    </a:lnTo>
                    <a:lnTo>
                      <a:pt x="753" y="226"/>
                    </a:lnTo>
                    <a:lnTo>
                      <a:pt x="748" y="233"/>
                    </a:lnTo>
                    <a:lnTo>
                      <a:pt x="743" y="241"/>
                    </a:lnTo>
                    <a:lnTo>
                      <a:pt x="738" y="249"/>
                    </a:lnTo>
                    <a:lnTo>
                      <a:pt x="736" y="258"/>
                    </a:lnTo>
                    <a:lnTo>
                      <a:pt x="733" y="267"/>
                    </a:lnTo>
                    <a:lnTo>
                      <a:pt x="732" y="277"/>
                    </a:lnTo>
                    <a:lnTo>
                      <a:pt x="731" y="287"/>
                    </a:lnTo>
                    <a:lnTo>
                      <a:pt x="731" y="287"/>
                    </a:lnTo>
                    <a:lnTo>
                      <a:pt x="732" y="294"/>
                    </a:lnTo>
                    <a:lnTo>
                      <a:pt x="733" y="302"/>
                    </a:lnTo>
                    <a:lnTo>
                      <a:pt x="736" y="316"/>
                    </a:lnTo>
                    <a:lnTo>
                      <a:pt x="623" y="461"/>
                    </a:lnTo>
                    <a:lnTo>
                      <a:pt x="623" y="461"/>
                    </a:lnTo>
                    <a:lnTo>
                      <a:pt x="612" y="454"/>
                    </a:lnTo>
                    <a:lnTo>
                      <a:pt x="599" y="450"/>
                    </a:lnTo>
                    <a:lnTo>
                      <a:pt x="586" y="447"/>
                    </a:lnTo>
                    <a:lnTo>
                      <a:pt x="572" y="446"/>
                    </a:lnTo>
                    <a:lnTo>
                      <a:pt x="572" y="446"/>
                    </a:lnTo>
                    <a:lnTo>
                      <a:pt x="563" y="447"/>
                    </a:lnTo>
                    <a:lnTo>
                      <a:pt x="554" y="448"/>
                    </a:lnTo>
                    <a:lnTo>
                      <a:pt x="545" y="450"/>
                    </a:lnTo>
                    <a:lnTo>
                      <a:pt x="537" y="453"/>
                    </a:lnTo>
                    <a:lnTo>
                      <a:pt x="528" y="456"/>
                    </a:lnTo>
                    <a:lnTo>
                      <a:pt x="521" y="462"/>
                    </a:lnTo>
                    <a:lnTo>
                      <a:pt x="513" y="467"/>
                    </a:lnTo>
                    <a:lnTo>
                      <a:pt x="507" y="472"/>
                    </a:lnTo>
                    <a:lnTo>
                      <a:pt x="500" y="479"/>
                    </a:lnTo>
                    <a:lnTo>
                      <a:pt x="495" y="486"/>
                    </a:lnTo>
                    <a:lnTo>
                      <a:pt x="490" y="494"/>
                    </a:lnTo>
                    <a:lnTo>
                      <a:pt x="486" y="501"/>
                    </a:lnTo>
                    <a:lnTo>
                      <a:pt x="483" y="510"/>
                    </a:lnTo>
                    <a:lnTo>
                      <a:pt x="480" y="519"/>
                    </a:lnTo>
                    <a:lnTo>
                      <a:pt x="479" y="528"/>
                    </a:lnTo>
                    <a:lnTo>
                      <a:pt x="478" y="537"/>
                    </a:lnTo>
                    <a:lnTo>
                      <a:pt x="297" y="642"/>
                    </a:lnTo>
                    <a:lnTo>
                      <a:pt x="297" y="642"/>
                    </a:lnTo>
                    <a:lnTo>
                      <a:pt x="291" y="633"/>
                    </a:lnTo>
                    <a:lnTo>
                      <a:pt x="282" y="627"/>
                    </a:lnTo>
                    <a:lnTo>
                      <a:pt x="274" y="620"/>
                    </a:lnTo>
                    <a:lnTo>
                      <a:pt x="265" y="615"/>
                    </a:lnTo>
                    <a:lnTo>
                      <a:pt x="256" y="611"/>
                    </a:lnTo>
                    <a:lnTo>
                      <a:pt x="245" y="608"/>
                    </a:lnTo>
                    <a:lnTo>
                      <a:pt x="234" y="605"/>
                    </a:lnTo>
                    <a:lnTo>
                      <a:pt x="222" y="604"/>
                    </a:lnTo>
                    <a:lnTo>
                      <a:pt x="222" y="604"/>
                    </a:lnTo>
                    <a:lnTo>
                      <a:pt x="213" y="605"/>
                    </a:lnTo>
                    <a:lnTo>
                      <a:pt x="203" y="606"/>
                    </a:lnTo>
                    <a:lnTo>
                      <a:pt x="194" y="609"/>
                    </a:lnTo>
                    <a:lnTo>
                      <a:pt x="186" y="612"/>
                    </a:lnTo>
                    <a:lnTo>
                      <a:pt x="177" y="616"/>
                    </a:lnTo>
                    <a:lnTo>
                      <a:pt x="170" y="620"/>
                    </a:lnTo>
                    <a:lnTo>
                      <a:pt x="162" y="627"/>
                    </a:lnTo>
                    <a:lnTo>
                      <a:pt x="155" y="632"/>
                    </a:lnTo>
                    <a:lnTo>
                      <a:pt x="149" y="640"/>
                    </a:lnTo>
                    <a:lnTo>
                      <a:pt x="144" y="647"/>
                    </a:lnTo>
                    <a:lnTo>
                      <a:pt x="139" y="655"/>
                    </a:lnTo>
                    <a:lnTo>
                      <a:pt x="134" y="663"/>
                    </a:lnTo>
                    <a:lnTo>
                      <a:pt x="131" y="672"/>
                    </a:lnTo>
                    <a:lnTo>
                      <a:pt x="129" y="681"/>
                    </a:lnTo>
                    <a:lnTo>
                      <a:pt x="128" y="690"/>
                    </a:lnTo>
                    <a:lnTo>
                      <a:pt x="127" y="700"/>
                    </a:lnTo>
                    <a:lnTo>
                      <a:pt x="127" y="700"/>
                    </a:lnTo>
                    <a:lnTo>
                      <a:pt x="128" y="715"/>
                    </a:lnTo>
                    <a:lnTo>
                      <a:pt x="132" y="730"/>
                    </a:lnTo>
                    <a:lnTo>
                      <a:pt x="138" y="743"/>
                    </a:lnTo>
                    <a:lnTo>
                      <a:pt x="145" y="756"/>
                    </a:lnTo>
                    <a:lnTo>
                      <a:pt x="6" y="969"/>
                    </a:lnTo>
                    <a:lnTo>
                      <a:pt x="6" y="969"/>
                    </a:lnTo>
                    <a:lnTo>
                      <a:pt x="2" y="975"/>
                    </a:lnTo>
                    <a:lnTo>
                      <a:pt x="0" y="981"/>
                    </a:lnTo>
                    <a:lnTo>
                      <a:pt x="0" y="986"/>
                    </a:lnTo>
                    <a:lnTo>
                      <a:pt x="0" y="993"/>
                    </a:lnTo>
                    <a:lnTo>
                      <a:pt x="2" y="998"/>
                    </a:lnTo>
                    <a:lnTo>
                      <a:pt x="6" y="1003"/>
                    </a:lnTo>
                    <a:lnTo>
                      <a:pt x="9" y="1009"/>
                    </a:lnTo>
                    <a:lnTo>
                      <a:pt x="14" y="1013"/>
                    </a:lnTo>
                    <a:lnTo>
                      <a:pt x="14" y="1013"/>
                    </a:lnTo>
                    <a:lnTo>
                      <a:pt x="19" y="1015"/>
                    </a:lnTo>
                    <a:lnTo>
                      <a:pt x="23" y="1016"/>
                    </a:lnTo>
                    <a:lnTo>
                      <a:pt x="27" y="1017"/>
                    </a:lnTo>
                    <a:lnTo>
                      <a:pt x="31" y="1018"/>
                    </a:lnTo>
                    <a:lnTo>
                      <a:pt x="31" y="1018"/>
                    </a:lnTo>
                    <a:lnTo>
                      <a:pt x="40" y="1017"/>
                    </a:lnTo>
                    <a:lnTo>
                      <a:pt x="46" y="1014"/>
                    </a:lnTo>
                    <a:lnTo>
                      <a:pt x="53" y="1010"/>
                    </a:lnTo>
                    <a:lnTo>
                      <a:pt x="58" y="1003"/>
                    </a:lnTo>
                    <a:lnTo>
                      <a:pt x="198" y="792"/>
                    </a:lnTo>
                    <a:lnTo>
                      <a:pt x="198" y="792"/>
                    </a:lnTo>
                    <a:lnTo>
                      <a:pt x="210" y="794"/>
                    </a:lnTo>
                    <a:lnTo>
                      <a:pt x="222" y="795"/>
                    </a:lnTo>
                    <a:lnTo>
                      <a:pt x="222" y="795"/>
                    </a:lnTo>
                    <a:lnTo>
                      <a:pt x="232" y="795"/>
                    </a:lnTo>
                    <a:lnTo>
                      <a:pt x="242" y="793"/>
                    </a:lnTo>
                    <a:lnTo>
                      <a:pt x="250" y="791"/>
                    </a:lnTo>
                    <a:lnTo>
                      <a:pt x="259" y="788"/>
                    </a:lnTo>
                    <a:lnTo>
                      <a:pt x="267" y="785"/>
                    </a:lnTo>
                    <a:lnTo>
                      <a:pt x="275" y="780"/>
                    </a:lnTo>
                    <a:lnTo>
                      <a:pt x="282" y="775"/>
                    </a:lnTo>
                    <a:lnTo>
                      <a:pt x="289" y="769"/>
                    </a:lnTo>
                    <a:lnTo>
                      <a:pt x="294" y="762"/>
                    </a:lnTo>
                    <a:lnTo>
                      <a:pt x="301" y="756"/>
                    </a:lnTo>
                    <a:lnTo>
                      <a:pt x="305" y="748"/>
                    </a:lnTo>
                    <a:lnTo>
                      <a:pt x="309" y="740"/>
                    </a:lnTo>
                    <a:lnTo>
                      <a:pt x="313" y="731"/>
                    </a:lnTo>
                    <a:lnTo>
                      <a:pt x="315" y="722"/>
                    </a:lnTo>
                    <a:lnTo>
                      <a:pt x="317" y="714"/>
                    </a:lnTo>
                    <a:lnTo>
                      <a:pt x="318" y="704"/>
                    </a:lnTo>
                    <a:lnTo>
                      <a:pt x="497" y="599"/>
                    </a:lnTo>
                    <a:lnTo>
                      <a:pt x="497" y="599"/>
                    </a:lnTo>
                    <a:lnTo>
                      <a:pt x="505" y="608"/>
                    </a:lnTo>
                    <a:lnTo>
                      <a:pt x="512" y="614"/>
                    </a:lnTo>
                    <a:lnTo>
                      <a:pt x="521" y="620"/>
                    </a:lnTo>
                    <a:lnTo>
                      <a:pt x="530" y="626"/>
                    </a:lnTo>
                    <a:lnTo>
                      <a:pt x="540" y="630"/>
                    </a:lnTo>
                    <a:lnTo>
                      <a:pt x="551" y="633"/>
                    </a:lnTo>
                    <a:lnTo>
                      <a:pt x="561" y="635"/>
                    </a:lnTo>
                    <a:lnTo>
                      <a:pt x="572" y="637"/>
                    </a:lnTo>
                    <a:lnTo>
                      <a:pt x="572" y="637"/>
                    </a:lnTo>
                    <a:lnTo>
                      <a:pt x="582" y="635"/>
                    </a:lnTo>
                    <a:lnTo>
                      <a:pt x="591" y="634"/>
                    </a:lnTo>
                    <a:lnTo>
                      <a:pt x="601" y="632"/>
                    </a:lnTo>
                    <a:lnTo>
                      <a:pt x="610" y="629"/>
                    </a:lnTo>
                    <a:lnTo>
                      <a:pt x="618" y="625"/>
                    </a:lnTo>
                    <a:lnTo>
                      <a:pt x="626" y="620"/>
                    </a:lnTo>
                    <a:lnTo>
                      <a:pt x="633" y="615"/>
                    </a:lnTo>
                    <a:lnTo>
                      <a:pt x="640" y="609"/>
                    </a:lnTo>
                    <a:lnTo>
                      <a:pt x="646" y="602"/>
                    </a:lnTo>
                    <a:lnTo>
                      <a:pt x="652" y="595"/>
                    </a:lnTo>
                    <a:lnTo>
                      <a:pt x="656" y="586"/>
                    </a:lnTo>
                    <a:lnTo>
                      <a:pt x="660" y="579"/>
                    </a:lnTo>
                    <a:lnTo>
                      <a:pt x="663" y="569"/>
                    </a:lnTo>
                    <a:lnTo>
                      <a:pt x="666" y="560"/>
                    </a:lnTo>
                    <a:lnTo>
                      <a:pt x="668" y="551"/>
                    </a:lnTo>
                    <a:lnTo>
                      <a:pt x="668" y="541"/>
                    </a:lnTo>
                    <a:lnTo>
                      <a:pt x="668" y="541"/>
                    </a:lnTo>
                    <a:lnTo>
                      <a:pt x="668" y="534"/>
                    </a:lnTo>
                    <a:lnTo>
                      <a:pt x="667" y="526"/>
                    </a:lnTo>
                    <a:lnTo>
                      <a:pt x="663" y="512"/>
                    </a:lnTo>
                    <a:lnTo>
                      <a:pt x="777" y="367"/>
                    </a:lnTo>
                    <a:lnTo>
                      <a:pt x="777" y="367"/>
                    </a:lnTo>
                    <a:lnTo>
                      <a:pt x="788" y="374"/>
                    </a:lnTo>
                    <a:lnTo>
                      <a:pt x="801" y="378"/>
                    </a:lnTo>
                    <a:lnTo>
                      <a:pt x="814" y="381"/>
                    </a:lnTo>
                    <a:lnTo>
                      <a:pt x="826" y="382"/>
                    </a:lnTo>
                    <a:lnTo>
                      <a:pt x="826" y="382"/>
                    </a:lnTo>
                    <a:lnTo>
                      <a:pt x="837" y="381"/>
                    </a:lnTo>
                    <a:lnTo>
                      <a:pt x="846" y="380"/>
                    </a:lnTo>
                    <a:lnTo>
                      <a:pt x="855" y="378"/>
                    </a:lnTo>
                    <a:lnTo>
                      <a:pt x="864" y="375"/>
                    </a:lnTo>
                    <a:lnTo>
                      <a:pt x="873" y="370"/>
                    </a:lnTo>
                    <a:lnTo>
                      <a:pt x="880" y="366"/>
                    </a:lnTo>
                    <a:lnTo>
                      <a:pt x="888" y="360"/>
                    </a:lnTo>
                    <a:lnTo>
                      <a:pt x="894" y="354"/>
                    </a:lnTo>
                    <a:lnTo>
                      <a:pt x="900" y="347"/>
                    </a:lnTo>
                    <a:lnTo>
                      <a:pt x="906" y="340"/>
                    </a:lnTo>
                    <a:lnTo>
                      <a:pt x="911" y="332"/>
                    </a:lnTo>
                    <a:lnTo>
                      <a:pt x="914" y="323"/>
                    </a:lnTo>
                    <a:lnTo>
                      <a:pt x="918" y="315"/>
                    </a:lnTo>
                    <a:lnTo>
                      <a:pt x="921" y="306"/>
                    </a:lnTo>
                    <a:lnTo>
                      <a:pt x="922" y="296"/>
                    </a:lnTo>
                    <a:lnTo>
                      <a:pt x="922" y="287"/>
                    </a:lnTo>
                    <a:lnTo>
                      <a:pt x="922" y="287"/>
                    </a:lnTo>
                    <a:lnTo>
                      <a:pt x="922" y="277"/>
                    </a:lnTo>
                    <a:lnTo>
                      <a:pt x="921" y="269"/>
                    </a:lnTo>
                    <a:lnTo>
                      <a:pt x="919" y="260"/>
                    </a:lnTo>
                    <a:lnTo>
                      <a:pt x="916" y="252"/>
                    </a:lnTo>
                    <a:lnTo>
                      <a:pt x="912" y="244"/>
                    </a:lnTo>
                    <a:lnTo>
                      <a:pt x="908" y="237"/>
                    </a:lnTo>
                    <a:lnTo>
                      <a:pt x="903" y="230"/>
                    </a:lnTo>
                    <a:lnTo>
                      <a:pt x="897" y="223"/>
                    </a:lnTo>
                    <a:lnTo>
                      <a:pt x="1012" y="50"/>
                    </a:lnTo>
                    <a:close/>
                    <a:moveTo>
                      <a:pt x="222" y="732"/>
                    </a:moveTo>
                    <a:lnTo>
                      <a:pt x="222" y="732"/>
                    </a:lnTo>
                    <a:lnTo>
                      <a:pt x="216" y="731"/>
                    </a:lnTo>
                    <a:lnTo>
                      <a:pt x="211" y="730"/>
                    </a:lnTo>
                    <a:lnTo>
                      <a:pt x="205" y="727"/>
                    </a:lnTo>
                    <a:lnTo>
                      <a:pt x="200" y="722"/>
                    </a:lnTo>
                    <a:lnTo>
                      <a:pt x="197" y="718"/>
                    </a:lnTo>
                    <a:lnTo>
                      <a:pt x="193" y="713"/>
                    </a:lnTo>
                    <a:lnTo>
                      <a:pt x="191" y="706"/>
                    </a:lnTo>
                    <a:lnTo>
                      <a:pt x="191" y="700"/>
                    </a:lnTo>
                    <a:lnTo>
                      <a:pt x="191" y="700"/>
                    </a:lnTo>
                    <a:lnTo>
                      <a:pt x="191" y="693"/>
                    </a:lnTo>
                    <a:lnTo>
                      <a:pt x="193" y="688"/>
                    </a:lnTo>
                    <a:lnTo>
                      <a:pt x="197" y="683"/>
                    </a:lnTo>
                    <a:lnTo>
                      <a:pt x="200" y="677"/>
                    </a:lnTo>
                    <a:lnTo>
                      <a:pt x="205" y="674"/>
                    </a:lnTo>
                    <a:lnTo>
                      <a:pt x="211" y="671"/>
                    </a:lnTo>
                    <a:lnTo>
                      <a:pt x="216" y="669"/>
                    </a:lnTo>
                    <a:lnTo>
                      <a:pt x="222" y="669"/>
                    </a:lnTo>
                    <a:lnTo>
                      <a:pt x="222" y="669"/>
                    </a:lnTo>
                    <a:lnTo>
                      <a:pt x="229" y="669"/>
                    </a:lnTo>
                    <a:lnTo>
                      <a:pt x="235" y="671"/>
                    </a:lnTo>
                    <a:lnTo>
                      <a:pt x="241" y="674"/>
                    </a:lnTo>
                    <a:lnTo>
                      <a:pt x="245" y="677"/>
                    </a:lnTo>
                    <a:lnTo>
                      <a:pt x="249" y="683"/>
                    </a:lnTo>
                    <a:lnTo>
                      <a:pt x="252" y="688"/>
                    </a:lnTo>
                    <a:lnTo>
                      <a:pt x="253" y="693"/>
                    </a:lnTo>
                    <a:lnTo>
                      <a:pt x="255" y="700"/>
                    </a:lnTo>
                    <a:lnTo>
                      <a:pt x="255" y="700"/>
                    </a:lnTo>
                    <a:lnTo>
                      <a:pt x="253" y="706"/>
                    </a:lnTo>
                    <a:lnTo>
                      <a:pt x="252" y="713"/>
                    </a:lnTo>
                    <a:lnTo>
                      <a:pt x="249" y="718"/>
                    </a:lnTo>
                    <a:lnTo>
                      <a:pt x="245" y="722"/>
                    </a:lnTo>
                    <a:lnTo>
                      <a:pt x="241" y="727"/>
                    </a:lnTo>
                    <a:lnTo>
                      <a:pt x="235" y="730"/>
                    </a:lnTo>
                    <a:lnTo>
                      <a:pt x="229" y="731"/>
                    </a:lnTo>
                    <a:lnTo>
                      <a:pt x="222" y="732"/>
                    </a:lnTo>
                    <a:lnTo>
                      <a:pt x="222" y="732"/>
                    </a:lnTo>
                    <a:close/>
                    <a:moveTo>
                      <a:pt x="572" y="573"/>
                    </a:moveTo>
                    <a:lnTo>
                      <a:pt x="572" y="573"/>
                    </a:lnTo>
                    <a:lnTo>
                      <a:pt x="566" y="572"/>
                    </a:lnTo>
                    <a:lnTo>
                      <a:pt x="560" y="570"/>
                    </a:lnTo>
                    <a:lnTo>
                      <a:pt x="555" y="568"/>
                    </a:lnTo>
                    <a:lnTo>
                      <a:pt x="550" y="564"/>
                    </a:lnTo>
                    <a:lnTo>
                      <a:pt x="546" y="559"/>
                    </a:lnTo>
                    <a:lnTo>
                      <a:pt x="543" y="554"/>
                    </a:lnTo>
                    <a:lnTo>
                      <a:pt x="541" y="547"/>
                    </a:lnTo>
                    <a:lnTo>
                      <a:pt x="541" y="541"/>
                    </a:lnTo>
                    <a:lnTo>
                      <a:pt x="541" y="541"/>
                    </a:lnTo>
                    <a:lnTo>
                      <a:pt x="541" y="535"/>
                    </a:lnTo>
                    <a:lnTo>
                      <a:pt x="543" y="528"/>
                    </a:lnTo>
                    <a:lnTo>
                      <a:pt x="546" y="523"/>
                    </a:lnTo>
                    <a:lnTo>
                      <a:pt x="550" y="519"/>
                    </a:lnTo>
                    <a:lnTo>
                      <a:pt x="555" y="514"/>
                    </a:lnTo>
                    <a:lnTo>
                      <a:pt x="560" y="512"/>
                    </a:lnTo>
                    <a:lnTo>
                      <a:pt x="566" y="510"/>
                    </a:lnTo>
                    <a:lnTo>
                      <a:pt x="572" y="509"/>
                    </a:lnTo>
                    <a:lnTo>
                      <a:pt x="572" y="509"/>
                    </a:lnTo>
                    <a:lnTo>
                      <a:pt x="579" y="510"/>
                    </a:lnTo>
                    <a:lnTo>
                      <a:pt x="585" y="512"/>
                    </a:lnTo>
                    <a:lnTo>
                      <a:pt x="590" y="514"/>
                    </a:lnTo>
                    <a:lnTo>
                      <a:pt x="595" y="519"/>
                    </a:lnTo>
                    <a:lnTo>
                      <a:pt x="599" y="523"/>
                    </a:lnTo>
                    <a:lnTo>
                      <a:pt x="602" y="528"/>
                    </a:lnTo>
                    <a:lnTo>
                      <a:pt x="603" y="535"/>
                    </a:lnTo>
                    <a:lnTo>
                      <a:pt x="604" y="541"/>
                    </a:lnTo>
                    <a:lnTo>
                      <a:pt x="604" y="541"/>
                    </a:lnTo>
                    <a:lnTo>
                      <a:pt x="603" y="547"/>
                    </a:lnTo>
                    <a:lnTo>
                      <a:pt x="602" y="554"/>
                    </a:lnTo>
                    <a:lnTo>
                      <a:pt x="599" y="559"/>
                    </a:lnTo>
                    <a:lnTo>
                      <a:pt x="595" y="564"/>
                    </a:lnTo>
                    <a:lnTo>
                      <a:pt x="590" y="568"/>
                    </a:lnTo>
                    <a:lnTo>
                      <a:pt x="585" y="570"/>
                    </a:lnTo>
                    <a:lnTo>
                      <a:pt x="579" y="572"/>
                    </a:lnTo>
                    <a:lnTo>
                      <a:pt x="572" y="573"/>
                    </a:lnTo>
                    <a:lnTo>
                      <a:pt x="572" y="573"/>
                    </a:lnTo>
                    <a:close/>
                    <a:moveTo>
                      <a:pt x="826" y="318"/>
                    </a:moveTo>
                    <a:lnTo>
                      <a:pt x="826" y="318"/>
                    </a:lnTo>
                    <a:lnTo>
                      <a:pt x="820" y="318"/>
                    </a:lnTo>
                    <a:lnTo>
                      <a:pt x="815" y="316"/>
                    </a:lnTo>
                    <a:lnTo>
                      <a:pt x="809" y="313"/>
                    </a:lnTo>
                    <a:lnTo>
                      <a:pt x="804" y="309"/>
                    </a:lnTo>
                    <a:lnTo>
                      <a:pt x="801" y="304"/>
                    </a:lnTo>
                    <a:lnTo>
                      <a:pt x="797" y="299"/>
                    </a:lnTo>
                    <a:lnTo>
                      <a:pt x="795" y="293"/>
                    </a:lnTo>
                    <a:lnTo>
                      <a:pt x="795" y="287"/>
                    </a:lnTo>
                    <a:lnTo>
                      <a:pt x="795" y="287"/>
                    </a:lnTo>
                    <a:lnTo>
                      <a:pt x="795" y="280"/>
                    </a:lnTo>
                    <a:lnTo>
                      <a:pt x="797" y="274"/>
                    </a:lnTo>
                    <a:lnTo>
                      <a:pt x="801" y="269"/>
                    </a:lnTo>
                    <a:lnTo>
                      <a:pt x="804" y="264"/>
                    </a:lnTo>
                    <a:lnTo>
                      <a:pt x="809" y="260"/>
                    </a:lnTo>
                    <a:lnTo>
                      <a:pt x="815" y="258"/>
                    </a:lnTo>
                    <a:lnTo>
                      <a:pt x="820" y="256"/>
                    </a:lnTo>
                    <a:lnTo>
                      <a:pt x="826" y="255"/>
                    </a:lnTo>
                    <a:lnTo>
                      <a:pt x="826" y="255"/>
                    </a:lnTo>
                    <a:lnTo>
                      <a:pt x="833" y="256"/>
                    </a:lnTo>
                    <a:lnTo>
                      <a:pt x="839" y="258"/>
                    </a:lnTo>
                    <a:lnTo>
                      <a:pt x="845" y="260"/>
                    </a:lnTo>
                    <a:lnTo>
                      <a:pt x="849" y="264"/>
                    </a:lnTo>
                    <a:lnTo>
                      <a:pt x="853" y="269"/>
                    </a:lnTo>
                    <a:lnTo>
                      <a:pt x="856" y="274"/>
                    </a:lnTo>
                    <a:lnTo>
                      <a:pt x="858" y="280"/>
                    </a:lnTo>
                    <a:lnTo>
                      <a:pt x="859" y="287"/>
                    </a:lnTo>
                    <a:lnTo>
                      <a:pt x="859" y="287"/>
                    </a:lnTo>
                    <a:lnTo>
                      <a:pt x="858" y="293"/>
                    </a:lnTo>
                    <a:lnTo>
                      <a:pt x="856" y="299"/>
                    </a:lnTo>
                    <a:lnTo>
                      <a:pt x="853" y="304"/>
                    </a:lnTo>
                    <a:lnTo>
                      <a:pt x="849" y="309"/>
                    </a:lnTo>
                    <a:lnTo>
                      <a:pt x="845" y="313"/>
                    </a:lnTo>
                    <a:lnTo>
                      <a:pt x="839" y="316"/>
                    </a:lnTo>
                    <a:lnTo>
                      <a:pt x="833" y="318"/>
                    </a:lnTo>
                    <a:lnTo>
                      <a:pt x="826" y="318"/>
                    </a:lnTo>
                    <a:lnTo>
                      <a:pt x="826" y="318"/>
                    </a:lnTo>
                    <a:close/>
                    <a:moveTo>
                      <a:pt x="191" y="954"/>
                    </a:moveTo>
                    <a:lnTo>
                      <a:pt x="191" y="954"/>
                    </a:lnTo>
                    <a:lnTo>
                      <a:pt x="185" y="955"/>
                    </a:lnTo>
                    <a:lnTo>
                      <a:pt x="178" y="957"/>
                    </a:lnTo>
                    <a:lnTo>
                      <a:pt x="173" y="959"/>
                    </a:lnTo>
                    <a:lnTo>
                      <a:pt x="169" y="964"/>
                    </a:lnTo>
                    <a:lnTo>
                      <a:pt x="164" y="968"/>
                    </a:lnTo>
                    <a:lnTo>
                      <a:pt x="161" y="973"/>
                    </a:lnTo>
                    <a:lnTo>
                      <a:pt x="160" y="980"/>
                    </a:lnTo>
                    <a:lnTo>
                      <a:pt x="159" y="986"/>
                    </a:lnTo>
                    <a:lnTo>
                      <a:pt x="159" y="986"/>
                    </a:lnTo>
                    <a:lnTo>
                      <a:pt x="160" y="993"/>
                    </a:lnTo>
                    <a:lnTo>
                      <a:pt x="161" y="999"/>
                    </a:lnTo>
                    <a:lnTo>
                      <a:pt x="164" y="1005"/>
                    </a:lnTo>
                    <a:lnTo>
                      <a:pt x="169" y="1009"/>
                    </a:lnTo>
                    <a:lnTo>
                      <a:pt x="173" y="1013"/>
                    </a:lnTo>
                    <a:lnTo>
                      <a:pt x="178" y="1015"/>
                    </a:lnTo>
                    <a:lnTo>
                      <a:pt x="185" y="1017"/>
                    </a:lnTo>
                    <a:lnTo>
                      <a:pt x="191" y="1018"/>
                    </a:lnTo>
                    <a:lnTo>
                      <a:pt x="191" y="1018"/>
                    </a:lnTo>
                    <a:lnTo>
                      <a:pt x="198" y="1017"/>
                    </a:lnTo>
                    <a:lnTo>
                      <a:pt x="203" y="1015"/>
                    </a:lnTo>
                    <a:lnTo>
                      <a:pt x="208" y="1013"/>
                    </a:lnTo>
                    <a:lnTo>
                      <a:pt x="214" y="1009"/>
                    </a:lnTo>
                    <a:lnTo>
                      <a:pt x="217" y="1005"/>
                    </a:lnTo>
                    <a:lnTo>
                      <a:pt x="220" y="999"/>
                    </a:lnTo>
                    <a:lnTo>
                      <a:pt x="222" y="993"/>
                    </a:lnTo>
                    <a:lnTo>
                      <a:pt x="222" y="986"/>
                    </a:lnTo>
                    <a:lnTo>
                      <a:pt x="222" y="986"/>
                    </a:lnTo>
                    <a:lnTo>
                      <a:pt x="222" y="980"/>
                    </a:lnTo>
                    <a:lnTo>
                      <a:pt x="220" y="973"/>
                    </a:lnTo>
                    <a:lnTo>
                      <a:pt x="217" y="968"/>
                    </a:lnTo>
                    <a:lnTo>
                      <a:pt x="214" y="964"/>
                    </a:lnTo>
                    <a:lnTo>
                      <a:pt x="208" y="959"/>
                    </a:lnTo>
                    <a:lnTo>
                      <a:pt x="203" y="957"/>
                    </a:lnTo>
                    <a:lnTo>
                      <a:pt x="198" y="955"/>
                    </a:lnTo>
                    <a:lnTo>
                      <a:pt x="191" y="954"/>
                    </a:lnTo>
                    <a:lnTo>
                      <a:pt x="191" y="954"/>
                    </a:lnTo>
                    <a:close/>
                    <a:moveTo>
                      <a:pt x="350" y="954"/>
                    </a:moveTo>
                    <a:lnTo>
                      <a:pt x="350" y="954"/>
                    </a:lnTo>
                    <a:lnTo>
                      <a:pt x="344" y="955"/>
                    </a:lnTo>
                    <a:lnTo>
                      <a:pt x="337" y="957"/>
                    </a:lnTo>
                    <a:lnTo>
                      <a:pt x="332" y="959"/>
                    </a:lnTo>
                    <a:lnTo>
                      <a:pt x="328" y="964"/>
                    </a:lnTo>
                    <a:lnTo>
                      <a:pt x="323" y="968"/>
                    </a:lnTo>
                    <a:lnTo>
                      <a:pt x="321" y="973"/>
                    </a:lnTo>
                    <a:lnTo>
                      <a:pt x="319" y="980"/>
                    </a:lnTo>
                    <a:lnTo>
                      <a:pt x="318" y="986"/>
                    </a:lnTo>
                    <a:lnTo>
                      <a:pt x="318" y="986"/>
                    </a:lnTo>
                    <a:lnTo>
                      <a:pt x="319" y="993"/>
                    </a:lnTo>
                    <a:lnTo>
                      <a:pt x="321" y="999"/>
                    </a:lnTo>
                    <a:lnTo>
                      <a:pt x="323" y="1005"/>
                    </a:lnTo>
                    <a:lnTo>
                      <a:pt x="328" y="1009"/>
                    </a:lnTo>
                    <a:lnTo>
                      <a:pt x="332" y="1013"/>
                    </a:lnTo>
                    <a:lnTo>
                      <a:pt x="337" y="1015"/>
                    </a:lnTo>
                    <a:lnTo>
                      <a:pt x="344" y="1017"/>
                    </a:lnTo>
                    <a:lnTo>
                      <a:pt x="350" y="1018"/>
                    </a:lnTo>
                    <a:lnTo>
                      <a:pt x="350" y="1018"/>
                    </a:lnTo>
                    <a:lnTo>
                      <a:pt x="356" y="1017"/>
                    </a:lnTo>
                    <a:lnTo>
                      <a:pt x="362" y="1015"/>
                    </a:lnTo>
                    <a:lnTo>
                      <a:pt x="367" y="1013"/>
                    </a:lnTo>
                    <a:lnTo>
                      <a:pt x="373" y="1009"/>
                    </a:lnTo>
                    <a:lnTo>
                      <a:pt x="376" y="1005"/>
                    </a:lnTo>
                    <a:lnTo>
                      <a:pt x="379" y="999"/>
                    </a:lnTo>
                    <a:lnTo>
                      <a:pt x="381" y="993"/>
                    </a:lnTo>
                    <a:lnTo>
                      <a:pt x="381" y="986"/>
                    </a:lnTo>
                    <a:lnTo>
                      <a:pt x="381" y="986"/>
                    </a:lnTo>
                    <a:lnTo>
                      <a:pt x="381" y="980"/>
                    </a:lnTo>
                    <a:lnTo>
                      <a:pt x="379" y="973"/>
                    </a:lnTo>
                    <a:lnTo>
                      <a:pt x="376" y="968"/>
                    </a:lnTo>
                    <a:lnTo>
                      <a:pt x="373" y="964"/>
                    </a:lnTo>
                    <a:lnTo>
                      <a:pt x="367" y="959"/>
                    </a:lnTo>
                    <a:lnTo>
                      <a:pt x="362" y="957"/>
                    </a:lnTo>
                    <a:lnTo>
                      <a:pt x="356" y="955"/>
                    </a:lnTo>
                    <a:lnTo>
                      <a:pt x="350" y="954"/>
                    </a:lnTo>
                    <a:lnTo>
                      <a:pt x="350" y="954"/>
                    </a:lnTo>
                    <a:close/>
                    <a:moveTo>
                      <a:pt x="509" y="954"/>
                    </a:moveTo>
                    <a:lnTo>
                      <a:pt x="509" y="954"/>
                    </a:lnTo>
                    <a:lnTo>
                      <a:pt x="502" y="955"/>
                    </a:lnTo>
                    <a:lnTo>
                      <a:pt x="496" y="957"/>
                    </a:lnTo>
                    <a:lnTo>
                      <a:pt x="491" y="959"/>
                    </a:lnTo>
                    <a:lnTo>
                      <a:pt x="486" y="964"/>
                    </a:lnTo>
                    <a:lnTo>
                      <a:pt x="482" y="968"/>
                    </a:lnTo>
                    <a:lnTo>
                      <a:pt x="480" y="973"/>
                    </a:lnTo>
                    <a:lnTo>
                      <a:pt x="478" y="980"/>
                    </a:lnTo>
                    <a:lnTo>
                      <a:pt x="477" y="986"/>
                    </a:lnTo>
                    <a:lnTo>
                      <a:pt x="477" y="986"/>
                    </a:lnTo>
                    <a:lnTo>
                      <a:pt x="478" y="993"/>
                    </a:lnTo>
                    <a:lnTo>
                      <a:pt x="480" y="999"/>
                    </a:lnTo>
                    <a:lnTo>
                      <a:pt x="482" y="1005"/>
                    </a:lnTo>
                    <a:lnTo>
                      <a:pt x="486" y="1009"/>
                    </a:lnTo>
                    <a:lnTo>
                      <a:pt x="491" y="1013"/>
                    </a:lnTo>
                    <a:lnTo>
                      <a:pt x="496" y="1015"/>
                    </a:lnTo>
                    <a:lnTo>
                      <a:pt x="502" y="1017"/>
                    </a:lnTo>
                    <a:lnTo>
                      <a:pt x="509" y="1018"/>
                    </a:lnTo>
                    <a:lnTo>
                      <a:pt x="509" y="1018"/>
                    </a:lnTo>
                    <a:lnTo>
                      <a:pt x="515" y="1017"/>
                    </a:lnTo>
                    <a:lnTo>
                      <a:pt x="522" y="1015"/>
                    </a:lnTo>
                    <a:lnTo>
                      <a:pt x="527" y="1013"/>
                    </a:lnTo>
                    <a:lnTo>
                      <a:pt x="531" y="1009"/>
                    </a:lnTo>
                    <a:lnTo>
                      <a:pt x="536" y="1005"/>
                    </a:lnTo>
                    <a:lnTo>
                      <a:pt x="538" y="999"/>
                    </a:lnTo>
                    <a:lnTo>
                      <a:pt x="540" y="993"/>
                    </a:lnTo>
                    <a:lnTo>
                      <a:pt x="541" y="986"/>
                    </a:lnTo>
                    <a:lnTo>
                      <a:pt x="541" y="986"/>
                    </a:lnTo>
                    <a:lnTo>
                      <a:pt x="540" y="980"/>
                    </a:lnTo>
                    <a:lnTo>
                      <a:pt x="538" y="973"/>
                    </a:lnTo>
                    <a:lnTo>
                      <a:pt x="536" y="968"/>
                    </a:lnTo>
                    <a:lnTo>
                      <a:pt x="531" y="964"/>
                    </a:lnTo>
                    <a:lnTo>
                      <a:pt x="527" y="959"/>
                    </a:lnTo>
                    <a:lnTo>
                      <a:pt x="522" y="957"/>
                    </a:lnTo>
                    <a:lnTo>
                      <a:pt x="515" y="955"/>
                    </a:lnTo>
                    <a:lnTo>
                      <a:pt x="509" y="954"/>
                    </a:lnTo>
                    <a:lnTo>
                      <a:pt x="509" y="954"/>
                    </a:lnTo>
                    <a:close/>
                    <a:moveTo>
                      <a:pt x="668" y="954"/>
                    </a:moveTo>
                    <a:lnTo>
                      <a:pt x="668" y="954"/>
                    </a:lnTo>
                    <a:lnTo>
                      <a:pt x="661" y="955"/>
                    </a:lnTo>
                    <a:lnTo>
                      <a:pt x="656" y="957"/>
                    </a:lnTo>
                    <a:lnTo>
                      <a:pt x="650" y="959"/>
                    </a:lnTo>
                    <a:lnTo>
                      <a:pt x="645" y="964"/>
                    </a:lnTo>
                    <a:lnTo>
                      <a:pt x="642" y="968"/>
                    </a:lnTo>
                    <a:lnTo>
                      <a:pt x="639" y="973"/>
                    </a:lnTo>
                    <a:lnTo>
                      <a:pt x="637" y="980"/>
                    </a:lnTo>
                    <a:lnTo>
                      <a:pt x="637" y="986"/>
                    </a:lnTo>
                    <a:lnTo>
                      <a:pt x="637" y="986"/>
                    </a:lnTo>
                    <a:lnTo>
                      <a:pt x="637" y="993"/>
                    </a:lnTo>
                    <a:lnTo>
                      <a:pt x="639" y="999"/>
                    </a:lnTo>
                    <a:lnTo>
                      <a:pt x="642" y="1005"/>
                    </a:lnTo>
                    <a:lnTo>
                      <a:pt x="645" y="1009"/>
                    </a:lnTo>
                    <a:lnTo>
                      <a:pt x="650" y="1013"/>
                    </a:lnTo>
                    <a:lnTo>
                      <a:pt x="656" y="1015"/>
                    </a:lnTo>
                    <a:lnTo>
                      <a:pt x="661" y="1017"/>
                    </a:lnTo>
                    <a:lnTo>
                      <a:pt x="668" y="1018"/>
                    </a:lnTo>
                    <a:lnTo>
                      <a:pt x="668" y="1018"/>
                    </a:lnTo>
                    <a:lnTo>
                      <a:pt x="674" y="1017"/>
                    </a:lnTo>
                    <a:lnTo>
                      <a:pt x="681" y="1015"/>
                    </a:lnTo>
                    <a:lnTo>
                      <a:pt x="686" y="1013"/>
                    </a:lnTo>
                    <a:lnTo>
                      <a:pt x="690" y="1009"/>
                    </a:lnTo>
                    <a:lnTo>
                      <a:pt x="694" y="1005"/>
                    </a:lnTo>
                    <a:lnTo>
                      <a:pt x="698" y="999"/>
                    </a:lnTo>
                    <a:lnTo>
                      <a:pt x="699" y="993"/>
                    </a:lnTo>
                    <a:lnTo>
                      <a:pt x="700" y="986"/>
                    </a:lnTo>
                    <a:lnTo>
                      <a:pt x="700" y="986"/>
                    </a:lnTo>
                    <a:lnTo>
                      <a:pt x="699" y="980"/>
                    </a:lnTo>
                    <a:lnTo>
                      <a:pt x="698" y="973"/>
                    </a:lnTo>
                    <a:lnTo>
                      <a:pt x="694" y="968"/>
                    </a:lnTo>
                    <a:lnTo>
                      <a:pt x="690" y="964"/>
                    </a:lnTo>
                    <a:lnTo>
                      <a:pt x="686" y="959"/>
                    </a:lnTo>
                    <a:lnTo>
                      <a:pt x="681" y="957"/>
                    </a:lnTo>
                    <a:lnTo>
                      <a:pt x="674" y="955"/>
                    </a:lnTo>
                    <a:lnTo>
                      <a:pt x="668" y="954"/>
                    </a:lnTo>
                    <a:lnTo>
                      <a:pt x="668" y="954"/>
                    </a:lnTo>
                    <a:close/>
                    <a:moveTo>
                      <a:pt x="826" y="954"/>
                    </a:moveTo>
                    <a:lnTo>
                      <a:pt x="826" y="954"/>
                    </a:lnTo>
                    <a:lnTo>
                      <a:pt x="820" y="955"/>
                    </a:lnTo>
                    <a:lnTo>
                      <a:pt x="815" y="957"/>
                    </a:lnTo>
                    <a:lnTo>
                      <a:pt x="809" y="959"/>
                    </a:lnTo>
                    <a:lnTo>
                      <a:pt x="804" y="964"/>
                    </a:lnTo>
                    <a:lnTo>
                      <a:pt x="801" y="968"/>
                    </a:lnTo>
                    <a:lnTo>
                      <a:pt x="797" y="973"/>
                    </a:lnTo>
                    <a:lnTo>
                      <a:pt x="795" y="980"/>
                    </a:lnTo>
                    <a:lnTo>
                      <a:pt x="795" y="986"/>
                    </a:lnTo>
                    <a:lnTo>
                      <a:pt x="795" y="986"/>
                    </a:lnTo>
                    <a:lnTo>
                      <a:pt x="795" y="993"/>
                    </a:lnTo>
                    <a:lnTo>
                      <a:pt x="797" y="999"/>
                    </a:lnTo>
                    <a:lnTo>
                      <a:pt x="801" y="1005"/>
                    </a:lnTo>
                    <a:lnTo>
                      <a:pt x="804" y="1009"/>
                    </a:lnTo>
                    <a:lnTo>
                      <a:pt x="809" y="1013"/>
                    </a:lnTo>
                    <a:lnTo>
                      <a:pt x="815" y="1015"/>
                    </a:lnTo>
                    <a:lnTo>
                      <a:pt x="820" y="1017"/>
                    </a:lnTo>
                    <a:lnTo>
                      <a:pt x="826" y="1018"/>
                    </a:lnTo>
                    <a:lnTo>
                      <a:pt x="826" y="1018"/>
                    </a:lnTo>
                    <a:lnTo>
                      <a:pt x="833" y="1017"/>
                    </a:lnTo>
                    <a:lnTo>
                      <a:pt x="839" y="1015"/>
                    </a:lnTo>
                    <a:lnTo>
                      <a:pt x="845" y="1013"/>
                    </a:lnTo>
                    <a:lnTo>
                      <a:pt x="849" y="1009"/>
                    </a:lnTo>
                    <a:lnTo>
                      <a:pt x="853" y="1005"/>
                    </a:lnTo>
                    <a:lnTo>
                      <a:pt x="856" y="999"/>
                    </a:lnTo>
                    <a:lnTo>
                      <a:pt x="858" y="993"/>
                    </a:lnTo>
                    <a:lnTo>
                      <a:pt x="859" y="986"/>
                    </a:lnTo>
                    <a:lnTo>
                      <a:pt x="859" y="986"/>
                    </a:lnTo>
                    <a:lnTo>
                      <a:pt x="858" y="980"/>
                    </a:lnTo>
                    <a:lnTo>
                      <a:pt x="856" y="973"/>
                    </a:lnTo>
                    <a:lnTo>
                      <a:pt x="853" y="968"/>
                    </a:lnTo>
                    <a:lnTo>
                      <a:pt x="849" y="964"/>
                    </a:lnTo>
                    <a:lnTo>
                      <a:pt x="845" y="959"/>
                    </a:lnTo>
                    <a:lnTo>
                      <a:pt x="839" y="957"/>
                    </a:lnTo>
                    <a:lnTo>
                      <a:pt x="833" y="955"/>
                    </a:lnTo>
                    <a:lnTo>
                      <a:pt x="826" y="954"/>
                    </a:lnTo>
                    <a:lnTo>
                      <a:pt x="826" y="954"/>
                    </a:lnTo>
                    <a:close/>
                    <a:moveTo>
                      <a:pt x="986" y="954"/>
                    </a:moveTo>
                    <a:lnTo>
                      <a:pt x="986" y="954"/>
                    </a:lnTo>
                    <a:lnTo>
                      <a:pt x="980" y="955"/>
                    </a:lnTo>
                    <a:lnTo>
                      <a:pt x="973" y="957"/>
                    </a:lnTo>
                    <a:lnTo>
                      <a:pt x="968" y="959"/>
                    </a:lnTo>
                    <a:lnTo>
                      <a:pt x="964" y="964"/>
                    </a:lnTo>
                    <a:lnTo>
                      <a:pt x="959" y="968"/>
                    </a:lnTo>
                    <a:lnTo>
                      <a:pt x="956" y="973"/>
                    </a:lnTo>
                    <a:lnTo>
                      <a:pt x="955" y="980"/>
                    </a:lnTo>
                    <a:lnTo>
                      <a:pt x="954" y="986"/>
                    </a:lnTo>
                    <a:lnTo>
                      <a:pt x="954" y="986"/>
                    </a:lnTo>
                    <a:lnTo>
                      <a:pt x="955" y="993"/>
                    </a:lnTo>
                    <a:lnTo>
                      <a:pt x="956" y="999"/>
                    </a:lnTo>
                    <a:lnTo>
                      <a:pt x="959" y="1005"/>
                    </a:lnTo>
                    <a:lnTo>
                      <a:pt x="964" y="1009"/>
                    </a:lnTo>
                    <a:lnTo>
                      <a:pt x="968" y="1013"/>
                    </a:lnTo>
                    <a:lnTo>
                      <a:pt x="973" y="1015"/>
                    </a:lnTo>
                    <a:lnTo>
                      <a:pt x="980" y="1017"/>
                    </a:lnTo>
                    <a:lnTo>
                      <a:pt x="986" y="1018"/>
                    </a:lnTo>
                    <a:lnTo>
                      <a:pt x="986" y="1018"/>
                    </a:lnTo>
                    <a:lnTo>
                      <a:pt x="993" y="1017"/>
                    </a:lnTo>
                    <a:lnTo>
                      <a:pt x="998" y="1015"/>
                    </a:lnTo>
                    <a:lnTo>
                      <a:pt x="1003" y="1013"/>
                    </a:lnTo>
                    <a:lnTo>
                      <a:pt x="1009" y="1009"/>
                    </a:lnTo>
                    <a:lnTo>
                      <a:pt x="1012" y="1005"/>
                    </a:lnTo>
                    <a:lnTo>
                      <a:pt x="1015" y="999"/>
                    </a:lnTo>
                    <a:lnTo>
                      <a:pt x="1017" y="993"/>
                    </a:lnTo>
                    <a:lnTo>
                      <a:pt x="1017" y="986"/>
                    </a:lnTo>
                    <a:lnTo>
                      <a:pt x="1017" y="986"/>
                    </a:lnTo>
                    <a:lnTo>
                      <a:pt x="1017" y="980"/>
                    </a:lnTo>
                    <a:lnTo>
                      <a:pt x="1015" y="973"/>
                    </a:lnTo>
                    <a:lnTo>
                      <a:pt x="1012" y="968"/>
                    </a:lnTo>
                    <a:lnTo>
                      <a:pt x="1009" y="964"/>
                    </a:lnTo>
                    <a:lnTo>
                      <a:pt x="1003" y="959"/>
                    </a:lnTo>
                    <a:lnTo>
                      <a:pt x="998" y="957"/>
                    </a:lnTo>
                    <a:lnTo>
                      <a:pt x="993" y="955"/>
                    </a:lnTo>
                    <a:lnTo>
                      <a:pt x="986" y="954"/>
                    </a:lnTo>
                    <a:lnTo>
                      <a:pt x="986" y="954"/>
                    </a:lnTo>
                    <a:close/>
                    <a:moveTo>
                      <a:pt x="31" y="859"/>
                    </a:moveTo>
                    <a:lnTo>
                      <a:pt x="31" y="859"/>
                    </a:lnTo>
                    <a:lnTo>
                      <a:pt x="38" y="859"/>
                    </a:lnTo>
                    <a:lnTo>
                      <a:pt x="44" y="856"/>
                    </a:lnTo>
                    <a:lnTo>
                      <a:pt x="50" y="853"/>
                    </a:lnTo>
                    <a:lnTo>
                      <a:pt x="54" y="850"/>
                    </a:lnTo>
                    <a:lnTo>
                      <a:pt x="58" y="845"/>
                    </a:lnTo>
                    <a:lnTo>
                      <a:pt x="61" y="839"/>
                    </a:lnTo>
                    <a:lnTo>
                      <a:pt x="63" y="834"/>
                    </a:lnTo>
                    <a:lnTo>
                      <a:pt x="64" y="828"/>
                    </a:lnTo>
                    <a:lnTo>
                      <a:pt x="64" y="828"/>
                    </a:lnTo>
                    <a:lnTo>
                      <a:pt x="63" y="821"/>
                    </a:lnTo>
                    <a:lnTo>
                      <a:pt x="61" y="815"/>
                    </a:lnTo>
                    <a:lnTo>
                      <a:pt x="58" y="809"/>
                    </a:lnTo>
                    <a:lnTo>
                      <a:pt x="54" y="805"/>
                    </a:lnTo>
                    <a:lnTo>
                      <a:pt x="50" y="801"/>
                    </a:lnTo>
                    <a:lnTo>
                      <a:pt x="44" y="797"/>
                    </a:lnTo>
                    <a:lnTo>
                      <a:pt x="38" y="796"/>
                    </a:lnTo>
                    <a:lnTo>
                      <a:pt x="31" y="795"/>
                    </a:lnTo>
                    <a:lnTo>
                      <a:pt x="31" y="795"/>
                    </a:lnTo>
                    <a:lnTo>
                      <a:pt x="25" y="796"/>
                    </a:lnTo>
                    <a:lnTo>
                      <a:pt x="20" y="797"/>
                    </a:lnTo>
                    <a:lnTo>
                      <a:pt x="14" y="801"/>
                    </a:lnTo>
                    <a:lnTo>
                      <a:pt x="9" y="805"/>
                    </a:lnTo>
                    <a:lnTo>
                      <a:pt x="6" y="809"/>
                    </a:lnTo>
                    <a:lnTo>
                      <a:pt x="2" y="815"/>
                    </a:lnTo>
                    <a:lnTo>
                      <a:pt x="0" y="821"/>
                    </a:lnTo>
                    <a:lnTo>
                      <a:pt x="0" y="828"/>
                    </a:lnTo>
                    <a:lnTo>
                      <a:pt x="0" y="828"/>
                    </a:lnTo>
                    <a:lnTo>
                      <a:pt x="0" y="834"/>
                    </a:lnTo>
                    <a:lnTo>
                      <a:pt x="2" y="839"/>
                    </a:lnTo>
                    <a:lnTo>
                      <a:pt x="6" y="845"/>
                    </a:lnTo>
                    <a:lnTo>
                      <a:pt x="9" y="850"/>
                    </a:lnTo>
                    <a:lnTo>
                      <a:pt x="14" y="853"/>
                    </a:lnTo>
                    <a:lnTo>
                      <a:pt x="20" y="856"/>
                    </a:lnTo>
                    <a:lnTo>
                      <a:pt x="25" y="859"/>
                    </a:lnTo>
                    <a:lnTo>
                      <a:pt x="31" y="859"/>
                    </a:lnTo>
                    <a:lnTo>
                      <a:pt x="31" y="859"/>
                    </a:lnTo>
                    <a:close/>
                    <a:moveTo>
                      <a:pt x="31" y="700"/>
                    </a:moveTo>
                    <a:lnTo>
                      <a:pt x="31" y="700"/>
                    </a:lnTo>
                    <a:lnTo>
                      <a:pt x="38" y="700"/>
                    </a:lnTo>
                    <a:lnTo>
                      <a:pt x="44" y="698"/>
                    </a:lnTo>
                    <a:lnTo>
                      <a:pt x="50" y="694"/>
                    </a:lnTo>
                    <a:lnTo>
                      <a:pt x="54" y="691"/>
                    </a:lnTo>
                    <a:lnTo>
                      <a:pt x="58" y="686"/>
                    </a:lnTo>
                    <a:lnTo>
                      <a:pt x="61" y="681"/>
                    </a:lnTo>
                    <a:lnTo>
                      <a:pt x="63" y="675"/>
                    </a:lnTo>
                    <a:lnTo>
                      <a:pt x="64" y="669"/>
                    </a:lnTo>
                    <a:lnTo>
                      <a:pt x="64" y="669"/>
                    </a:lnTo>
                    <a:lnTo>
                      <a:pt x="63" y="662"/>
                    </a:lnTo>
                    <a:lnTo>
                      <a:pt x="61" y="656"/>
                    </a:lnTo>
                    <a:lnTo>
                      <a:pt x="58" y="650"/>
                    </a:lnTo>
                    <a:lnTo>
                      <a:pt x="54" y="646"/>
                    </a:lnTo>
                    <a:lnTo>
                      <a:pt x="50" y="642"/>
                    </a:lnTo>
                    <a:lnTo>
                      <a:pt x="44" y="639"/>
                    </a:lnTo>
                    <a:lnTo>
                      <a:pt x="38" y="638"/>
                    </a:lnTo>
                    <a:lnTo>
                      <a:pt x="31" y="637"/>
                    </a:lnTo>
                    <a:lnTo>
                      <a:pt x="31" y="637"/>
                    </a:lnTo>
                    <a:lnTo>
                      <a:pt x="25" y="638"/>
                    </a:lnTo>
                    <a:lnTo>
                      <a:pt x="20" y="639"/>
                    </a:lnTo>
                    <a:lnTo>
                      <a:pt x="14" y="642"/>
                    </a:lnTo>
                    <a:lnTo>
                      <a:pt x="9" y="646"/>
                    </a:lnTo>
                    <a:lnTo>
                      <a:pt x="6" y="650"/>
                    </a:lnTo>
                    <a:lnTo>
                      <a:pt x="2" y="656"/>
                    </a:lnTo>
                    <a:lnTo>
                      <a:pt x="0" y="662"/>
                    </a:lnTo>
                    <a:lnTo>
                      <a:pt x="0" y="669"/>
                    </a:lnTo>
                    <a:lnTo>
                      <a:pt x="0" y="669"/>
                    </a:lnTo>
                    <a:lnTo>
                      <a:pt x="0" y="675"/>
                    </a:lnTo>
                    <a:lnTo>
                      <a:pt x="2" y="681"/>
                    </a:lnTo>
                    <a:lnTo>
                      <a:pt x="6" y="686"/>
                    </a:lnTo>
                    <a:lnTo>
                      <a:pt x="9" y="691"/>
                    </a:lnTo>
                    <a:lnTo>
                      <a:pt x="14" y="694"/>
                    </a:lnTo>
                    <a:lnTo>
                      <a:pt x="20" y="698"/>
                    </a:lnTo>
                    <a:lnTo>
                      <a:pt x="25" y="700"/>
                    </a:lnTo>
                    <a:lnTo>
                      <a:pt x="31" y="700"/>
                    </a:lnTo>
                    <a:lnTo>
                      <a:pt x="31" y="700"/>
                    </a:lnTo>
                    <a:close/>
                    <a:moveTo>
                      <a:pt x="31" y="541"/>
                    </a:moveTo>
                    <a:lnTo>
                      <a:pt x="31" y="541"/>
                    </a:lnTo>
                    <a:lnTo>
                      <a:pt x="38" y="540"/>
                    </a:lnTo>
                    <a:lnTo>
                      <a:pt x="44" y="539"/>
                    </a:lnTo>
                    <a:lnTo>
                      <a:pt x="50" y="536"/>
                    </a:lnTo>
                    <a:lnTo>
                      <a:pt x="54" y="531"/>
                    </a:lnTo>
                    <a:lnTo>
                      <a:pt x="58" y="527"/>
                    </a:lnTo>
                    <a:lnTo>
                      <a:pt x="61" y="522"/>
                    </a:lnTo>
                    <a:lnTo>
                      <a:pt x="63" y="515"/>
                    </a:lnTo>
                    <a:lnTo>
                      <a:pt x="64" y="509"/>
                    </a:lnTo>
                    <a:lnTo>
                      <a:pt x="64" y="509"/>
                    </a:lnTo>
                    <a:lnTo>
                      <a:pt x="63" y="502"/>
                    </a:lnTo>
                    <a:lnTo>
                      <a:pt x="61" y="497"/>
                    </a:lnTo>
                    <a:lnTo>
                      <a:pt x="58" y="492"/>
                    </a:lnTo>
                    <a:lnTo>
                      <a:pt x="54" y="486"/>
                    </a:lnTo>
                    <a:lnTo>
                      <a:pt x="50" y="483"/>
                    </a:lnTo>
                    <a:lnTo>
                      <a:pt x="44" y="480"/>
                    </a:lnTo>
                    <a:lnTo>
                      <a:pt x="38" y="478"/>
                    </a:lnTo>
                    <a:lnTo>
                      <a:pt x="31" y="478"/>
                    </a:lnTo>
                    <a:lnTo>
                      <a:pt x="31" y="478"/>
                    </a:lnTo>
                    <a:lnTo>
                      <a:pt x="25" y="478"/>
                    </a:lnTo>
                    <a:lnTo>
                      <a:pt x="20" y="480"/>
                    </a:lnTo>
                    <a:lnTo>
                      <a:pt x="14" y="483"/>
                    </a:lnTo>
                    <a:lnTo>
                      <a:pt x="9" y="486"/>
                    </a:lnTo>
                    <a:lnTo>
                      <a:pt x="6" y="492"/>
                    </a:lnTo>
                    <a:lnTo>
                      <a:pt x="2" y="497"/>
                    </a:lnTo>
                    <a:lnTo>
                      <a:pt x="0" y="502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0" y="515"/>
                    </a:lnTo>
                    <a:lnTo>
                      <a:pt x="2" y="522"/>
                    </a:lnTo>
                    <a:lnTo>
                      <a:pt x="6" y="527"/>
                    </a:lnTo>
                    <a:lnTo>
                      <a:pt x="9" y="531"/>
                    </a:lnTo>
                    <a:lnTo>
                      <a:pt x="14" y="536"/>
                    </a:lnTo>
                    <a:lnTo>
                      <a:pt x="20" y="539"/>
                    </a:lnTo>
                    <a:lnTo>
                      <a:pt x="25" y="540"/>
                    </a:lnTo>
                    <a:lnTo>
                      <a:pt x="31" y="541"/>
                    </a:lnTo>
                    <a:lnTo>
                      <a:pt x="31" y="541"/>
                    </a:lnTo>
                    <a:close/>
                    <a:moveTo>
                      <a:pt x="31" y="382"/>
                    </a:moveTo>
                    <a:lnTo>
                      <a:pt x="31" y="382"/>
                    </a:lnTo>
                    <a:lnTo>
                      <a:pt x="38" y="381"/>
                    </a:lnTo>
                    <a:lnTo>
                      <a:pt x="44" y="379"/>
                    </a:lnTo>
                    <a:lnTo>
                      <a:pt x="50" y="377"/>
                    </a:lnTo>
                    <a:lnTo>
                      <a:pt x="54" y="373"/>
                    </a:lnTo>
                    <a:lnTo>
                      <a:pt x="58" y="368"/>
                    </a:lnTo>
                    <a:lnTo>
                      <a:pt x="61" y="363"/>
                    </a:lnTo>
                    <a:lnTo>
                      <a:pt x="63" y="357"/>
                    </a:lnTo>
                    <a:lnTo>
                      <a:pt x="64" y="350"/>
                    </a:lnTo>
                    <a:lnTo>
                      <a:pt x="64" y="350"/>
                    </a:lnTo>
                    <a:lnTo>
                      <a:pt x="63" y="344"/>
                    </a:lnTo>
                    <a:lnTo>
                      <a:pt x="61" y="338"/>
                    </a:lnTo>
                    <a:lnTo>
                      <a:pt x="58" y="333"/>
                    </a:lnTo>
                    <a:lnTo>
                      <a:pt x="54" y="328"/>
                    </a:lnTo>
                    <a:lnTo>
                      <a:pt x="50" y="324"/>
                    </a:lnTo>
                    <a:lnTo>
                      <a:pt x="44" y="321"/>
                    </a:lnTo>
                    <a:lnTo>
                      <a:pt x="38" y="319"/>
                    </a:lnTo>
                    <a:lnTo>
                      <a:pt x="31" y="318"/>
                    </a:lnTo>
                    <a:lnTo>
                      <a:pt x="31" y="318"/>
                    </a:lnTo>
                    <a:lnTo>
                      <a:pt x="25" y="319"/>
                    </a:lnTo>
                    <a:lnTo>
                      <a:pt x="20" y="321"/>
                    </a:lnTo>
                    <a:lnTo>
                      <a:pt x="14" y="324"/>
                    </a:lnTo>
                    <a:lnTo>
                      <a:pt x="9" y="328"/>
                    </a:lnTo>
                    <a:lnTo>
                      <a:pt x="6" y="333"/>
                    </a:lnTo>
                    <a:lnTo>
                      <a:pt x="2" y="338"/>
                    </a:lnTo>
                    <a:lnTo>
                      <a:pt x="0" y="344"/>
                    </a:lnTo>
                    <a:lnTo>
                      <a:pt x="0" y="350"/>
                    </a:lnTo>
                    <a:lnTo>
                      <a:pt x="0" y="350"/>
                    </a:lnTo>
                    <a:lnTo>
                      <a:pt x="0" y="357"/>
                    </a:lnTo>
                    <a:lnTo>
                      <a:pt x="2" y="363"/>
                    </a:lnTo>
                    <a:lnTo>
                      <a:pt x="6" y="368"/>
                    </a:lnTo>
                    <a:lnTo>
                      <a:pt x="9" y="373"/>
                    </a:lnTo>
                    <a:lnTo>
                      <a:pt x="14" y="377"/>
                    </a:lnTo>
                    <a:lnTo>
                      <a:pt x="20" y="379"/>
                    </a:lnTo>
                    <a:lnTo>
                      <a:pt x="25" y="381"/>
                    </a:lnTo>
                    <a:lnTo>
                      <a:pt x="31" y="382"/>
                    </a:lnTo>
                    <a:lnTo>
                      <a:pt x="31" y="382"/>
                    </a:lnTo>
                    <a:close/>
                    <a:moveTo>
                      <a:pt x="31" y="223"/>
                    </a:moveTo>
                    <a:lnTo>
                      <a:pt x="31" y="223"/>
                    </a:lnTo>
                    <a:lnTo>
                      <a:pt x="38" y="222"/>
                    </a:lnTo>
                    <a:lnTo>
                      <a:pt x="44" y="220"/>
                    </a:lnTo>
                    <a:lnTo>
                      <a:pt x="50" y="218"/>
                    </a:lnTo>
                    <a:lnTo>
                      <a:pt x="54" y="214"/>
                    </a:lnTo>
                    <a:lnTo>
                      <a:pt x="58" y="210"/>
                    </a:lnTo>
                    <a:lnTo>
                      <a:pt x="61" y="203"/>
                    </a:lnTo>
                    <a:lnTo>
                      <a:pt x="63" y="198"/>
                    </a:lnTo>
                    <a:lnTo>
                      <a:pt x="64" y="191"/>
                    </a:lnTo>
                    <a:lnTo>
                      <a:pt x="64" y="191"/>
                    </a:lnTo>
                    <a:lnTo>
                      <a:pt x="63" y="185"/>
                    </a:lnTo>
                    <a:lnTo>
                      <a:pt x="61" y="178"/>
                    </a:lnTo>
                    <a:lnTo>
                      <a:pt x="58" y="173"/>
                    </a:lnTo>
                    <a:lnTo>
                      <a:pt x="54" y="169"/>
                    </a:lnTo>
                    <a:lnTo>
                      <a:pt x="50" y="164"/>
                    </a:lnTo>
                    <a:lnTo>
                      <a:pt x="44" y="162"/>
                    </a:lnTo>
                    <a:lnTo>
                      <a:pt x="38" y="160"/>
                    </a:lnTo>
                    <a:lnTo>
                      <a:pt x="31" y="159"/>
                    </a:lnTo>
                    <a:lnTo>
                      <a:pt x="31" y="159"/>
                    </a:lnTo>
                    <a:lnTo>
                      <a:pt x="25" y="160"/>
                    </a:lnTo>
                    <a:lnTo>
                      <a:pt x="20" y="162"/>
                    </a:lnTo>
                    <a:lnTo>
                      <a:pt x="14" y="164"/>
                    </a:lnTo>
                    <a:lnTo>
                      <a:pt x="9" y="169"/>
                    </a:lnTo>
                    <a:lnTo>
                      <a:pt x="6" y="173"/>
                    </a:lnTo>
                    <a:lnTo>
                      <a:pt x="2" y="178"/>
                    </a:lnTo>
                    <a:lnTo>
                      <a:pt x="0" y="185"/>
                    </a:lnTo>
                    <a:lnTo>
                      <a:pt x="0" y="191"/>
                    </a:lnTo>
                    <a:lnTo>
                      <a:pt x="0" y="191"/>
                    </a:lnTo>
                    <a:lnTo>
                      <a:pt x="0" y="198"/>
                    </a:lnTo>
                    <a:lnTo>
                      <a:pt x="2" y="203"/>
                    </a:lnTo>
                    <a:lnTo>
                      <a:pt x="6" y="210"/>
                    </a:lnTo>
                    <a:lnTo>
                      <a:pt x="9" y="214"/>
                    </a:lnTo>
                    <a:lnTo>
                      <a:pt x="14" y="218"/>
                    </a:lnTo>
                    <a:lnTo>
                      <a:pt x="20" y="220"/>
                    </a:lnTo>
                    <a:lnTo>
                      <a:pt x="25" y="222"/>
                    </a:lnTo>
                    <a:lnTo>
                      <a:pt x="31" y="223"/>
                    </a:lnTo>
                    <a:lnTo>
                      <a:pt x="31" y="223"/>
                    </a:lnTo>
                    <a:close/>
                    <a:moveTo>
                      <a:pt x="31" y="64"/>
                    </a:moveTo>
                    <a:lnTo>
                      <a:pt x="31" y="64"/>
                    </a:lnTo>
                    <a:lnTo>
                      <a:pt x="38" y="64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5"/>
                    </a:lnTo>
                    <a:lnTo>
                      <a:pt x="58" y="50"/>
                    </a:lnTo>
                    <a:lnTo>
                      <a:pt x="61" y="44"/>
                    </a:lnTo>
                    <a:lnTo>
                      <a:pt x="63" y="39"/>
                    </a:lnTo>
                    <a:lnTo>
                      <a:pt x="64" y="32"/>
                    </a:lnTo>
                    <a:lnTo>
                      <a:pt x="64" y="32"/>
                    </a:lnTo>
                    <a:lnTo>
                      <a:pt x="63" y="26"/>
                    </a:lnTo>
                    <a:lnTo>
                      <a:pt x="61" y="20"/>
                    </a:lnTo>
                    <a:lnTo>
                      <a:pt x="58" y="14"/>
                    </a:lnTo>
                    <a:lnTo>
                      <a:pt x="54" y="10"/>
                    </a:lnTo>
                    <a:lnTo>
                      <a:pt x="50" y="6"/>
                    </a:lnTo>
                    <a:lnTo>
                      <a:pt x="44" y="2"/>
                    </a:lnTo>
                    <a:lnTo>
                      <a:pt x="38" y="1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5" y="1"/>
                    </a:lnTo>
                    <a:lnTo>
                      <a:pt x="20" y="2"/>
                    </a:lnTo>
                    <a:lnTo>
                      <a:pt x="14" y="6"/>
                    </a:lnTo>
                    <a:lnTo>
                      <a:pt x="9" y="10"/>
                    </a:lnTo>
                    <a:lnTo>
                      <a:pt x="6" y="14"/>
                    </a:lnTo>
                    <a:lnTo>
                      <a:pt x="2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2" y="44"/>
                    </a:lnTo>
                    <a:lnTo>
                      <a:pt x="6" y="50"/>
                    </a:lnTo>
                    <a:lnTo>
                      <a:pt x="9" y="55"/>
                    </a:lnTo>
                    <a:lnTo>
                      <a:pt x="14" y="58"/>
                    </a:lnTo>
                    <a:lnTo>
                      <a:pt x="20" y="61"/>
                    </a:lnTo>
                    <a:lnTo>
                      <a:pt x="25" y="64"/>
                    </a:lnTo>
                    <a:lnTo>
                      <a:pt x="31" y="64"/>
                    </a:lnTo>
                    <a:lnTo>
                      <a:pt x="31" y="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2348888" y="4283614"/>
              <a:ext cx="360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5916000" y="4283614"/>
              <a:ext cx="360000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9432174" y="4283614"/>
              <a:ext cx="360001" cy="3600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2872444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6439556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>
              <a:off x="9903497" y="4463614"/>
              <a:ext cx="2880000" cy="0"/>
            </a:xfrm>
            <a:prstGeom prst="line">
              <a:avLst/>
            </a:prstGeom>
            <a:ln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椭圆 49"/>
            <p:cNvSpPr/>
            <p:nvPr/>
          </p:nvSpPr>
          <p:spPr>
            <a:xfrm>
              <a:off x="12911801" y="4283614"/>
              <a:ext cx="360001" cy="36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30"/>
          <p:cNvGrpSpPr/>
          <p:nvPr/>
        </p:nvGrpSpPr>
        <p:grpSpPr>
          <a:xfrm>
            <a:off x="539555" y="4808556"/>
            <a:ext cx="2357719" cy="755394"/>
            <a:chOff x="1616273" y="2091953"/>
            <a:chExt cx="2729648" cy="755394"/>
          </a:xfrm>
        </p:grpSpPr>
        <p:sp>
          <p:nvSpPr>
            <p:cNvPr id="32" name="文本框 27"/>
            <p:cNvSpPr txBox="1"/>
            <p:nvPr/>
          </p:nvSpPr>
          <p:spPr>
            <a:xfrm>
              <a:off x="2247563" y="2091953"/>
              <a:ext cx="14670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软件著作权</a:t>
              </a: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14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8" name="组合 42"/>
          <p:cNvGrpSpPr/>
          <p:nvPr/>
        </p:nvGrpSpPr>
        <p:grpSpPr>
          <a:xfrm>
            <a:off x="3536505" y="4854268"/>
            <a:ext cx="2729648" cy="755394"/>
            <a:chOff x="1616273" y="2091953"/>
            <a:chExt cx="2729648" cy="755394"/>
          </a:xfrm>
        </p:grpSpPr>
        <p:sp>
          <p:nvSpPr>
            <p:cNvPr id="44" name="文本框 27"/>
            <p:cNvSpPr txBox="1"/>
            <p:nvPr/>
          </p:nvSpPr>
          <p:spPr>
            <a:xfrm>
              <a:off x="2119323" y="2091953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实用新型专利</a:t>
              </a:r>
            </a:p>
          </p:txBody>
        </p:sp>
        <p:sp>
          <p:nvSpPr>
            <p:cNvPr id="45" name="文本框 28"/>
            <p:cNvSpPr txBox="1"/>
            <p:nvPr/>
          </p:nvSpPr>
          <p:spPr>
            <a:xfrm>
              <a:off x="1616273" y="2508793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获得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4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项，在申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3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grpSp>
        <p:nvGrpSpPr>
          <p:cNvPr id="19" name="组合 45"/>
          <p:cNvGrpSpPr/>
          <p:nvPr/>
        </p:nvGrpSpPr>
        <p:grpSpPr>
          <a:xfrm>
            <a:off x="6541923" y="4774888"/>
            <a:ext cx="2573053" cy="827966"/>
            <a:chOff x="1616273" y="2091953"/>
            <a:chExt cx="2729648" cy="827966"/>
          </a:xfrm>
        </p:grpSpPr>
        <p:sp>
          <p:nvSpPr>
            <p:cNvPr id="47" name="文本框 27"/>
            <p:cNvSpPr txBox="1"/>
            <p:nvPr/>
          </p:nvSpPr>
          <p:spPr>
            <a:xfrm>
              <a:off x="2375803" y="2091953"/>
              <a:ext cx="12105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发明专利</a:t>
              </a:r>
            </a:p>
          </p:txBody>
        </p:sp>
        <p:sp>
          <p:nvSpPr>
            <p:cNvPr id="48" name="文本框 28"/>
            <p:cNvSpPr txBox="1"/>
            <p:nvPr/>
          </p:nvSpPr>
          <p:spPr>
            <a:xfrm>
              <a:off x="1616273" y="2581365"/>
              <a:ext cx="2729648" cy="33855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在申</a:t>
              </a:r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项（实审通过）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0" name="组合 29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34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知识产权</a:t>
              </a:r>
            </a:p>
          </p:txBody>
        </p:sp>
        <p:sp>
          <p:nvSpPr>
            <p:cNvPr id="35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41" name="组合 45"/>
          <p:cNvGrpSpPr/>
          <p:nvPr/>
        </p:nvGrpSpPr>
        <p:grpSpPr>
          <a:xfrm>
            <a:off x="9390746" y="4789403"/>
            <a:ext cx="2583543" cy="1074187"/>
            <a:chOff x="1616273" y="2091953"/>
            <a:chExt cx="2729648" cy="1074187"/>
          </a:xfrm>
        </p:grpSpPr>
        <p:sp>
          <p:nvSpPr>
            <p:cNvPr id="42" name="文本框 27"/>
            <p:cNvSpPr txBox="1"/>
            <p:nvPr/>
          </p:nvSpPr>
          <p:spPr>
            <a:xfrm>
              <a:off x="2070587" y="2091953"/>
              <a:ext cx="1821021" cy="400110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zh-CN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高新技术产品</a:t>
              </a:r>
            </a:p>
          </p:txBody>
        </p:sp>
        <p:sp>
          <p:nvSpPr>
            <p:cNvPr id="43" name="文本框 28"/>
            <p:cNvSpPr txBox="1"/>
            <p:nvPr/>
          </p:nvSpPr>
          <p:spPr>
            <a:xfrm>
              <a:off x="1616273" y="2581365"/>
              <a:ext cx="2729648" cy="58477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/>
              <a:r>
                <a:rPr lang="en-US" altLang="zh-CN" sz="1600" dirty="0">
                  <a:latin typeface="Agency FB" panose="020B0503020202020204" pitchFamily="34" charset="0"/>
                  <a:ea typeface="微软雅黑" panose="020B0503020204020204" charset="-122"/>
                </a:rPr>
                <a:t>2</a:t>
              </a:r>
              <a:r>
                <a:rPr lang="zh-CN" altLang="en-US" sz="1600" dirty="0">
                  <a:latin typeface="Agency FB" panose="020B0503020202020204" pitchFamily="34" charset="0"/>
                  <a:ea typeface="微软雅黑" panose="020B0503020204020204" charset="-122"/>
                </a:rPr>
                <a:t>项产品获得广东省高新技术产品认定。</a:t>
              </a:r>
              <a:endParaRPr lang="en-US" altLang="zh-CN" sz="1600" dirty="0">
                <a:latin typeface="Agency FB" panose="020B0503020202020204" pitchFamily="34" charset="0"/>
                <a:ea typeface="微软雅黑" panose="020B0503020204020204" charset="-122"/>
              </a:endParaRPr>
            </a:p>
          </p:txBody>
        </p:sp>
      </p:grpSp>
      <p:pic>
        <p:nvPicPr>
          <p:cNvPr id="62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951230" y="1482725"/>
            <a:ext cx="10871835" cy="2896870"/>
            <a:chOff x="1498" y="2335"/>
            <a:chExt cx="17121" cy="4562"/>
          </a:xfrm>
        </p:grpSpPr>
        <p:pic>
          <p:nvPicPr>
            <p:cNvPr id="58" name="图片 5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01" y="2440"/>
              <a:ext cx="2774" cy="4001"/>
            </a:xfrm>
            <a:prstGeom prst="rect">
              <a:avLst/>
            </a:prstGeom>
          </p:spPr>
        </p:pic>
        <p:pic>
          <p:nvPicPr>
            <p:cNvPr id="54" name="图片 5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293" y="2423"/>
              <a:ext cx="3326" cy="4159"/>
            </a:xfrm>
            <a:prstGeom prst="rect">
              <a:avLst/>
            </a:prstGeom>
          </p:spPr>
        </p:pic>
        <p:pic>
          <p:nvPicPr>
            <p:cNvPr id="51" name="Picture 4" descr="C:\Users\Mypc\Desktop\关于我们-汕头市集信网络科技有限公司_files\honour2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498" y="2617"/>
              <a:ext cx="3302" cy="4280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463" y="2335"/>
              <a:ext cx="2775" cy="4004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专利证书</a:t>
              </a: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37" name="图片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57" y="1694790"/>
            <a:ext cx="2895404" cy="4227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60" y="1723819"/>
            <a:ext cx="2895404" cy="41757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图片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432" y="1622458"/>
            <a:ext cx="3054428" cy="4267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9491" y="1696069"/>
            <a:ext cx="2980911" cy="41975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3" name="图片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C:\Users\Mypc\Desktop\专利\2017集信工作流管理系统.jpg"/>
          <p:cNvPicPr>
            <a:picLocks noChangeAspect="1" noChangeArrowheads="1"/>
          </p:cNvPicPr>
          <p:nvPr/>
        </p:nvPicPr>
        <p:blipFill>
          <a:blip r:embed="rId3" cstate="print"/>
          <a:srcRect r="4300" b="7054"/>
          <a:stretch>
            <a:fillRect/>
          </a:stretch>
        </p:blipFill>
        <p:spPr bwMode="auto">
          <a:xfrm>
            <a:off x="9982200" y="933449"/>
            <a:ext cx="2209800" cy="29775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软著证书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81236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ypc\Desktop\专利\2015集信电子评标助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6804" y="1900235"/>
            <a:ext cx="2825465" cy="39179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Mypc\Desktop\专利\2016集客响应室业务支撑系统.jpg"/>
          <p:cNvPicPr>
            <a:picLocks noChangeAspect="1" noChangeArrowheads="1"/>
          </p:cNvPicPr>
          <p:nvPr/>
        </p:nvPicPr>
        <p:blipFill>
          <a:blip r:embed="rId7" cstate="print"/>
          <a:srcRect r="2462" b="5263"/>
          <a:stretch>
            <a:fillRect/>
          </a:stretch>
        </p:blipFill>
        <p:spPr bwMode="auto">
          <a:xfrm>
            <a:off x="3081789" y="1922787"/>
            <a:ext cx="2888362" cy="3892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Mypc\Desktop\专利\2018消费通道通讯服务系统.jpeg"/>
          <p:cNvPicPr>
            <a:picLocks noChangeAspect="1" noChangeArrowheads="1"/>
          </p:cNvPicPr>
          <p:nvPr/>
        </p:nvPicPr>
        <p:blipFill>
          <a:blip r:embed="rId8" cstate="print"/>
          <a:srcRect r="3051" b="4448"/>
          <a:stretch>
            <a:fillRect/>
          </a:stretch>
        </p:blipFill>
        <p:spPr bwMode="auto">
          <a:xfrm>
            <a:off x="6064320" y="1903095"/>
            <a:ext cx="2892457" cy="3954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877606" y="12843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591856" y="16272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6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287056" y="214157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" name="Picture 6" descr="C:\Users\Mypc\Desktop\专利\2016物料管理信息系统.jpg"/>
          <p:cNvPicPr>
            <a:picLocks noChangeAspect="1" noChangeArrowheads="1"/>
          </p:cNvPicPr>
          <p:nvPr/>
        </p:nvPicPr>
        <p:blipFill>
          <a:blip r:embed="rId9" cstate="print"/>
          <a:srcRect r="3536" b="4496"/>
          <a:stretch>
            <a:fillRect/>
          </a:stretch>
        </p:blipFill>
        <p:spPr bwMode="auto">
          <a:xfrm>
            <a:off x="9039406" y="2694027"/>
            <a:ext cx="2046785" cy="28114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3" cstate="screen"/>
          <a:srcRect l="21434" b="2440"/>
          <a:stretch>
            <a:fillRect/>
          </a:stretch>
        </p:blipFill>
        <p:spPr>
          <a:xfrm rot="5400000">
            <a:off x="350737" y="-350737"/>
            <a:ext cx="1660727" cy="2362201"/>
          </a:xfrm>
          <a:prstGeom prst="rect">
            <a:avLst/>
          </a:prstGeom>
        </p:spPr>
      </p:pic>
      <p:grpSp>
        <p:nvGrpSpPr>
          <p:cNvPr id="2" name="组合 25"/>
          <p:cNvGrpSpPr/>
          <p:nvPr/>
        </p:nvGrpSpPr>
        <p:grpSpPr>
          <a:xfrm>
            <a:off x="1667615" y="452403"/>
            <a:ext cx="5246687" cy="743221"/>
            <a:chOff x="1573213" y="344224"/>
            <a:chExt cx="5246687" cy="743221"/>
          </a:xfrm>
        </p:grpSpPr>
        <p:sp>
          <p:nvSpPr>
            <p:cNvPr id="27" name="TextBox 11"/>
            <p:cNvSpPr txBox="1"/>
            <p:nvPr/>
          </p:nvSpPr>
          <p:spPr>
            <a:xfrm>
              <a:off x="1573213" y="344224"/>
              <a:ext cx="3976687" cy="49212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3200" b="1" dirty="0">
                  <a:solidFill>
                    <a:schemeClr val="tx1">
                      <a:lumMod val="65000"/>
                      <a:lumOff val="35000"/>
                    </a:schemeClr>
                  </a:solidFill>
                  <a:sym typeface="+mn-ea"/>
                </a:rPr>
                <a:t>部分荣誉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1" name="TextBox 11"/>
            <p:cNvSpPr txBox="1"/>
            <p:nvPr/>
          </p:nvSpPr>
          <p:spPr>
            <a:xfrm>
              <a:off x="1624013" y="864755"/>
              <a:ext cx="5195887" cy="22269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lvl="0">
                <a:lnSpc>
                  <a:spcPct val="114000"/>
                </a:lnSpc>
                <a:defRPr/>
              </a:pPr>
              <a:r>
                <a:rPr lang="en-US" altLang="zh-CN" sz="1400" dirty="0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Introduction to the Basic Situation of Enterprises and Relevant </a:t>
              </a:r>
              <a:r>
                <a:rPr lang="en-US" altLang="zh-CN" sz="1400" dirty="0" err="1">
                  <a:solidFill>
                    <a:prstClr val="white">
                      <a:lumMod val="65000"/>
                    </a:prstClr>
                  </a:solidFill>
                  <a:latin typeface="Agency FB" panose="020B0503020202020204" pitchFamily="34" charset="0"/>
                </a:rPr>
                <a:t>Honours</a:t>
              </a:r>
              <a:endParaRPr lang="en-US" altLang="zh-CN" sz="1400" dirty="0">
                <a:solidFill>
                  <a:prstClr val="white">
                    <a:lumMod val="65000"/>
                  </a:prstClr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16" name="Picture 2" descr="C:\Users\Mypc\Desktop\关于我们-汕头市集信网络科技有限公司_files\honour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1756261"/>
            <a:ext cx="2232004" cy="1767424"/>
          </a:xfrm>
          <a:prstGeom prst="rect">
            <a:avLst/>
          </a:prstGeom>
          <a:noFill/>
        </p:spPr>
      </p:pic>
      <p:pic>
        <p:nvPicPr>
          <p:cNvPr id="17" name="Picture 5" descr="C:\Users\Mypc\Desktop\关于我们-汕头市集信网络科技有限公司_files\honour3.jpg"/>
          <p:cNvPicPr>
            <a:picLocks noChangeAspect="1" noChangeArrowheads="1"/>
          </p:cNvPicPr>
          <p:nvPr/>
        </p:nvPicPr>
        <p:blipFill>
          <a:blip r:embed="rId5" cstate="print"/>
          <a:srcRect r="3585"/>
          <a:stretch>
            <a:fillRect/>
          </a:stretch>
        </p:blipFill>
        <p:spPr bwMode="auto">
          <a:xfrm>
            <a:off x="9069537" y="1947062"/>
            <a:ext cx="3122463" cy="4490599"/>
          </a:xfrm>
          <a:prstGeom prst="rect">
            <a:avLst/>
          </a:prstGeom>
          <a:noFill/>
        </p:spPr>
      </p:pic>
      <p:pic>
        <p:nvPicPr>
          <p:cNvPr id="18" name="Picture 6" descr="C:\Users\Mypc\Desktop\关于我们-汕头市集信网络科技有限公司_files\honour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43" y="3455316"/>
            <a:ext cx="2428984" cy="3148683"/>
          </a:xfrm>
          <a:prstGeom prst="rect">
            <a:avLst/>
          </a:prstGeom>
          <a:noFill/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686" y="1789084"/>
            <a:ext cx="3418720" cy="473006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25" y="1803597"/>
            <a:ext cx="3201328" cy="4437620"/>
          </a:xfrm>
          <a:prstGeom prst="rect">
            <a:avLst/>
          </a:prstGeom>
        </p:spPr>
      </p:pic>
      <p:pic>
        <p:nvPicPr>
          <p:cNvPr id="21" name="图片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72527" y="25640"/>
            <a:ext cx="1502736" cy="49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ed0e774-3a9f-4657-9436-b2c16320f005"/>
</p:tagLst>
</file>

<file path=ppt/theme/theme1.xml><?xml version="1.0" encoding="utf-8"?>
<a:theme xmlns:a="http://schemas.openxmlformats.org/drawingml/2006/main" name="第一PPT，www.1ppt.com">
  <a:themeElements>
    <a:clrScheme name="自定义 1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9900"/>
      </a:accent1>
      <a:accent2>
        <a:srgbClr val="22374C"/>
      </a:accent2>
      <a:accent3>
        <a:srgbClr val="FF9900"/>
      </a:accent3>
      <a:accent4>
        <a:srgbClr val="22374C"/>
      </a:accent4>
      <a:accent5>
        <a:srgbClr val="FF9900"/>
      </a:accent5>
      <a:accent6>
        <a:srgbClr val="22374C"/>
      </a:accent6>
      <a:hlink>
        <a:srgbClr val="22374C"/>
      </a:hlink>
      <a:folHlink>
        <a:srgbClr val="22374C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0</TotalTime>
  <Words>1579</Words>
  <Application>Microsoft Office PowerPoint</Application>
  <PresentationFormat>自定义</PresentationFormat>
  <Paragraphs>238</Paragraphs>
  <Slides>27</Slides>
  <Notes>27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第一PPT，www.1ppt.com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商务</dc:title>
  <dc:creator>第一PPT</dc:creator>
  <cp:keywords>www.1ppt.com</cp:keywords>
  <dc:description>www.1ppt.com</dc:description>
  <cp:lastModifiedBy>123</cp:lastModifiedBy>
  <cp:revision>277</cp:revision>
  <dcterms:created xsi:type="dcterms:W3CDTF">2017-09-25T13:59:00Z</dcterms:created>
  <dcterms:modified xsi:type="dcterms:W3CDTF">2019-05-05T01:35:57Z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2052-11.1.0.8573</vt:lpwstr>
  </property>
</Properties>
</file>