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2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312" r:id="rId2"/>
    <p:sldId id="259" r:id="rId3"/>
    <p:sldId id="307" r:id="rId4"/>
    <p:sldId id="297" r:id="rId5"/>
    <p:sldId id="313" r:id="rId6"/>
    <p:sldId id="346" r:id="rId7"/>
    <p:sldId id="291" r:id="rId8"/>
    <p:sldId id="315" r:id="rId9"/>
    <p:sldId id="316" r:id="rId10"/>
    <p:sldId id="317" r:id="rId11"/>
    <p:sldId id="368" r:id="rId12"/>
    <p:sldId id="345" r:id="rId13"/>
    <p:sldId id="347" r:id="rId14"/>
    <p:sldId id="348" r:id="rId15"/>
    <p:sldId id="310" r:id="rId16"/>
    <p:sldId id="319" r:id="rId17"/>
    <p:sldId id="320" r:id="rId18"/>
    <p:sldId id="321" r:id="rId19"/>
    <p:sldId id="322" r:id="rId20"/>
    <p:sldId id="349" r:id="rId21"/>
    <p:sldId id="351" r:id="rId22"/>
    <p:sldId id="309" r:id="rId23"/>
    <p:sldId id="325" r:id="rId24"/>
    <p:sldId id="357" r:id="rId25"/>
    <p:sldId id="359" r:id="rId26"/>
    <p:sldId id="360" r:id="rId27"/>
    <p:sldId id="361" r:id="rId28"/>
    <p:sldId id="354" r:id="rId29"/>
    <p:sldId id="362" r:id="rId30"/>
    <p:sldId id="327" r:id="rId31"/>
    <p:sldId id="365" r:id="rId32"/>
    <p:sldId id="366" r:id="rId33"/>
    <p:sldId id="367" r:id="rId34"/>
    <p:sldId id="364" r:id="rId35"/>
    <p:sldId id="353" r:id="rId36"/>
    <p:sldId id="311" r:id="rId37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263248"/>
    <a:srgbClr val="FFA701"/>
    <a:srgbClr val="E1AC28"/>
    <a:srgbClr val="FFC266"/>
    <a:srgbClr val="FF9900"/>
    <a:srgbClr val="22374C"/>
    <a:srgbClr val="FFB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5362" autoAdjust="0"/>
  </p:normalViewPr>
  <p:slideViewPr>
    <p:cSldViewPr snapToGrid="0" showGuides="1">
      <p:cViewPr varScale="1">
        <p:scale>
          <a:sx n="95" d="100"/>
          <a:sy n="95" d="100"/>
        </p:scale>
        <p:origin x="-102" y="-366"/>
      </p:cViewPr>
      <p:guideLst>
        <p:guide orient="horz" pos="2160"/>
        <p:guide pos="38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942" y="-72"/>
      </p:cViewPr>
      <p:guideLst>
        <p:guide orient="horz" pos="2880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07C6F-68BB-4AE2-BF3F-4A281A1E367D}" type="doc">
      <dgm:prSet loTypeId="urn:microsoft.com/office/officeart/2005/8/layout/lProcess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856D32EB-0A27-49C6-9E1C-D5C3B0726FE3}">
      <dgm:prSet phldrT="[文本]" custT="1"/>
      <dgm:spPr/>
      <dgm:t>
        <a:bodyPr/>
        <a:lstStyle/>
        <a:p>
          <a:r>
            <a:rPr lang="zh-CN" altLang="zh-CN" sz="1800" b="1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7291D335-0355-4607-B41C-03FD86A14A5F}" type="par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74C2FE1D-7B28-46D4-9BCE-F11ED50DE345}" type="sib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F60CCED0-DAA9-494D-A437-7F311783E3A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dirty="0"/>
        </a:p>
      </dgm:t>
    </dgm:pt>
    <dgm:pt modelId="{A1BCE11D-3EE1-4CC6-9266-4A805D5F6BBE}" type="par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576E35B6-F93B-4789-9968-4A53642E9F92}" type="sib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FD3BC9C1-4AFE-4370-A585-7E0DEE45B3E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dirty="0"/>
        </a:p>
      </dgm:t>
    </dgm:pt>
    <dgm:pt modelId="{8D9CA1DA-9F82-4E38-BC6F-DF9406F1DFF8}" type="par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1AA67811-15E3-4E65-807A-F5E3C6759805}" type="sib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8AE2D40E-9AB4-42D4-AA82-0DDC311B2FEF}">
      <dgm:prSet phldrT="[文本]" custT="1"/>
      <dgm:spPr/>
      <dgm:t>
        <a:bodyPr/>
        <a:lstStyle/>
        <a:p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44D4A78E-4F4B-4F85-849F-88D77921093D}" type="par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B97D4B6E-20EB-448B-B361-A3DE55D4369A}" type="sib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857165CE-A507-46C8-87AC-1A5E85B6B23C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dirty="0"/>
        </a:p>
      </dgm:t>
    </dgm:pt>
    <dgm:pt modelId="{EA68ED10-E32A-4560-A0CF-C6F906F3D65B}" type="par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C704B009-ECD5-4038-B760-3C27D108E225}" type="sib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23241659-1992-4E64-AF6E-775947A196FC}">
      <dgm:prSet phldrT="[文本]" custT="1"/>
      <dgm:spPr/>
      <dgm:t>
        <a:bodyPr/>
        <a:lstStyle/>
        <a:p>
          <a:r>
            <a:rPr lang="zh-CN" altLang="zh-CN" sz="1400" b="1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dirty="0"/>
        </a:p>
      </dgm:t>
    </dgm:pt>
    <dgm:pt modelId="{BDBD00A4-0811-42F1-B624-E62DEE3FA508}" type="par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34015ABD-04C3-48E4-A3CB-617F713CC2AD}" type="sib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D4F1C898-6D48-4EF2-BDF9-7AC0FE95779A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>
            <a:latin typeface="微软雅黑" panose="020B0503020204020204" charset="-122"/>
            <a:ea typeface="微软雅黑" panose="020B0503020204020204" charset="-122"/>
          </a:endParaRPr>
        </a:p>
        <a:p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dirty="0"/>
        </a:p>
      </dgm:t>
    </dgm:pt>
    <dgm:pt modelId="{8E6990D4-8032-40C0-A925-A28B7BC7F9E3}" type="par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66147EE1-044B-4CD0-82F6-AFACEE5A30F7}" type="sib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F24263FA-6F65-40FC-8C80-9C2794E75B0F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dirty="0"/>
        </a:p>
      </dgm:t>
    </dgm:pt>
    <dgm:pt modelId="{2282B520-DF8A-4048-AB7C-7A798C604FCA}" type="par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13700889-F7C5-46D1-9284-E4A7045538D0}" type="sib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E6E1A427-D0C5-4A37-AD8A-7836F2247724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dirty="0"/>
        </a:p>
      </dgm:t>
    </dgm:pt>
    <dgm:pt modelId="{10F5BF7A-AE78-4CAD-B563-E558163DFBAA}" type="par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5D10DCA6-4BF6-4058-8672-B05466FCED2B}" type="sib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E421949A-3242-4015-A6D2-5C029653A23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dirty="0"/>
        </a:p>
      </dgm:t>
    </dgm:pt>
    <dgm:pt modelId="{BE80C4CB-8A3C-4373-A9CF-46C7F678C3A2}" type="par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EBAEE488-CCF7-459C-88FF-94233DC3AAAD}" type="sib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FE9818BA-BF5D-4031-9CA6-D738C7B43CBB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dirty="0"/>
        </a:p>
      </dgm:t>
    </dgm:pt>
    <dgm:pt modelId="{A579EB46-9EA3-4CAD-B5A1-915AAAE8385F}" type="par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F8D3187C-35F0-4E2E-B41A-7AE81A2D8F04}" type="sib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5F09AEA3-6401-45A3-B975-6126B76E7CC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dirty="0"/>
        </a:p>
      </dgm:t>
    </dgm:pt>
    <dgm:pt modelId="{0E4CEBAA-974C-46D4-A822-B555284D8988}" type="par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1443E080-78FD-4E10-9F8F-C481E3141619}" type="sib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8F3FE5BD-17D2-4FC2-B54F-BFE2E292A51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dirty="0"/>
        </a:p>
      </dgm:t>
    </dgm:pt>
    <dgm:pt modelId="{1B28CF0F-69C3-47AB-ADFC-E5D07A3FA4B5}" type="par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844F581C-49BB-45B0-88CC-140844C3FDB9}" type="sib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5691F719-BF26-4C56-A3B1-4BFF31DB9745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dirty="0"/>
        </a:p>
      </dgm:t>
    </dgm:pt>
    <dgm:pt modelId="{D8A12332-071E-4353-9B42-DF4C6D0F434C}" type="par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3EA7D814-2BD1-4C27-AA07-73A2237BDDEC}" type="sib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16211A74-B889-4390-89AB-4F8A59672E50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dirty="0"/>
        </a:p>
      </dgm:t>
    </dgm:pt>
    <dgm:pt modelId="{116D83CB-C532-4CFE-AEA7-6F977D8B06D2}" type="par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C595233E-3F57-45F1-845C-39CD2759EF82}" type="sib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2A6EA90D-8F6F-4711-9BCC-86D1612BFFCD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dirty="0"/>
        </a:p>
      </dgm:t>
    </dgm:pt>
    <dgm:pt modelId="{E73FC456-F15A-4948-A5F3-2F049841FB8C}" type="par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C43EBFBA-E605-42DB-9D66-8ABE4B8BBFD7}" type="sib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251BC646-5218-43AE-99E3-5074781CF3F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dirty="0"/>
        </a:p>
      </dgm:t>
    </dgm:pt>
    <dgm:pt modelId="{F89A4686-D737-4398-AE65-AE378F54453D}" type="par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0392A93C-4240-44F1-BCDF-945E0FB3A915}" type="sib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BF6E3A8D-C177-47B5-8F9A-CF5C369F069F}">
      <dgm:prSet phldrT="[文本]" custT="1"/>
      <dgm:spPr/>
      <dgm:t>
        <a:bodyPr/>
        <a:lstStyle/>
        <a:p>
          <a:r>
            <a:rPr lang="zh-CN" altLang="en-US" sz="1400" b="1"/>
            <a:t>物管云系统</a:t>
          </a:r>
          <a:endParaRPr lang="zh-CN" altLang="en-US" sz="1400" b="1" dirty="0"/>
        </a:p>
      </dgm:t>
    </dgm:pt>
    <dgm:pt modelId="{9D4B4844-BFD7-4958-8E7C-EF5E4953E313}" type="par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986A4879-8518-4EB7-9921-B7F15C8D92C8}" type="sib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47D52D5D-FEBF-4358-B478-1CB4BB3D852C}" type="pres">
      <dgm:prSet presAssocID="{D4907C6F-68BB-4AE2-BF3F-4A281A1E36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6D4724-973C-496B-A423-D157B0656935}" type="pres">
      <dgm:prSet presAssocID="{856D32EB-0A27-49C6-9E1C-D5C3B0726FE3}" presName="compNode" presStyleCnt="0"/>
      <dgm:spPr/>
    </dgm:pt>
    <dgm:pt modelId="{3F42922C-EFE1-47F9-9E7D-1B85731D18A5}" type="pres">
      <dgm:prSet presAssocID="{856D32EB-0A27-49C6-9E1C-D5C3B0726FE3}" presName="aNode" presStyleLbl="bgShp" presStyleIdx="0" presStyleCnt="3"/>
      <dgm:spPr/>
      <dgm:t>
        <a:bodyPr/>
        <a:lstStyle/>
        <a:p>
          <a:endParaRPr lang="zh-CN" altLang="en-US"/>
        </a:p>
      </dgm:t>
    </dgm:pt>
    <dgm:pt modelId="{034376B3-8BAC-499E-9153-11010AD22E01}" type="pres">
      <dgm:prSet presAssocID="{856D32EB-0A27-49C6-9E1C-D5C3B0726FE3}" presName="textNode" presStyleLbl="bgShp" presStyleIdx="0" presStyleCnt="3"/>
      <dgm:spPr/>
      <dgm:t>
        <a:bodyPr/>
        <a:lstStyle/>
        <a:p>
          <a:endParaRPr lang="zh-CN" altLang="en-US"/>
        </a:p>
      </dgm:t>
    </dgm:pt>
    <dgm:pt modelId="{699E72B0-0B69-4410-9F2C-7ECE366B259B}" type="pres">
      <dgm:prSet presAssocID="{856D32EB-0A27-49C6-9E1C-D5C3B0726FE3}" presName="compChildNode" presStyleCnt="0"/>
      <dgm:spPr/>
    </dgm:pt>
    <dgm:pt modelId="{C89C2DCE-2EF1-4FFB-8501-EBEB0AFCD13C}" type="pres">
      <dgm:prSet presAssocID="{856D32EB-0A27-49C6-9E1C-D5C3B0726FE3}" presName="theInnerList" presStyleCnt="0"/>
      <dgm:spPr/>
    </dgm:pt>
    <dgm:pt modelId="{FE57179C-ADA5-4E5F-80B8-D148C64D005E}" type="pres">
      <dgm:prSet presAssocID="{F60CCED0-DAA9-494D-A437-7F311783E3AE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473B89-4D30-4071-8466-F5E77F1EF3B9}" type="pres">
      <dgm:prSet presAssocID="{F60CCED0-DAA9-494D-A437-7F311783E3AE}" presName="aSpace2" presStyleCnt="0"/>
      <dgm:spPr/>
    </dgm:pt>
    <dgm:pt modelId="{01F5E2F5-282A-4AD5-9C57-CB02EB54C511}" type="pres">
      <dgm:prSet presAssocID="{FD3BC9C1-4AFE-4370-A585-7E0DEE45B3EA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D474AEE-8176-4815-9026-BAFB346B2AEA}" type="pres">
      <dgm:prSet presAssocID="{FD3BC9C1-4AFE-4370-A585-7E0DEE45B3EA}" presName="aSpace2" presStyleCnt="0"/>
      <dgm:spPr/>
    </dgm:pt>
    <dgm:pt modelId="{1D54D9EA-9F5C-4C77-884B-7E6CA5F32886}" type="pres">
      <dgm:prSet presAssocID="{E421949A-3242-4015-A6D2-5C029653A23E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21B530-7348-43BF-A7B0-F4222945CDA7}" type="pres">
      <dgm:prSet presAssocID="{E421949A-3242-4015-A6D2-5C029653A23E}" presName="aSpace2" presStyleCnt="0"/>
      <dgm:spPr/>
    </dgm:pt>
    <dgm:pt modelId="{F0D24743-4F4F-4145-9460-BD11CE3C3BA4}" type="pres">
      <dgm:prSet presAssocID="{FE9818BA-BF5D-4031-9CA6-D738C7B43CBB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24981F-2744-4A64-9BCB-181D0A419C2B}" type="pres">
      <dgm:prSet presAssocID="{FE9818BA-BF5D-4031-9CA6-D738C7B43CBB}" presName="aSpace2" presStyleCnt="0"/>
      <dgm:spPr/>
    </dgm:pt>
    <dgm:pt modelId="{951DDE81-FBE1-4D7E-B492-B1659CAC03C9}" type="pres">
      <dgm:prSet presAssocID="{5F09AEA3-6401-45A3-B975-6126B76E7CC7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6609D0-0B62-4D13-A1AC-9A0DA6DE1F32}" type="pres">
      <dgm:prSet presAssocID="{856D32EB-0A27-49C6-9E1C-D5C3B0726FE3}" presName="aSpace" presStyleCnt="0"/>
      <dgm:spPr/>
    </dgm:pt>
    <dgm:pt modelId="{E4E661CC-E505-4432-AF77-6991D16DDCE6}" type="pres">
      <dgm:prSet presAssocID="{8AE2D40E-9AB4-42D4-AA82-0DDC311B2FEF}" presName="compNode" presStyleCnt="0"/>
      <dgm:spPr/>
    </dgm:pt>
    <dgm:pt modelId="{AAE8D0E6-54C8-4BD8-A1DC-45A9B3D3DF2F}" type="pres">
      <dgm:prSet presAssocID="{8AE2D40E-9AB4-42D4-AA82-0DDC311B2FEF}" presName="aNode" presStyleLbl="bgShp" presStyleIdx="1" presStyleCnt="3"/>
      <dgm:spPr/>
      <dgm:t>
        <a:bodyPr/>
        <a:lstStyle/>
        <a:p>
          <a:endParaRPr lang="zh-CN" altLang="en-US"/>
        </a:p>
      </dgm:t>
    </dgm:pt>
    <dgm:pt modelId="{27ABD422-D385-4C39-992D-1724B8ADCB96}" type="pres">
      <dgm:prSet presAssocID="{8AE2D40E-9AB4-42D4-AA82-0DDC311B2FEF}" presName="textNode" presStyleLbl="bgShp" presStyleIdx="1" presStyleCnt="3"/>
      <dgm:spPr/>
      <dgm:t>
        <a:bodyPr/>
        <a:lstStyle/>
        <a:p>
          <a:endParaRPr lang="zh-CN" altLang="en-US"/>
        </a:p>
      </dgm:t>
    </dgm:pt>
    <dgm:pt modelId="{0082DBF9-C7DA-4BD3-88F1-D9B3B80E8920}" type="pres">
      <dgm:prSet presAssocID="{8AE2D40E-9AB4-42D4-AA82-0DDC311B2FEF}" presName="compChildNode" presStyleCnt="0"/>
      <dgm:spPr/>
    </dgm:pt>
    <dgm:pt modelId="{370BCC41-5BD7-4CFC-B73E-B1CD3914676F}" type="pres">
      <dgm:prSet presAssocID="{8AE2D40E-9AB4-42D4-AA82-0DDC311B2FEF}" presName="theInnerList" presStyleCnt="0"/>
      <dgm:spPr/>
    </dgm:pt>
    <dgm:pt modelId="{C6B955EC-D83F-4A8D-BB25-D120E76A3EC2}" type="pres">
      <dgm:prSet presAssocID="{857165CE-A507-46C8-87AC-1A5E85B6B23C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A0CADB-22C8-45EC-87B2-830FD1569DEA}" type="pres">
      <dgm:prSet presAssocID="{857165CE-A507-46C8-87AC-1A5E85B6B23C}" presName="aSpace2" presStyleCnt="0"/>
      <dgm:spPr/>
    </dgm:pt>
    <dgm:pt modelId="{7DEE466D-F486-449F-9984-527D44D7D259}" type="pres">
      <dgm:prSet presAssocID="{23241659-1992-4E64-AF6E-775947A196FC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4872598-916E-4710-A7F0-2021C348D0E8}" type="pres">
      <dgm:prSet presAssocID="{23241659-1992-4E64-AF6E-775947A196FC}" presName="aSpace2" presStyleCnt="0"/>
      <dgm:spPr/>
    </dgm:pt>
    <dgm:pt modelId="{2FFB990F-27A3-4E79-80CC-74614F3A5578}" type="pres">
      <dgm:prSet presAssocID="{BF6E3A8D-C177-47B5-8F9A-CF5C369F069F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5558AF-C077-40FB-B7E4-377A54416BE7}" type="pres">
      <dgm:prSet presAssocID="{8AE2D40E-9AB4-42D4-AA82-0DDC311B2FEF}" presName="aSpace" presStyleCnt="0"/>
      <dgm:spPr/>
    </dgm:pt>
    <dgm:pt modelId="{AC60EB04-4937-48AC-B60E-DB368075754D}" type="pres">
      <dgm:prSet presAssocID="{D4F1C898-6D48-4EF2-BDF9-7AC0FE95779A}" presName="compNode" presStyleCnt="0"/>
      <dgm:spPr/>
    </dgm:pt>
    <dgm:pt modelId="{9BADAEB6-5624-4C41-9943-CEC039B99B8D}" type="pres">
      <dgm:prSet presAssocID="{D4F1C898-6D48-4EF2-BDF9-7AC0FE95779A}" presName="aNode" presStyleLbl="bgShp" presStyleIdx="2" presStyleCnt="3"/>
      <dgm:spPr/>
      <dgm:t>
        <a:bodyPr/>
        <a:lstStyle/>
        <a:p>
          <a:endParaRPr lang="zh-CN" altLang="en-US"/>
        </a:p>
      </dgm:t>
    </dgm:pt>
    <dgm:pt modelId="{5F81E0B5-B516-4E89-A788-61325E573C0B}" type="pres">
      <dgm:prSet presAssocID="{D4F1C898-6D48-4EF2-BDF9-7AC0FE95779A}" presName="textNode" presStyleLbl="bgShp" presStyleIdx="2" presStyleCnt="3"/>
      <dgm:spPr/>
      <dgm:t>
        <a:bodyPr/>
        <a:lstStyle/>
        <a:p>
          <a:endParaRPr lang="zh-CN" altLang="en-US"/>
        </a:p>
      </dgm:t>
    </dgm:pt>
    <dgm:pt modelId="{2642B1F2-EA69-409E-A868-2E99E893DB33}" type="pres">
      <dgm:prSet presAssocID="{D4F1C898-6D48-4EF2-BDF9-7AC0FE95779A}" presName="compChildNode" presStyleCnt="0"/>
      <dgm:spPr/>
    </dgm:pt>
    <dgm:pt modelId="{8A0C4AFD-76EA-49C9-8F48-382302DF1103}" type="pres">
      <dgm:prSet presAssocID="{D4F1C898-6D48-4EF2-BDF9-7AC0FE95779A}" presName="theInnerList" presStyleCnt="0"/>
      <dgm:spPr/>
    </dgm:pt>
    <dgm:pt modelId="{1B9A755D-482F-4BFF-AE84-9E457C7F5CBF}" type="pres">
      <dgm:prSet presAssocID="{F24263FA-6F65-40FC-8C80-9C2794E75B0F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5AF3013-1F71-419B-B79A-E20C56E5F985}" type="pres">
      <dgm:prSet presAssocID="{F24263FA-6F65-40FC-8C80-9C2794E75B0F}" presName="aSpace2" presStyleCnt="0"/>
      <dgm:spPr/>
    </dgm:pt>
    <dgm:pt modelId="{9BB8CF31-0D65-4454-86E8-78915F75ADE6}" type="pres">
      <dgm:prSet presAssocID="{E6E1A427-D0C5-4A37-AD8A-7836F2247724}" presName="childNode" presStyleLbl="node1" presStyleIdx="9" presStyleCnt="15" custScaleY="16259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208C20-7B8B-4D67-A9E5-9767BAB5057A}" type="pres">
      <dgm:prSet presAssocID="{E6E1A427-D0C5-4A37-AD8A-7836F2247724}" presName="aSpace2" presStyleCnt="0"/>
      <dgm:spPr/>
    </dgm:pt>
    <dgm:pt modelId="{285C87A8-FACB-49A6-8B1F-4538FB0FF453}" type="pres">
      <dgm:prSet presAssocID="{8F3FE5BD-17D2-4FC2-B54F-BFE2E292A51A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326F3A4-A349-44AC-97FE-50B99D5AA26E}" type="pres">
      <dgm:prSet presAssocID="{8F3FE5BD-17D2-4FC2-B54F-BFE2E292A51A}" presName="aSpace2" presStyleCnt="0"/>
      <dgm:spPr/>
    </dgm:pt>
    <dgm:pt modelId="{296D2FB7-8E4A-435E-924A-60010B51E9F0}" type="pres">
      <dgm:prSet presAssocID="{5691F719-BF26-4C56-A3B1-4BFF31DB9745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D3C4E44-43F7-488B-8D04-6B4827FCB0C0}" type="pres">
      <dgm:prSet presAssocID="{5691F719-BF26-4C56-A3B1-4BFF31DB9745}" presName="aSpace2" presStyleCnt="0"/>
      <dgm:spPr/>
    </dgm:pt>
    <dgm:pt modelId="{93A11C56-A806-4143-8082-CEDCF867D364}" type="pres">
      <dgm:prSet presAssocID="{16211A74-B889-4390-89AB-4F8A59672E50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2CCA40-6A5B-49B6-9C77-6A9323490A2B}" type="pres">
      <dgm:prSet presAssocID="{16211A74-B889-4390-89AB-4F8A59672E50}" presName="aSpace2" presStyleCnt="0"/>
      <dgm:spPr/>
    </dgm:pt>
    <dgm:pt modelId="{638C34B2-E5EB-4E8F-BFE3-F51F58D4B427}" type="pres">
      <dgm:prSet presAssocID="{2A6EA90D-8F6F-4711-9BCC-86D1612BFFC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B47EFF-140A-4E99-9BC5-584AF1768A7C}" type="pres">
      <dgm:prSet presAssocID="{2A6EA90D-8F6F-4711-9BCC-86D1612BFFCD}" presName="aSpace2" presStyleCnt="0"/>
      <dgm:spPr/>
    </dgm:pt>
    <dgm:pt modelId="{AB256B02-9896-492E-84FA-1A700BC67B91}" type="pres">
      <dgm:prSet presAssocID="{251BC646-5218-43AE-99E3-5074781CF3F7}" presName="childNode" presStyleLbl="node1" presStyleIdx="14" presStyleCnt="15" custScaleY="17673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5104D07-A680-4363-B1FE-D190C26AEBC7}" srcId="{856D32EB-0A27-49C6-9E1C-D5C3B0726FE3}" destId="{5F09AEA3-6401-45A3-B975-6126B76E7CC7}" srcOrd="4" destOrd="0" parTransId="{0E4CEBAA-974C-46D4-A822-B555284D8988}" sibTransId="{1443E080-78FD-4E10-9F8F-C481E3141619}"/>
    <dgm:cxn modelId="{B9A7D942-AA6F-4C39-A06A-2E270F122630}" type="presOf" srcId="{16211A74-B889-4390-89AB-4F8A59672E50}" destId="{93A11C56-A806-4143-8082-CEDCF867D364}" srcOrd="0" destOrd="0" presId="urn:microsoft.com/office/officeart/2005/8/layout/lProcess2"/>
    <dgm:cxn modelId="{3FD1A696-99A5-4E3E-B35A-4EFA2DA6DCF2}" srcId="{D4F1C898-6D48-4EF2-BDF9-7AC0FE95779A}" destId="{2A6EA90D-8F6F-4711-9BCC-86D1612BFFCD}" srcOrd="5" destOrd="0" parTransId="{E73FC456-F15A-4948-A5F3-2F049841FB8C}" sibTransId="{C43EBFBA-E605-42DB-9D66-8ABE4B8BBFD7}"/>
    <dgm:cxn modelId="{96DC3FB9-4B53-4888-8788-DCE0B1A02B98}" type="presOf" srcId="{BF6E3A8D-C177-47B5-8F9A-CF5C369F069F}" destId="{2FFB990F-27A3-4E79-80CC-74614F3A5578}" srcOrd="0" destOrd="0" presId="urn:microsoft.com/office/officeart/2005/8/layout/lProcess2"/>
    <dgm:cxn modelId="{6890D914-397E-4CA8-9A12-23F01539D18D}" type="presOf" srcId="{E6E1A427-D0C5-4A37-AD8A-7836F2247724}" destId="{9BB8CF31-0D65-4454-86E8-78915F75ADE6}" srcOrd="0" destOrd="0" presId="urn:microsoft.com/office/officeart/2005/8/layout/lProcess2"/>
    <dgm:cxn modelId="{BDF8DBD3-FB88-4974-842D-A29DEEADBDF3}" srcId="{D4907C6F-68BB-4AE2-BF3F-4A281A1E367D}" destId="{856D32EB-0A27-49C6-9E1C-D5C3B0726FE3}" srcOrd="0" destOrd="0" parTransId="{7291D335-0355-4607-B41C-03FD86A14A5F}" sibTransId="{74C2FE1D-7B28-46D4-9BCE-F11ED50DE345}"/>
    <dgm:cxn modelId="{02D1B8AA-8F1C-434F-BA54-09A6F873F0A3}" type="presOf" srcId="{5691F719-BF26-4C56-A3B1-4BFF31DB9745}" destId="{296D2FB7-8E4A-435E-924A-60010B51E9F0}" srcOrd="0" destOrd="0" presId="urn:microsoft.com/office/officeart/2005/8/layout/lProcess2"/>
    <dgm:cxn modelId="{3F6C6940-CC15-4E36-8707-9055C2481FB0}" type="presOf" srcId="{23241659-1992-4E64-AF6E-775947A196FC}" destId="{7DEE466D-F486-449F-9984-527D44D7D259}" srcOrd="0" destOrd="0" presId="urn:microsoft.com/office/officeart/2005/8/layout/lProcess2"/>
    <dgm:cxn modelId="{F7034360-DE40-40A3-A73C-C08E8D8E7679}" srcId="{D4F1C898-6D48-4EF2-BDF9-7AC0FE95779A}" destId="{5691F719-BF26-4C56-A3B1-4BFF31DB9745}" srcOrd="3" destOrd="0" parTransId="{D8A12332-071E-4353-9B42-DF4C6D0F434C}" sibTransId="{3EA7D814-2BD1-4C27-AA07-73A2237BDDEC}"/>
    <dgm:cxn modelId="{F605A0C8-6612-454E-9799-B46CB4795D75}" type="presOf" srcId="{F24263FA-6F65-40FC-8C80-9C2794E75B0F}" destId="{1B9A755D-482F-4BFF-AE84-9E457C7F5CBF}" srcOrd="0" destOrd="0" presId="urn:microsoft.com/office/officeart/2005/8/layout/lProcess2"/>
    <dgm:cxn modelId="{345FB8A2-F439-45E7-89FD-32A3E6F2BFA1}" type="presOf" srcId="{FD3BC9C1-4AFE-4370-A585-7E0DEE45B3EA}" destId="{01F5E2F5-282A-4AD5-9C57-CB02EB54C511}" srcOrd="0" destOrd="0" presId="urn:microsoft.com/office/officeart/2005/8/layout/lProcess2"/>
    <dgm:cxn modelId="{9843E6D1-B4A3-434D-A2F5-2F246A73E3FE}" srcId="{856D32EB-0A27-49C6-9E1C-D5C3B0726FE3}" destId="{FE9818BA-BF5D-4031-9CA6-D738C7B43CBB}" srcOrd="3" destOrd="0" parTransId="{A579EB46-9EA3-4CAD-B5A1-915AAAE8385F}" sibTransId="{F8D3187C-35F0-4E2E-B41A-7AE81A2D8F04}"/>
    <dgm:cxn modelId="{8636B6A5-557F-4D7A-BE8D-DFA2EDE0B9B2}" srcId="{856D32EB-0A27-49C6-9E1C-D5C3B0726FE3}" destId="{F60CCED0-DAA9-494D-A437-7F311783E3AE}" srcOrd="0" destOrd="0" parTransId="{A1BCE11D-3EE1-4CC6-9266-4A805D5F6BBE}" sibTransId="{576E35B6-F93B-4789-9968-4A53642E9F92}"/>
    <dgm:cxn modelId="{FC4A1A3A-4E9E-43D6-911B-2E1D280409CB}" srcId="{D4907C6F-68BB-4AE2-BF3F-4A281A1E367D}" destId="{D4F1C898-6D48-4EF2-BDF9-7AC0FE95779A}" srcOrd="2" destOrd="0" parTransId="{8E6990D4-8032-40C0-A925-A28B7BC7F9E3}" sibTransId="{66147EE1-044B-4CD0-82F6-AFACEE5A30F7}"/>
    <dgm:cxn modelId="{3C7ABFA1-0476-4B95-A921-4AF89B34431D}" type="presOf" srcId="{856D32EB-0A27-49C6-9E1C-D5C3B0726FE3}" destId="{034376B3-8BAC-499E-9153-11010AD22E01}" srcOrd="1" destOrd="0" presId="urn:microsoft.com/office/officeart/2005/8/layout/lProcess2"/>
    <dgm:cxn modelId="{5931AD0D-0B76-4535-BCF3-9230534A4B35}" srcId="{8AE2D40E-9AB4-42D4-AA82-0DDC311B2FEF}" destId="{857165CE-A507-46C8-87AC-1A5E85B6B23C}" srcOrd="0" destOrd="0" parTransId="{EA68ED10-E32A-4560-A0CF-C6F906F3D65B}" sibTransId="{C704B009-ECD5-4038-B760-3C27D108E225}"/>
    <dgm:cxn modelId="{69F8566C-2BBA-4278-9909-61F47C377556}" type="presOf" srcId="{F60CCED0-DAA9-494D-A437-7F311783E3AE}" destId="{FE57179C-ADA5-4E5F-80B8-D148C64D005E}" srcOrd="0" destOrd="0" presId="urn:microsoft.com/office/officeart/2005/8/layout/lProcess2"/>
    <dgm:cxn modelId="{FDFC2A9F-71AF-4B2F-A3AA-FB589FDEAB4F}" type="presOf" srcId="{857165CE-A507-46C8-87AC-1A5E85B6B23C}" destId="{C6B955EC-D83F-4A8D-BB25-D120E76A3EC2}" srcOrd="0" destOrd="0" presId="urn:microsoft.com/office/officeart/2005/8/layout/lProcess2"/>
    <dgm:cxn modelId="{D11D80EB-CC6A-47DB-976B-A8B19754FD95}" srcId="{D4F1C898-6D48-4EF2-BDF9-7AC0FE95779A}" destId="{251BC646-5218-43AE-99E3-5074781CF3F7}" srcOrd="6" destOrd="0" parTransId="{F89A4686-D737-4398-AE65-AE378F54453D}" sibTransId="{0392A93C-4240-44F1-BCDF-945E0FB3A915}"/>
    <dgm:cxn modelId="{8CA52D78-9008-42CC-ACBB-E6C60B4676CF}" type="presOf" srcId="{8AE2D40E-9AB4-42D4-AA82-0DDC311B2FEF}" destId="{AAE8D0E6-54C8-4BD8-A1DC-45A9B3D3DF2F}" srcOrd="0" destOrd="0" presId="urn:microsoft.com/office/officeart/2005/8/layout/lProcess2"/>
    <dgm:cxn modelId="{F8A605D0-0079-486C-BE1A-665D83343429}" srcId="{D4907C6F-68BB-4AE2-BF3F-4A281A1E367D}" destId="{8AE2D40E-9AB4-42D4-AA82-0DDC311B2FEF}" srcOrd="1" destOrd="0" parTransId="{44D4A78E-4F4B-4F85-849F-88D77921093D}" sibTransId="{B97D4B6E-20EB-448B-B361-A3DE55D4369A}"/>
    <dgm:cxn modelId="{7E202F55-FC36-405D-A34F-83F7DA1B9679}" srcId="{D4F1C898-6D48-4EF2-BDF9-7AC0FE95779A}" destId="{8F3FE5BD-17D2-4FC2-B54F-BFE2E292A51A}" srcOrd="2" destOrd="0" parTransId="{1B28CF0F-69C3-47AB-ADFC-E5D07A3FA4B5}" sibTransId="{844F581C-49BB-45B0-88CC-140844C3FDB9}"/>
    <dgm:cxn modelId="{C6D16AD8-FA30-44BB-8CA1-6E879F7C8C8C}" srcId="{856D32EB-0A27-49C6-9E1C-D5C3B0726FE3}" destId="{E421949A-3242-4015-A6D2-5C029653A23E}" srcOrd="2" destOrd="0" parTransId="{BE80C4CB-8A3C-4373-A9CF-46C7F678C3A2}" sibTransId="{EBAEE488-CCF7-459C-88FF-94233DC3AAAD}"/>
    <dgm:cxn modelId="{1F869306-93D1-4108-B28B-CD09484641B0}" type="presOf" srcId="{FE9818BA-BF5D-4031-9CA6-D738C7B43CBB}" destId="{F0D24743-4F4F-4145-9460-BD11CE3C3BA4}" srcOrd="0" destOrd="0" presId="urn:microsoft.com/office/officeart/2005/8/layout/lProcess2"/>
    <dgm:cxn modelId="{4DEA218A-8B5B-494C-8EC4-F2391453B323}" type="presOf" srcId="{856D32EB-0A27-49C6-9E1C-D5C3B0726FE3}" destId="{3F42922C-EFE1-47F9-9E7D-1B85731D18A5}" srcOrd="0" destOrd="0" presId="urn:microsoft.com/office/officeart/2005/8/layout/lProcess2"/>
    <dgm:cxn modelId="{AD1293DD-A8F4-4DC7-878C-D344D63A275C}" srcId="{D4F1C898-6D48-4EF2-BDF9-7AC0FE95779A}" destId="{F24263FA-6F65-40FC-8C80-9C2794E75B0F}" srcOrd="0" destOrd="0" parTransId="{2282B520-DF8A-4048-AB7C-7A798C604FCA}" sibTransId="{13700889-F7C5-46D1-9284-E4A7045538D0}"/>
    <dgm:cxn modelId="{F0C025E4-76B8-4A02-9479-8548D9590E91}" srcId="{8AE2D40E-9AB4-42D4-AA82-0DDC311B2FEF}" destId="{BF6E3A8D-C177-47B5-8F9A-CF5C369F069F}" srcOrd="2" destOrd="0" parTransId="{9D4B4844-BFD7-4958-8E7C-EF5E4953E313}" sibTransId="{986A4879-8518-4EB7-9921-B7F15C8D92C8}"/>
    <dgm:cxn modelId="{260AD329-04D5-462F-B11E-DD7A57ECD2EA}" type="presOf" srcId="{D4907C6F-68BB-4AE2-BF3F-4A281A1E367D}" destId="{47D52D5D-FEBF-4358-B478-1CB4BB3D852C}" srcOrd="0" destOrd="0" presId="urn:microsoft.com/office/officeart/2005/8/layout/lProcess2"/>
    <dgm:cxn modelId="{34BFD8B8-38A0-476B-AEF0-8114F3E8B1C4}" type="presOf" srcId="{D4F1C898-6D48-4EF2-BDF9-7AC0FE95779A}" destId="{9BADAEB6-5624-4C41-9943-CEC039B99B8D}" srcOrd="0" destOrd="0" presId="urn:microsoft.com/office/officeart/2005/8/layout/lProcess2"/>
    <dgm:cxn modelId="{913AD2A0-F3CC-44C8-B32A-D7631AA62BF7}" type="presOf" srcId="{8F3FE5BD-17D2-4FC2-B54F-BFE2E292A51A}" destId="{285C87A8-FACB-49A6-8B1F-4538FB0FF453}" srcOrd="0" destOrd="0" presId="urn:microsoft.com/office/officeart/2005/8/layout/lProcess2"/>
    <dgm:cxn modelId="{96A59381-72FE-4808-8A5F-27D371FEB3DA}" type="presOf" srcId="{5F09AEA3-6401-45A3-B975-6126B76E7CC7}" destId="{951DDE81-FBE1-4D7E-B492-B1659CAC03C9}" srcOrd="0" destOrd="0" presId="urn:microsoft.com/office/officeart/2005/8/layout/lProcess2"/>
    <dgm:cxn modelId="{8978BF10-6CCD-4B6D-A59D-2EEABA8ADDFE}" srcId="{D4F1C898-6D48-4EF2-BDF9-7AC0FE95779A}" destId="{E6E1A427-D0C5-4A37-AD8A-7836F2247724}" srcOrd="1" destOrd="0" parTransId="{10F5BF7A-AE78-4CAD-B563-E558163DFBAA}" sibTransId="{5D10DCA6-4BF6-4058-8672-B05466FCED2B}"/>
    <dgm:cxn modelId="{4FA78F6B-1C7C-44E3-A246-27515CEB4A83}" type="presOf" srcId="{D4F1C898-6D48-4EF2-BDF9-7AC0FE95779A}" destId="{5F81E0B5-B516-4E89-A788-61325E573C0B}" srcOrd="1" destOrd="0" presId="urn:microsoft.com/office/officeart/2005/8/layout/lProcess2"/>
    <dgm:cxn modelId="{B39858BC-5B80-4CF5-BA43-BA85483F1130}" srcId="{856D32EB-0A27-49C6-9E1C-D5C3B0726FE3}" destId="{FD3BC9C1-4AFE-4370-A585-7E0DEE45B3EA}" srcOrd="1" destOrd="0" parTransId="{8D9CA1DA-9F82-4E38-BC6F-DF9406F1DFF8}" sibTransId="{1AA67811-15E3-4E65-807A-F5E3C6759805}"/>
    <dgm:cxn modelId="{82208E70-3889-4250-B836-DFFEACB63354}" type="presOf" srcId="{E421949A-3242-4015-A6D2-5C029653A23E}" destId="{1D54D9EA-9F5C-4C77-884B-7E6CA5F32886}" srcOrd="0" destOrd="0" presId="urn:microsoft.com/office/officeart/2005/8/layout/lProcess2"/>
    <dgm:cxn modelId="{B4D22CA7-C914-43CD-9429-89E66B9077FA}" srcId="{D4F1C898-6D48-4EF2-BDF9-7AC0FE95779A}" destId="{16211A74-B889-4390-89AB-4F8A59672E50}" srcOrd="4" destOrd="0" parTransId="{116D83CB-C532-4CFE-AEA7-6F977D8B06D2}" sibTransId="{C595233E-3F57-45F1-845C-39CD2759EF82}"/>
    <dgm:cxn modelId="{CA451432-FF47-46F3-8D17-261492E447D5}" type="presOf" srcId="{251BC646-5218-43AE-99E3-5074781CF3F7}" destId="{AB256B02-9896-492E-84FA-1A700BC67B91}" srcOrd="0" destOrd="0" presId="urn:microsoft.com/office/officeart/2005/8/layout/lProcess2"/>
    <dgm:cxn modelId="{66071A27-E8F5-4E4A-9DDB-A65CB8F19576}" type="presOf" srcId="{2A6EA90D-8F6F-4711-9BCC-86D1612BFFCD}" destId="{638C34B2-E5EB-4E8F-BFE3-F51F58D4B427}" srcOrd="0" destOrd="0" presId="urn:microsoft.com/office/officeart/2005/8/layout/lProcess2"/>
    <dgm:cxn modelId="{1175E9AE-0279-4D64-8FDE-21F91E574DB7}" srcId="{8AE2D40E-9AB4-42D4-AA82-0DDC311B2FEF}" destId="{23241659-1992-4E64-AF6E-775947A196FC}" srcOrd="1" destOrd="0" parTransId="{BDBD00A4-0811-42F1-B624-E62DEE3FA508}" sibTransId="{34015ABD-04C3-48E4-A3CB-617F713CC2AD}"/>
    <dgm:cxn modelId="{ACAE384C-F6E1-4BA8-B731-3D837CEA4E3B}" type="presOf" srcId="{8AE2D40E-9AB4-42D4-AA82-0DDC311B2FEF}" destId="{27ABD422-D385-4C39-992D-1724B8ADCB96}" srcOrd="1" destOrd="0" presId="urn:microsoft.com/office/officeart/2005/8/layout/lProcess2"/>
    <dgm:cxn modelId="{5A206448-0F6C-4B4F-9265-7E20B30CF92B}" type="presParOf" srcId="{47D52D5D-FEBF-4358-B478-1CB4BB3D852C}" destId="{CC6D4724-973C-496B-A423-D157B0656935}" srcOrd="0" destOrd="0" presId="urn:microsoft.com/office/officeart/2005/8/layout/lProcess2"/>
    <dgm:cxn modelId="{8BDECDB1-DFB7-4099-9CB1-711C27B57869}" type="presParOf" srcId="{CC6D4724-973C-496B-A423-D157B0656935}" destId="{3F42922C-EFE1-47F9-9E7D-1B85731D18A5}" srcOrd="0" destOrd="0" presId="urn:microsoft.com/office/officeart/2005/8/layout/lProcess2"/>
    <dgm:cxn modelId="{0A137CDD-669B-42F6-9750-D2DCA4325543}" type="presParOf" srcId="{CC6D4724-973C-496B-A423-D157B0656935}" destId="{034376B3-8BAC-499E-9153-11010AD22E01}" srcOrd="1" destOrd="0" presId="urn:microsoft.com/office/officeart/2005/8/layout/lProcess2"/>
    <dgm:cxn modelId="{94729455-7BE2-4B39-BF9C-83F2BACC9B41}" type="presParOf" srcId="{CC6D4724-973C-496B-A423-D157B0656935}" destId="{699E72B0-0B69-4410-9F2C-7ECE366B259B}" srcOrd="2" destOrd="0" presId="urn:microsoft.com/office/officeart/2005/8/layout/lProcess2"/>
    <dgm:cxn modelId="{8A51B2AA-712A-45A4-969F-640EDC34D2FF}" type="presParOf" srcId="{699E72B0-0B69-4410-9F2C-7ECE366B259B}" destId="{C89C2DCE-2EF1-4FFB-8501-EBEB0AFCD13C}" srcOrd="0" destOrd="0" presId="urn:microsoft.com/office/officeart/2005/8/layout/lProcess2"/>
    <dgm:cxn modelId="{34A644B9-5F39-4A6C-8904-74384751210D}" type="presParOf" srcId="{C89C2DCE-2EF1-4FFB-8501-EBEB0AFCD13C}" destId="{FE57179C-ADA5-4E5F-80B8-D148C64D005E}" srcOrd="0" destOrd="0" presId="urn:microsoft.com/office/officeart/2005/8/layout/lProcess2"/>
    <dgm:cxn modelId="{71E5C380-FF1A-4178-8375-948A005DDF50}" type="presParOf" srcId="{C89C2DCE-2EF1-4FFB-8501-EBEB0AFCD13C}" destId="{FF473B89-4D30-4071-8466-F5E77F1EF3B9}" srcOrd="1" destOrd="0" presId="urn:microsoft.com/office/officeart/2005/8/layout/lProcess2"/>
    <dgm:cxn modelId="{4EF24F86-3B52-4248-A10D-F2E4445E13B0}" type="presParOf" srcId="{C89C2DCE-2EF1-4FFB-8501-EBEB0AFCD13C}" destId="{01F5E2F5-282A-4AD5-9C57-CB02EB54C511}" srcOrd="2" destOrd="0" presId="urn:microsoft.com/office/officeart/2005/8/layout/lProcess2"/>
    <dgm:cxn modelId="{299400F7-6CE9-499D-9FB7-751814F31458}" type="presParOf" srcId="{C89C2DCE-2EF1-4FFB-8501-EBEB0AFCD13C}" destId="{6D474AEE-8176-4815-9026-BAFB346B2AEA}" srcOrd="3" destOrd="0" presId="urn:microsoft.com/office/officeart/2005/8/layout/lProcess2"/>
    <dgm:cxn modelId="{304AB8DF-3B55-470E-A3C8-8D7D71FC3086}" type="presParOf" srcId="{C89C2DCE-2EF1-4FFB-8501-EBEB0AFCD13C}" destId="{1D54D9EA-9F5C-4C77-884B-7E6CA5F32886}" srcOrd="4" destOrd="0" presId="urn:microsoft.com/office/officeart/2005/8/layout/lProcess2"/>
    <dgm:cxn modelId="{E1AAC168-8CD8-4763-B7B3-5C3C0927AAE1}" type="presParOf" srcId="{C89C2DCE-2EF1-4FFB-8501-EBEB0AFCD13C}" destId="{DA21B530-7348-43BF-A7B0-F4222945CDA7}" srcOrd="5" destOrd="0" presId="urn:microsoft.com/office/officeart/2005/8/layout/lProcess2"/>
    <dgm:cxn modelId="{E2C4F3F9-9540-488B-98E7-256B3D20A49F}" type="presParOf" srcId="{C89C2DCE-2EF1-4FFB-8501-EBEB0AFCD13C}" destId="{F0D24743-4F4F-4145-9460-BD11CE3C3BA4}" srcOrd="6" destOrd="0" presId="urn:microsoft.com/office/officeart/2005/8/layout/lProcess2"/>
    <dgm:cxn modelId="{D98A5EF1-E46D-4343-820F-AD79EB56D2AB}" type="presParOf" srcId="{C89C2DCE-2EF1-4FFB-8501-EBEB0AFCD13C}" destId="{9724981F-2744-4A64-9BCB-181D0A419C2B}" srcOrd="7" destOrd="0" presId="urn:microsoft.com/office/officeart/2005/8/layout/lProcess2"/>
    <dgm:cxn modelId="{5AE8BB01-A8A6-4364-A712-41BB829A85B8}" type="presParOf" srcId="{C89C2DCE-2EF1-4FFB-8501-EBEB0AFCD13C}" destId="{951DDE81-FBE1-4D7E-B492-B1659CAC03C9}" srcOrd="8" destOrd="0" presId="urn:microsoft.com/office/officeart/2005/8/layout/lProcess2"/>
    <dgm:cxn modelId="{D50CE0EC-7390-4E7B-9DEB-9E00DA80D5DF}" type="presParOf" srcId="{47D52D5D-FEBF-4358-B478-1CB4BB3D852C}" destId="{CB6609D0-0B62-4D13-A1AC-9A0DA6DE1F32}" srcOrd="1" destOrd="0" presId="urn:microsoft.com/office/officeart/2005/8/layout/lProcess2"/>
    <dgm:cxn modelId="{B7182E7A-6A74-42C9-8F7B-7CC488A4D3D7}" type="presParOf" srcId="{47D52D5D-FEBF-4358-B478-1CB4BB3D852C}" destId="{E4E661CC-E505-4432-AF77-6991D16DDCE6}" srcOrd="2" destOrd="0" presId="urn:microsoft.com/office/officeart/2005/8/layout/lProcess2"/>
    <dgm:cxn modelId="{FFE707F9-4AA0-4B7E-B13D-16595AEC3716}" type="presParOf" srcId="{E4E661CC-E505-4432-AF77-6991D16DDCE6}" destId="{AAE8D0E6-54C8-4BD8-A1DC-45A9B3D3DF2F}" srcOrd="0" destOrd="0" presId="urn:microsoft.com/office/officeart/2005/8/layout/lProcess2"/>
    <dgm:cxn modelId="{C88DDDF8-9A54-493F-87B5-9179B219FE5C}" type="presParOf" srcId="{E4E661CC-E505-4432-AF77-6991D16DDCE6}" destId="{27ABD422-D385-4C39-992D-1724B8ADCB96}" srcOrd="1" destOrd="0" presId="urn:microsoft.com/office/officeart/2005/8/layout/lProcess2"/>
    <dgm:cxn modelId="{1909EC91-D097-4A4A-B325-8C493B636476}" type="presParOf" srcId="{E4E661CC-E505-4432-AF77-6991D16DDCE6}" destId="{0082DBF9-C7DA-4BD3-88F1-D9B3B80E8920}" srcOrd="2" destOrd="0" presId="urn:microsoft.com/office/officeart/2005/8/layout/lProcess2"/>
    <dgm:cxn modelId="{5791C1A7-B12E-4C02-91B1-7854A51014D2}" type="presParOf" srcId="{0082DBF9-C7DA-4BD3-88F1-D9B3B80E8920}" destId="{370BCC41-5BD7-4CFC-B73E-B1CD3914676F}" srcOrd="0" destOrd="0" presId="urn:microsoft.com/office/officeart/2005/8/layout/lProcess2"/>
    <dgm:cxn modelId="{078C19E4-4F65-4F1A-A9A2-D8E4BD6F0BCE}" type="presParOf" srcId="{370BCC41-5BD7-4CFC-B73E-B1CD3914676F}" destId="{C6B955EC-D83F-4A8D-BB25-D120E76A3EC2}" srcOrd="0" destOrd="0" presId="urn:microsoft.com/office/officeart/2005/8/layout/lProcess2"/>
    <dgm:cxn modelId="{A4442190-DEC9-4A4C-8A9A-CF7E1AE54A8A}" type="presParOf" srcId="{370BCC41-5BD7-4CFC-B73E-B1CD3914676F}" destId="{69A0CADB-22C8-45EC-87B2-830FD1569DEA}" srcOrd="1" destOrd="0" presId="urn:microsoft.com/office/officeart/2005/8/layout/lProcess2"/>
    <dgm:cxn modelId="{779E591A-CA55-42B6-AA7E-ED30CFD7D7DA}" type="presParOf" srcId="{370BCC41-5BD7-4CFC-B73E-B1CD3914676F}" destId="{7DEE466D-F486-449F-9984-527D44D7D259}" srcOrd="2" destOrd="0" presId="urn:microsoft.com/office/officeart/2005/8/layout/lProcess2"/>
    <dgm:cxn modelId="{0EC5D62F-B85C-4002-9E8D-3818DA5F9226}" type="presParOf" srcId="{370BCC41-5BD7-4CFC-B73E-B1CD3914676F}" destId="{44872598-916E-4710-A7F0-2021C348D0E8}" srcOrd="3" destOrd="0" presId="urn:microsoft.com/office/officeart/2005/8/layout/lProcess2"/>
    <dgm:cxn modelId="{8A53E545-0863-47CF-B07E-7CD00C646162}" type="presParOf" srcId="{370BCC41-5BD7-4CFC-B73E-B1CD3914676F}" destId="{2FFB990F-27A3-4E79-80CC-74614F3A5578}" srcOrd="4" destOrd="0" presId="urn:microsoft.com/office/officeart/2005/8/layout/lProcess2"/>
    <dgm:cxn modelId="{58D9F13E-7C62-4594-8C28-524F194D28CC}" type="presParOf" srcId="{47D52D5D-FEBF-4358-B478-1CB4BB3D852C}" destId="{015558AF-C077-40FB-B7E4-377A54416BE7}" srcOrd="3" destOrd="0" presId="urn:microsoft.com/office/officeart/2005/8/layout/lProcess2"/>
    <dgm:cxn modelId="{B972AD97-CF98-41DC-9F6E-F5078728D74E}" type="presParOf" srcId="{47D52D5D-FEBF-4358-B478-1CB4BB3D852C}" destId="{AC60EB04-4937-48AC-B60E-DB368075754D}" srcOrd="4" destOrd="0" presId="urn:microsoft.com/office/officeart/2005/8/layout/lProcess2"/>
    <dgm:cxn modelId="{813749A0-18D3-44BE-ADDA-B11B3EABA0AE}" type="presParOf" srcId="{AC60EB04-4937-48AC-B60E-DB368075754D}" destId="{9BADAEB6-5624-4C41-9943-CEC039B99B8D}" srcOrd="0" destOrd="0" presId="urn:microsoft.com/office/officeart/2005/8/layout/lProcess2"/>
    <dgm:cxn modelId="{9F446BDC-C6AA-4621-B0B1-E79E28BB3694}" type="presParOf" srcId="{AC60EB04-4937-48AC-B60E-DB368075754D}" destId="{5F81E0B5-B516-4E89-A788-61325E573C0B}" srcOrd="1" destOrd="0" presId="urn:microsoft.com/office/officeart/2005/8/layout/lProcess2"/>
    <dgm:cxn modelId="{3F9BA10B-6A14-4558-B513-024E23BA28A3}" type="presParOf" srcId="{AC60EB04-4937-48AC-B60E-DB368075754D}" destId="{2642B1F2-EA69-409E-A868-2E99E893DB33}" srcOrd="2" destOrd="0" presId="urn:microsoft.com/office/officeart/2005/8/layout/lProcess2"/>
    <dgm:cxn modelId="{3FBA9BAD-17D4-4625-B454-C79A675E0352}" type="presParOf" srcId="{2642B1F2-EA69-409E-A868-2E99E893DB33}" destId="{8A0C4AFD-76EA-49C9-8F48-382302DF1103}" srcOrd="0" destOrd="0" presId="urn:microsoft.com/office/officeart/2005/8/layout/lProcess2"/>
    <dgm:cxn modelId="{BF581A9C-B7C9-476D-B648-A55B05A76F10}" type="presParOf" srcId="{8A0C4AFD-76EA-49C9-8F48-382302DF1103}" destId="{1B9A755D-482F-4BFF-AE84-9E457C7F5CBF}" srcOrd="0" destOrd="0" presId="urn:microsoft.com/office/officeart/2005/8/layout/lProcess2"/>
    <dgm:cxn modelId="{EE111808-9055-4F18-A8BB-FC2228801226}" type="presParOf" srcId="{8A0C4AFD-76EA-49C9-8F48-382302DF1103}" destId="{45AF3013-1F71-419B-B79A-E20C56E5F985}" srcOrd="1" destOrd="0" presId="urn:microsoft.com/office/officeart/2005/8/layout/lProcess2"/>
    <dgm:cxn modelId="{55E0F774-4F27-4E89-A140-D0B0A40EB281}" type="presParOf" srcId="{8A0C4AFD-76EA-49C9-8F48-382302DF1103}" destId="{9BB8CF31-0D65-4454-86E8-78915F75ADE6}" srcOrd="2" destOrd="0" presId="urn:microsoft.com/office/officeart/2005/8/layout/lProcess2"/>
    <dgm:cxn modelId="{78FD0583-2D89-46D0-941C-575F6DC805C1}" type="presParOf" srcId="{8A0C4AFD-76EA-49C9-8F48-382302DF1103}" destId="{D7208C20-7B8B-4D67-A9E5-9767BAB5057A}" srcOrd="3" destOrd="0" presId="urn:microsoft.com/office/officeart/2005/8/layout/lProcess2"/>
    <dgm:cxn modelId="{32785B4F-AEC1-4165-ADA6-141691B29F32}" type="presParOf" srcId="{8A0C4AFD-76EA-49C9-8F48-382302DF1103}" destId="{285C87A8-FACB-49A6-8B1F-4538FB0FF453}" srcOrd="4" destOrd="0" presId="urn:microsoft.com/office/officeart/2005/8/layout/lProcess2"/>
    <dgm:cxn modelId="{D10C1B7B-FE8F-4C17-8DDF-97A00229C6D6}" type="presParOf" srcId="{8A0C4AFD-76EA-49C9-8F48-382302DF1103}" destId="{3326F3A4-A349-44AC-97FE-50B99D5AA26E}" srcOrd="5" destOrd="0" presId="urn:microsoft.com/office/officeart/2005/8/layout/lProcess2"/>
    <dgm:cxn modelId="{DBD13343-8788-43E9-B521-12A513A28396}" type="presParOf" srcId="{8A0C4AFD-76EA-49C9-8F48-382302DF1103}" destId="{296D2FB7-8E4A-435E-924A-60010B51E9F0}" srcOrd="6" destOrd="0" presId="urn:microsoft.com/office/officeart/2005/8/layout/lProcess2"/>
    <dgm:cxn modelId="{23560FA8-F4F6-4AF7-A3F0-CE91A9C21C99}" type="presParOf" srcId="{8A0C4AFD-76EA-49C9-8F48-382302DF1103}" destId="{4D3C4E44-43F7-488B-8D04-6B4827FCB0C0}" srcOrd="7" destOrd="0" presId="urn:microsoft.com/office/officeart/2005/8/layout/lProcess2"/>
    <dgm:cxn modelId="{694E1E9B-EB89-4D16-AA93-EA6844FDFF0C}" type="presParOf" srcId="{8A0C4AFD-76EA-49C9-8F48-382302DF1103}" destId="{93A11C56-A806-4143-8082-CEDCF867D364}" srcOrd="8" destOrd="0" presId="urn:microsoft.com/office/officeart/2005/8/layout/lProcess2"/>
    <dgm:cxn modelId="{44B6B2BB-D8A3-4C1E-88A1-E471578A447F}" type="presParOf" srcId="{8A0C4AFD-76EA-49C9-8F48-382302DF1103}" destId="{992CCA40-6A5B-49B6-9C77-6A9323490A2B}" srcOrd="9" destOrd="0" presId="urn:microsoft.com/office/officeart/2005/8/layout/lProcess2"/>
    <dgm:cxn modelId="{0C944FF2-E06C-4BBD-8497-2469D0864C6A}" type="presParOf" srcId="{8A0C4AFD-76EA-49C9-8F48-382302DF1103}" destId="{638C34B2-E5EB-4E8F-BFE3-F51F58D4B427}" srcOrd="10" destOrd="0" presId="urn:microsoft.com/office/officeart/2005/8/layout/lProcess2"/>
    <dgm:cxn modelId="{69A9BB63-E574-4A05-8FDB-A9F475D25050}" type="presParOf" srcId="{8A0C4AFD-76EA-49C9-8F48-382302DF1103}" destId="{7BB47EFF-140A-4E99-9BC5-584AF1768A7C}" srcOrd="11" destOrd="0" presId="urn:microsoft.com/office/officeart/2005/8/layout/lProcess2"/>
    <dgm:cxn modelId="{7B8E8223-E157-4CAD-A12F-2668C7F4153A}" type="presParOf" srcId="{8A0C4AFD-76EA-49C9-8F48-382302DF1103}" destId="{AB256B02-9896-492E-84FA-1A700BC67B91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922C-EFE1-47F9-9E7D-1B85731D18A5}">
      <dsp:nvSpPr>
        <dsp:cNvPr id="0" name=""/>
        <dsp:cNvSpPr/>
      </dsp:nvSpPr>
      <dsp:spPr>
        <a:xfrm>
          <a:off x="1054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800" b="1" kern="1200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1054" y="0"/>
        <a:ext cx="2740917" cy="1621971"/>
      </dsp:txXfrm>
    </dsp:sp>
    <dsp:sp modelId="{FE57179C-ADA5-4E5F-80B8-D148C64D005E}">
      <dsp:nvSpPr>
        <dsp:cNvPr id="0" name=""/>
        <dsp:cNvSpPr/>
      </dsp:nvSpPr>
      <dsp:spPr>
        <a:xfrm>
          <a:off x="275145" y="162299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kern="1200" dirty="0"/>
        </a:p>
      </dsp:txBody>
      <dsp:txXfrm>
        <a:off x="293464" y="1641313"/>
        <a:ext cx="2156096" cy="588826"/>
      </dsp:txXfrm>
    </dsp:sp>
    <dsp:sp modelId="{01F5E2F5-282A-4AD5-9C57-CB02EB54C511}">
      <dsp:nvSpPr>
        <dsp:cNvPr id="0" name=""/>
        <dsp:cNvSpPr/>
      </dsp:nvSpPr>
      <dsp:spPr>
        <a:xfrm>
          <a:off x="275145" y="234468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kern="1200" dirty="0"/>
        </a:p>
      </dsp:txBody>
      <dsp:txXfrm>
        <a:off x="293464" y="2363003"/>
        <a:ext cx="2156096" cy="588826"/>
      </dsp:txXfrm>
    </dsp:sp>
    <dsp:sp modelId="{1D54D9EA-9F5C-4C77-884B-7E6CA5F32886}">
      <dsp:nvSpPr>
        <dsp:cNvPr id="0" name=""/>
        <dsp:cNvSpPr/>
      </dsp:nvSpPr>
      <dsp:spPr>
        <a:xfrm>
          <a:off x="275145" y="306637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kern="1200" dirty="0"/>
        </a:p>
      </dsp:txBody>
      <dsp:txXfrm>
        <a:off x="293464" y="3084693"/>
        <a:ext cx="2156096" cy="588826"/>
      </dsp:txXfrm>
    </dsp:sp>
    <dsp:sp modelId="{F0D24743-4F4F-4145-9460-BD11CE3C3BA4}">
      <dsp:nvSpPr>
        <dsp:cNvPr id="0" name=""/>
        <dsp:cNvSpPr/>
      </dsp:nvSpPr>
      <dsp:spPr>
        <a:xfrm>
          <a:off x="275145" y="378806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kern="1200" dirty="0"/>
        </a:p>
      </dsp:txBody>
      <dsp:txXfrm>
        <a:off x="293464" y="3806383"/>
        <a:ext cx="2156096" cy="588826"/>
      </dsp:txXfrm>
    </dsp:sp>
    <dsp:sp modelId="{951DDE81-FBE1-4D7E-B492-B1659CAC03C9}">
      <dsp:nvSpPr>
        <dsp:cNvPr id="0" name=""/>
        <dsp:cNvSpPr/>
      </dsp:nvSpPr>
      <dsp:spPr>
        <a:xfrm>
          <a:off x="275145" y="450975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kern="1200" dirty="0"/>
        </a:p>
      </dsp:txBody>
      <dsp:txXfrm>
        <a:off x="293464" y="4528073"/>
        <a:ext cx="2156096" cy="588826"/>
      </dsp:txXfrm>
    </dsp:sp>
    <dsp:sp modelId="{AAE8D0E6-54C8-4BD8-A1DC-45A9B3D3DF2F}">
      <dsp:nvSpPr>
        <dsp:cNvPr id="0" name=""/>
        <dsp:cNvSpPr/>
      </dsp:nvSpPr>
      <dsp:spPr>
        <a:xfrm>
          <a:off x="2947541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2947541" y="0"/>
        <a:ext cx="2740917" cy="1621971"/>
      </dsp:txXfrm>
    </dsp:sp>
    <dsp:sp modelId="{C6B955EC-D83F-4A8D-BB25-D120E76A3EC2}">
      <dsp:nvSpPr>
        <dsp:cNvPr id="0" name=""/>
        <dsp:cNvSpPr/>
      </dsp:nvSpPr>
      <dsp:spPr>
        <a:xfrm>
          <a:off x="3221632" y="1622433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kern="1200" dirty="0"/>
        </a:p>
      </dsp:txBody>
      <dsp:txXfrm>
        <a:off x="3252742" y="1653543"/>
        <a:ext cx="2130514" cy="999954"/>
      </dsp:txXfrm>
    </dsp:sp>
    <dsp:sp modelId="{7DEE466D-F486-449F-9984-527D44D7D259}">
      <dsp:nvSpPr>
        <dsp:cNvPr id="0" name=""/>
        <dsp:cNvSpPr/>
      </dsp:nvSpPr>
      <dsp:spPr>
        <a:xfrm>
          <a:off x="3221632" y="2848019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400" b="1" kern="120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kern="1200" dirty="0"/>
        </a:p>
      </dsp:txBody>
      <dsp:txXfrm>
        <a:off x="3252742" y="2879129"/>
        <a:ext cx="2130514" cy="999954"/>
      </dsp:txXfrm>
    </dsp:sp>
    <dsp:sp modelId="{2FFB990F-27A3-4E79-80CC-74614F3A5578}">
      <dsp:nvSpPr>
        <dsp:cNvPr id="0" name=""/>
        <dsp:cNvSpPr/>
      </dsp:nvSpPr>
      <dsp:spPr>
        <a:xfrm>
          <a:off x="3221632" y="4073605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/>
            <a:t>物管云系统</a:t>
          </a:r>
          <a:endParaRPr lang="zh-CN" altLang="en-US" sz="1400" b="1" kern="1200" dirty="0"/>
        </a:p>
      </dsp:txBody>
      <dsp:txXfrm>
        <a:off x="3252742" y="4104715"/>
        <a:ext cx="2130514" cy="999954"/>
      </dsp:txXfrm>
    </dsp:sp>
    <dsp:sp modelId="{9BADAEB6-5624-4C41-9943-CEC039B99B8D}">
      <dsp:nvSpPr>
        <dsp:cNvPr id="0" name=""/>
        <dsp:cNvSpPr/>
      </dsp:nvSpPr>
      <dsp:spPr>
        <a:xfrm>
          <a:off x="5894027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 kern="1200">
            <a:latin typeface="微软雅黑" panose="020B0503020204020204" charset="-122"/>
            <a:ea typeface="微软雅黑" panose="020B0503020204020204" charset="-122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kern="1200" dirty="0"/>
        </a:p>
      </dsp:txBody>
      <dsp:txXfrm>
        <a:off x="5894027" y="0"/>
        <a:ext cx="2740917" cy="1621971"/>
      </dsp:txXfrm>
    </dsp:sp>
    <dsp:sp modelId="{1B9A755D-482F-4BFF-AE84-9E457C7F5CBF}">
      <dsp:nvSpPr>
        <dsp:cNvPr id="0" name=""/>
        <dsp:cNvSpPr/>
      </dsp:nvSpPr>
      <dsp:spPr>
        <a:xfrm>
          <a:off x="6168119" y="1622592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kern="1200" dirty="0"/>
        </a:p>
      </dsp:txBody>
      <dsp:txXfrm>
        <a:off x="6179163" y="1633636"/>
        <a:ext cx="2170646" cy="354992"/>
      </dsp:txXfrm>
    </dsp:sp>
    <dsp:sp modelId="{9BB8CF31-0D65-4454-86E8-78915F75ADE6}">
      <dsp:nvSpPr>
        <dsp:cNvPr id="0" name=""/>
        <dsp:cNvSpPr/>
      </dsp:nvSpPr>
      <dsp:spPr>
        <a:xfrm>
          <a:off x="6168119" y="2057685"/>
          <a:ext cx="2192734" cy="613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kern="1200" dirty="0"/>
        </a:p>
      </dsp:txBody>
      <dsp:txXfrm>
        <a:off x="6186076" y="2075642"/>
        <a:ext cx="2156820" cy="577196"/>
      </dsp:txXfrm>
    </dsp:sp>
    <dsp:sp modelId="{285C87A8-FACB-49A6-8B1F-4538FB0FF453}">
      <dsp:nvSpPr>
        <dsp:cNvPr id="0" name=""/>
        <dsp:cNvSpPr/>
      </dsp:nvSpPr>
      <dsp:spPr>
        <a:xfrm>
          <a:off x="6168119" y="2728808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kern="1200" dirty="0"/>
        </a:p>
      </dsp:txBody>
      <dsp:txXfrm>
        <a:off x="6179163" y="2739852"/>
        <a:ext cx="2170646" cy="354992"/>
      </dsp:txXfrm>
    </dsp:sp>
    <dsp:sp modelId="{296D2FB7-8E4A-435E-924A-60010B51E9F0}">
      <dsp:nvSpPr>
        <dsp:cNvPr id="0" name=""/>
        <dsp:cNvSpPr/>
      </dsp:nvSpPr>
      <dsp:spPr>
        <a:xfrm>
          <a:off x="6168119" y="3163901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kern="1200" dirty="0"/>
        </a:p>
      </dsp:txBody>
      <dsp:txXfrm>
        <a:off x="6179163" y="3174945"/>
        <a:ext cx="2170646" cy="354992"/>
      </dsp:txXfrm>
    </dsp:sp>
    <dsp:sp modelId="{93A11C56-A806-4143-8082-CEDCF867D364}">
      <dsp:nvSpPr>
        <dsp:cNvPr id="0" name=""/>
        <dsp:cNvSpPr/>
      </dsp:nvSpPr>
      <dsp:spPr>
        <a:xfrm>
          <a:off x="6168119" y="3598994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kern="1200" dirty="0"/>
        </a:p>
      </dsp:txBody>
      <dsp:txXfrm>
        <a:off x="6179163" y="3610038"/>
        <a:ext cx="2170646" cy="354992"/>
      </dsp:txXfrm>
    </dsp:sp>
    <dsp:sp modelId="{638C34B2-E5EB-4E8F-BFE3-F51F58D4B427}">
      <dsp:nvSpPr>
        <dsp:cNvPr id="0" name=""/>
        <dsp:cNvSpPr/>
      </dsp:nvSpPr>
      <dsp:spPr>
        <a:xfrm>
          <a:off x="6168119" y="4034087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kern="1200" dirty="0"/>
        </a:p>
      </dsp:txBody>
      <dsp:txXfrm>
        <a:off x="6179163" y="4045131"/>
        <a:ext cx="2170646" cy="354992"/>
      </dsp:txXfrm>
    </dsp:sp>
    <dsp:sp modelId="{AB256B02-9896-492E-84FA-1A700BC67B91}">
      <dsp:nvSpPr>
        <dsp:cNvPr id="0" name=""/>
        <dsp:cNvSpPr/>
      </dsp:nvSpPr>
      <dsp:spPr>
        <a:xfrm>
          <a:off x="6168119" y="4469180"/>
          <a:ext cx="2192734" cy="666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kern="1200" dirty="0"/>
        </a:p>
      </dsp:txBody>
      <dsp:txXfrm>
        <a:off x="6187638" y="4488699"/>
        <a:ext cx="2153696" cy="627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BB3CA-3609-4056-9B23-4049BCB39C60}" type="datetimeFigureOut">
              <a:rPr lang="zh-CN" altLang="en-US" smtClean="0"/>
              <a:t>2019/5/5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5CCEA-3F45-46FD-873C-10FB1242F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5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23</a:t>
            </a:fld>
            <a:endParaRPr lang="id-ID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25</a:t>
            </a:fld>
            <a:endParaRPr lang="id-ID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26</a:t>
            </a:fld>
            <a:endParaRPr lang="id-ID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27</a:t>
            </a:fld>
            <a:endParaRPr lang="id-ID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29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9409-DB53-4385-842B-71105F4B9447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9037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96264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68606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9339963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图片占位符 54"/>
          <p:cNvSpPr>
            <a:spLocks noGrp="1"/>
          </p:cNvSpPr>
          <p:nvPr>
            <p:ph type="pic" sz="quarter" idx="10"/>
          </p:nvPr>
        </p:nvSpPr>
        <p:spPr>
          <a:xfrm>
            <a:off x="1017588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6" name="图片占位符 55"/>
          <p:cNvSpPr>
            <a:spLocks noGrp="1"/>
          </p:cNvSpPr>
          <p:nvPr>
            <p:ph type="pic" sz="quarter" idx="11"/>
          </p:nvPr>
        </p:nvSpPr>
        <p:spPr>
          <a:xfrm>
            <a:off x="4575034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7" name="图片占位符 56"/>
          <p:cNvSpPr>
            <a:spLocks noGrp="1"/>
          </p:cNvSpPr>
          <p:nvPr>
            <p:ph type="pic" sz="quarter" idx="12"/>
          </p:nvPr>
        </p:nvSpPr>
        <p:spPr>
          <a:xfrm>
            <a:off x="8151672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片占位符 64"/>
          <p:cNvSpPr>
            <a:spLocks noGrp="1"/>
          </p:cNvSpPr>
          <p:nvPr>
            <p:ph type="pic" sz="quarter" idx="10"/>
          </p:nvPr>
        </p:nvSpPr>
        <p:spPr>
          <a:xfrm>
            <a:off x="6643506" y="2581241"/>
            <a:ext cx="1485112" cy="2630000"/>
          </a:xfrm>
          <a:custGeom>
            <a:avLst/>
            <a:gdLst>
              <a:gd name="connsiteX0" fmla="*/ 0 w 1485112"/>
              <a:gd name="connsiteY0" fmla="*/ 0 h 2630000"/>
              <a:gd name="connsiteX1" fmla="*/ 1485112 w 1485112"/>
              <a:gd name="connsiteY1" fmla="*/ 0 h 2630000"/>
              <a:gd name="connsiteX2" fmla="*/ 1485112 w 1485112"/>
              <a:gd name="connsiteY2" fmla="*/ 2630000 h 2630000"/>
              <a:gd name="connsiteX3" fmla="*/ 0 w 1485112"/>
              <a:gd name="connsiteY3" fmla="*/ 2630000 h 263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112" h="2630000">
                <a:moveTo>
                  <a:pt x="0" y="0"/>
                </a:moveTo>
                <a:lnTo>
                  <a:pt x="1485112" y="0"/>
                </a:lnTo>
                <a:lnTo>
                  <a:pt x="1485112" y="2630000"/>
                </a:lnTo>
                <a:lnTo>
                  <a:pt x="0" y="2630000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6" name="图片占位符 65"/>
          <p:cNvSpPr>
            <a:spLocks noGrp="1"/>
          </p:cNvSpPr>
          <p:nvPr>
            <p:ph type="pic" sz="quarter" idx="11"/>
          </p:nvPr>
        </p:nvSpPr>
        <p:spPr>
          <a:xfrm>
            <a:off x="8808429" y="2223496"/>
            <a:ext cx="1813211" cy="3211033"/>
          </a:xfrm>
          <a:custGeom>
            <a:avLst/>
            <a:gdLst>
              <a:gd name="connsiteX0" fmla="*/ 0 w 1813211"/>
              <a:gd name="connsiteY0" fmla="*/ 0 h 3211033"/>
              <a:gd name="connsiteX1" fmla="*/ 1813211 w 1813211"/>
              <a:gd name="connsiteY1" fmla="*/ 0 h 3211033"/>
              <a:gd name="connsiteX2" fmla="*/ 1813211 w 1813211"/>
              <a:gd name="connsiteY2" fmla="*/ 3211033 h 3211033"/>
              <a:gd name="connsiteX3" fmla="*/ 0 w 1813211"/>
              <a:gd name="connsiteY3" fmla="*/ 3211033 h 321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3211" h="3211033">
                <a:moveTo>
                  <a:pt x="0" y="0"/>
                </a:moveTo>
                <a:lnTo>
                  <a:pt x="1813211" y="0"/>
                </a:lnTo>
                <a:lnTo>
                  <a:pt x="1813211" y="3211033"/>
                </a:lnTo>
                <a:lnTo>
                  <a:pt x="0" y="3211033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41664" y="1557324"/>
            <a:ext cx="9550336" cy="2824971"/>
          </a:xfrm>
          <a:custGeom>
            <a:avLst/>
            <a:gdLst>
              <a:gd name="connsiteX0" fmla="*/ 0 w 9550336"/>
              <a:gd name="connsiteY0" fmla="*/ 0 h 2824971"/>
              <a:gd name="connsiteX1" fmla="*/ 9550336 w 9550336"/>
              <a:gd name="connsiteY1" fmla="*/ 0 h 2824971"/>
              <a:gd name="connsiteX2" fmla="*/ 9550336 w 9550336"/>
              <a:gd name="connsiteY2" fmla="*/ 2824971 h 2824971"/>
              <a:gd name="connsiteX3" fmla="*/ 0 w 9550336"/>
              <a:gd name="connsiteY3" fmla="*/ 2824971 h 282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0336" h="2824971">
                <a:moveTo>
                  <a:pt x="0" y="0"/>
                </a:moveTo>
                <a:lnTo>
                  <a:pt x="9550336" y="0"/>
                </a:lnTo>
                <a:lnTo>
                  <a:pt x="9550336" y="2824971"/>
                </a:lnTo>
                <a:lnTo>
                  <a:pt x="0" y="282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image" Target="../media/image5.png"/><Relationship Id="rId21" Type="http://schemas.openxmlformats.org/officeDocument/2006/relationships/image" Target="../media/image41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6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Relationship Id="rId22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6.png"/><Relationship Id="rId9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5.pn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.png"/><Relationship Id="rId9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5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4.jpeg"/><Relationship Id="rId4" Type="http://schemas.openxmlformats.org/officeDocument/2006/relationships/image" Target="../media/image64.png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5.pn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74.jpeg"/><Relationship Id="rId4" Type="http://schemas.openxmlformats.org/officeDocument/2006/relationships/image" Target="../media/image6.png"/><Relationship Id="rId9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5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png"/><Relationship Id="rId5" Type="http://schemas.openxmlformats.org/officeDocument/2006/relationships/image" Target="../media/image74.jpe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5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5.png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4" Type="http://schemas.openxmlformats.org/officeDocument/2006/relationships/image" Target="../media/image6.png"/><Relationship Id="rId9" Type="http://schemas.openxmlformats.org/officeDocument/2006/relationships/image" Target="../media/image9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5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5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9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0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7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42716" y="1291759"/>
            <a:ext cx="7879080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zh-CN" altLang="en-US" sz="6000" b="1">
                <a:solidFill>
                  <a:schemeClr val="accent2"/>
                </a:solidFill>
                <a:latin typeface="+mj-ea"/>
                <a:ea typeface="+mj-ea"/>
              </a:rPr>
              <a:t>集信科技</a:t>
            </a:r>
          </a:p>
          <a:p>
            <a:pPr lvl="0" algn="ctr">
              <a:defRPr/>
            </a:pPr>
            <a:r>
              <a:rPr lang="zh-CN" altLang="en-US" sz="6000" b="1">
                <a:solidFill>
                  <a:schemeClr val="accent2"/>
                </a:solidFill>
                <a:latin typeface="+mj-ea"/>
                <a:ea typeface="+mj-ea"/>
              </a:rPr>
              <a:t>智慧校园整体解决方案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11363"/>
            <a:ext cx="6061648" cy="5834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Jixin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Technology  One Card Centralized Solution, Technology Leads the Future of Science and Technology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848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99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99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项目经验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318" y="2842587"/>
            <a:ext cx="244096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2" name="图示 11"/>
          <p:cNvGraphicFramePr/>
          <p:nvPr/>
        </p:nvGraphicFramePr>
        <p:xfrm>
          <a:off x="3323771" y="1248229"/>
          <a:ext cx="8636000" cy="540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8"/>
          <p:cNvSpPr/>
          <p:nvPr/>
        </p:nvSpPr>
        <p:spPr bwMode="gray">
          <a:xfrm rot="4537303">
            <a:off x="6738130" y="4746118"/>
            <a:ext cx="2323333" cy="1582046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flip="none" rotWithShape="1">
            <a:gsLst>
              <a:gs pos="98000">
                <a:srgbClr val="5A2781"/>
              </a:gs>
              <a:gs pos="0">
                <a:srgbClr val="EBDDEB"/>
              </a:gs>
            </a:gsLst>
            <a:lin ang="2700000" scaled="1"/>
            <a:tileRect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8" name="Freeform 6"/>
          <p:cNvSpPr/>
          <p:nvPr/>
        </p:nvSpPr>
        <p:spPr bwMode="gray">
          <a:xfrm rot="20902405">
            <a:off x="5305928" y="3772713"/>
            <a:ext cx="2559801" cy="1467803"/>
          </a:xfrm>
          <a:custGeom>
            <a:avLst/>
            <a:gdLst/>
            <a:ahLst/>
            <a:cxnLst>
              <a:cxn ang="0">
                <a:pos x="717" y="96"/>
              </a:cxn>
              <a:cxn ang="0">
                <a:pos x="860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6" y="3"/>
              </a:cxn>
              <a:cxn ang="0">
                <a:pos x="1449" y="17"/>
              </a:cxn>
              <a:cxn ang="0">
                <a:pos x="1583" y="42"/>
              </a:cxn>
              <a:cxn ang="0">
                <a:pos x="1707" y="70"/>
              </a:cxn>
              <a:cxn ang="0">
                <a:pos x="1815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2" y="249"/>
              </a:cxn>
              <a:cxn ang="0">
                <a:pos x="2009" y="326"/>
              </a:cxn>
              <a:cxn ang="0">
                <a:pos x="1989" y="427"/>
              </a:cxn>
              <a:cxn ang="0">
                <a:pos x="1958" y="542"/>
              </a:cxn>
              <a:cxn ang="0">
                <a:pos x="1919" y="672"/>
              </a:cxn>
              <a:cxn ang="0">
                <a:pos x="1866" y="806"/>
              </a:cxn>
              <a:cxn ang="0">
                <a:pos x="1802" y="944"/>
              </a:cxn>
              <a:cxn ang="0">
                <a:pos x="1722" y="1076"/>
              </a:cxn>
              <a:cxn ang="0">
                <a:pos x="1627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5" y="1469"/>
              </a:cxn>
              <a:cxn ang="0">
                <a:pos x="1099" y="1511"/>
              </a:cxn>
              <a:cxn ang="0">
                <a:pos x="950" y="1532"/>
              </a:cxn>
              <a:cxn ang="0">
                <a:pos x="801" y="1536"/>
              </a:cxn>
              <a:cxn ang="0">
                <a:pos x="654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70" y="1419"/>
              </a:cxn>
              <a:cxn ang="0">
                <a:pos x="91" y="1390"/>
              </a:cxn>
              <a:cxn ang="0">
                <a:pos x="34" y="1368"/>
              </a:cxn>
              <a:cxn ang="0">
                <a:pos x="5" y="1357"/>
              </a:cxn>
              <a:cxn ang="0">
                <a:pos x="0" y="1349"/>
              </a:cxn>
              <a:cxn ang="0">
                <a:pos x="5" y="1316"/>
              </a:cxn>
              <a:cxn ang="0">
                <a:pos x="15" y="1250"/>
              </a:cxn>
              <a:cxn ang="0">
                <a:pos x="33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9" y="798"/>
              </a:cxn>
              <a:cxn ang="0">
                <a:pos x="197" y="661"/>
              </a:cxn>
              <a:cxn ang="0">
                <a:pos x="269" y="525"/>
              </a:cxn>
              <a:cxn ang="0">
                <a:pos x="356" y="395"/>
              </a:cxn>
              <a:cxn ang="0">
                <a:pos x="460" y="277"/>
              </a:cxn>
              <a:cxn ang="0">
                <a:pos x="581" y="175"/>
              </a:cxn>
            </a:cxnLst>
            <a:rect l="0" t="0" r="r" b="b"/>
            <a:pathLst>
              <a:path w="2032" h="1536">
                <a:moveTo>
                  <a:pt x="648" y="131"/>
                </a:moveTo>
                <a:lnTo>
                  <a:pt x="717" y="96"/>
                </a:lnTo>
                <a:lnTo>
                  <a:pt x="788" y="67"/>
                </a:lnTo>
                <a:lnTo>
                  <a:pt x="860" y="43"/>
                </a:lnTo>
                <a:lnTo>
                  <a:pt x="934" y="24"/>
                </a:lnTo>
                <a:lnTo>
                  <a:pt x="1008" y="11"/>
                </a:lnTo>
                <a:lnTo>
                  <a:pt x="1083" y="4"/>
                </a:lnTo>
                <a:lnTo>
                  <a:pt x="1157" y="0"/>
                </a:lnTo>
                <a:lnTo>
                  <a:pt x="1232" y="0"/>
                </a:lnTo>
                <a:lnTo>
                  <a:pt x="1306" y="3"/>
                </a:lnTo>
                <a:lnTo>
                  <a:pt x="1377" y="8"/>
                </a:lnTo>
                <a:lnTo>
                  <a:pt x="1449" y="17"/>
                </a:lnTo>
                <a:lnTo>
                  <a:pt x="1517" y="29"/>
                </a:lnTo>
                <a:lnTo>
                  <a:pt x="1583" y="42"/>
                </a:lnTo>
                <a:lnTo>
                  <a:pt x="1647" y="55"/>
                </a:lnTo>
                <a:lnTo>
                  <a:pt x="1707" y="70"/>
                </a:lnTo>
                <a:lnTo>
                  <a:pt x="1762" y="86"/>
                </a:lnTo>
                <a:lnTo>
                  <a:pt x="1815" y="102"/>
                </a:lnTo>
                <a:lnTo>
                  <a:pt x="1862" y="116"/>
                </a:lnTo>
                <a:lnTo>
                  <a:pt x="1905" y="131"/>
                </a:lnTo>
                <a:lnTo>
                  <a:pt x="1942" y="146"/>
                </a:lnTo>
                <a:lnTo>
                  <a:pt x="1972" y="157"/>
                </a:lnTo>
                <a:lnTo>
                  <a:pt x="1999" y="167"/>
                </a:lnTo>
                <a:lnTo>
                  <a:pt x="2016" y="175"/>
                </a:lnTo>
                <a:lnTo>
                  <a:pt x="2028" y="179"/>
                </a:lnTo>
                <a:lnTo>
                  <a:pt x="2032" y="182"/>
                </a:lnTo>
                <a:lnTo>
                  <a:pt x="2031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2" y="249"/>
                </a:lnTo>
                <a:lnTo>
                  <a:pt x="2018" y="286"/>
                </a:lnTo>
                <a:lnTo>
                  <a:pt x="2009" y="326"/>
                </a:lnTo>
                <a:lnTo>
                  <a:pt x="2000" y="375"/>
                </a:lnTo>
                <a:lnTo>
                  <a:pt x="1989" y="427"/>
                </a:lnTo>
                <a:lnTo>
                  <a:pt x="1975" y="483"/>
                </a:lnTo>
                <a:lnTo>
                  <a:pt x="1958" y="542"/>
                </a:lnTo>
                <a:lnTo>
                  <a:pt x="1940" y="607"/>
                </a:lnTo>
                <a:lnTo>
                  <a:pt x="1919" y="672"/>
                </a:lnTo>
                <a:lnTo>
                  <a:pt x="1894" y="738"/>
                </a:lnTo>
                <a:lnTo>
                  <a:pt x="1866" y="806"/>
                </a:lnTo>
                <a:lnTo>
                  <a:pt x="1835" y="875"/>
                </a:lnTo>
                <a:lnTo>
                  <a:pt x="1802" y="944"/>
                </a:lnTo>
                <a:lnTo>
                  <a:pt x="1764" y="1011"/>
                </a:lnTo>
                <a:lnTo>
                  <a:pt x="1722" y="1076"/>
                </a:lnTo>
                <a:lnTo>
                  <a:pt x="1676" y="1141"/>
                </a:lnTo>
                <a:lnTo>
                  <a:pt x="1627" y="1202"/>
                </a:lnTo>
                <a:lnTo>
                  <a:pt x="1573" y="1259"/>
                </a:lnTo>
                <a:lnTo>
                  <a:pt x="1514" y="1313"/>
                </a:lnTo>
                <a:lnTo>
                  <a:pt x="1452" y="1361"/>
                </a:lnTo>
                <a:lnTo>
                  <a:pt x="1383" y="1405"/>
                </a:lnTo>
                <a:lnTo>
                  <a:pt x="1315" y="1440"/>
                </a:lnTo>
                <a:lnTo>
                  <a:pt x="1245" y="1469"/>
                </a:lnTo>
                <a:lnTo>
                  <a:pt x="1173" y="1494"/>
                </a:lnTo>
                <a:lnTo>
                  <a:pt x="1099" y="1511"/>
                </a:lnTo>
                <a:lnTo>
                  <a:pt x="1024" y="1524"/>
                </a:lnTo>
                <a:lnTo>
                  <a:pt x="950" y="1532"/>
                </a:lnTo>
                <a:lnTo>
                  <a:pt x="876" y="1536"/>
                </a:lnTo>
                <a:lnTo>
                  <a:pt x="801" y="1536"/>
                </a:lnTo>
                <a:lnTo>
                  <a:pt x="727" y="1533"/>
                </a:lnTo>
                <a:lnTo>
                  <a:pt x="654" y="1527"/>
                </a:lnTo>
                <a:lnTo>
                  <a:pt x="584" y="1518"/>
                </a:lnTo>
                <a:lnTo>
                  <a:pt x="515" y="1507"/>
                </a:lnTo>
                <a:lnTo>
                  <a:pt x="450" y="1495"/>
                </a:lnTo>
                <a:lnTo>
                  <a:pt x="385" y="1481"/>
                </a:lnTo>
                <a:lnTo>
                  <a:pt x="326" y="1466"/>
                </a:lnTo>
                <a:lnTo>
                  <a:pt x="270" y="1450"/>
                </a:lnTo>
                <a:lnTo>
                  <a:pt x="218" y="1434"/>
                </a:lnTo>
                <a:lnTo>
                  <a:pt x="170" y="1419"/>
                </a:lnTo>
                <a:lnTo>
                  <a:pt x="127" y="1405"/>
                </a:lnTo>
                <a:lnTo>
                  <a:pt x="91" y="1390"/>
                </a:lnTo>
                <a:lnTo>
                  <a:pt x="59" y="1378"/>
                </a:lnTo>
                <a:lnTo>
                  <a:pt x="34" y="1368"/>
                </a:lnTo>
                <a:lnTo>
                  <a:pt x="16" y="1361"/>
                </a:lnTo>
                <a:lnTo>
                  <a:pt x="5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5" y="1316"/>
                </a:lnTo>
                <a:lnTo>
                  <a:pt x="9" y="1287"/>
                </a:lnTo>
                <a:lnTo>
                  <a:pt x="15" y="1250"/>
                </a:lnTo>
                <a:lnTo>
                  <a:pt x="22" y="1209"/>
                </a:lnTo>
                <a:lnTo>
                  <a:pt x="33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9" y="798"/>
                </a:lnTo>
                <a:lnTo>
                  <a:pt x="167" y="729"/>
                </a:lnTo>
                <a:lnTo>
                  <a:pt x="197" y="661"/>
                </a:lnTo>
                <a:lnTo>
                  <a:pt x="231" y="592"/>
                </a:lnTo>
                <a:lnTo>
                  <a:pt x="269" y="525"/>
                </a:lnTo>
                <a:lnTo>
                  <a:pt x="311" y="459"/>
                </a:lnTo>
                <a:lnTo>
                  <a:pt x="356" y="395"/>
                </a:lnTo>
                <a:lnTo>
                  <a:pt x="406" y="334"/>
                </a:lnTo>
                <a:lnTo>
                  <a:pt x="460" y="277"/>
                </a:lnTo>
                <a:lnTo>
                  <a:pt x="518" y="223"/>
                </a:lnTo>
                <a:lnTo>
                  <a:pt x="581" y="175"/>
                </a:lnTo>
                <a:lnTo>
                  <a:pt x="648" y="131"/>
                </a:lnTo>
              </a:path>
            </a:pathLst>
          </a:custGeom>
          <a:gradFill rotWithShape="1">
            <a:gsLst>
              <a:gs pos="0">
                <a:srgbClr val="BC61CB"/>
              </a:gs>
              <a:gs pos="100000">
                <a:srgbClr val="BC61CB">
                  <a:gamma/>
                  <a:tint val="33333"/>
                  <a:invGamma/>
                </a:srgbClr>
              </a:gs>
            </a:gsLst>
            <a:lin ang="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3" name="Freeform 5"/>
          <p:cNvSpPr/>
          <p:nvPr/>
        </p:nvSpPr>
        <p:spPr bwMode="gray">
          <a:xfrm rot="740164">
            <a:off x="5449983" y="2172293"/>
            <a:ext cx="2751487" cy="1469164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tint val="33333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Freeform 4"/>
          <p:cNvSpPr/>
          <p:nvPr/>
        </p:nvSpPr>
        <p:spPr bwMode="gray">
          <a:xfrm rot="987605">
            <a:off x="7809599" y="969404"/>
            <a:ext cx="1588770" cy="265620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gradFill rotWithShape="1">
            <a:gsLst>
              <a:gs pos="0">
                <a:srgbClr val="53B749"/>
              </a:gs>
              <a:gs pos="100000">
                <a:srgbClr val="53B749">
                  <a:gamma/>
                  <a:tint val="33333"/>
                  <a:invGamma/>
                </a:srgbClr>
              </a:gs>
            </a:gsLst>
            <a:lin ang="54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" name="Freeform 9"/>
          <p:cNvSpPr/>
          <p:nvPr/>
        </p:nvSpPr>
        <p:spPr bwMode="gray">
          <a:xfrm rot="10460859">
            <a:off x="8290122" y="2872632"/>
            <a:ext cx="2710758" cy="1456536"/>
          </a:xfrm>
          <a:custGeom>
            <a:avLst/>
            <a:gdLst/>
            <a:ahLst/>
            <a:cxnLst>
              <a:cxn ang="0">
                <a:pos x="716" y="96"/>
              </a:cxn>
              <a:cxn ang="0">
                <a:pos x="859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5" y="3"/>
              </a:cxn>
              <a:cxn ang="0">
                <a:pos x="1448" y="17"/>
              </a:cxn>
              <a:cxn ang="0">
                <a:pos x="1582" y="42"/>
              </a:cxn>
              <a:cxn ang="0">
                <a:pos x="1706" y="70"/>
              </a:cxn>
              <a:cxn ang="0">
                <a:pos x="1814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1" y="249"/>
              </a:cxn>
              <a:cxn ang="0">
                <a:pos x="2008" y="327"/>
              </a:cxn>
              <a:cxn ang="0">
                <a:pos x="1988" y="427"/>
              </a:cxn>
              <a:cxn ang="0">
                <a:pos x="1957" y="542"/>
              </a:cxn>
              <a:cxn ang="0">
                <a:pos x="1918" y="672"/>
              </a:cxn>
              <a:cxn ang="0">
                <a:pos x="1865" y="807"/>
              </a:cxn>
              <a:cxn ang="0">
                <a:pos x="1801" y="944"/>
              </a:cxn>
              <a:cxn ang="0">
                <a:pos x="1721" y="1076"/>
              </a:cxn>
              <a:cxn ang="0">
                <a:pos x="1626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4" y="1469"/>
              </a:cxn>
              <a:cxn ang="0">
                <a:pos x="1098" y="1511"/>
              </a:cxn>
              <a:cxn ang="0">
                <a:pos x="949" y="1532"/>
              </a:cxn>
              <a:cxn ang="0">
                <a:pos x="801" y="1536"/>
              </a:cxn>
              <a:cxn ang="0">
                <a:pos x="653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69" y="1419"/>
              </a:cxn>
              <a:cxn ang="0">
                <a:pos x="90" y="1390"/>
              </a:cxn>
              <a:cxn ang="0">
                <a:pos x="33" y="1368"/>
              </a:cxn>
              <a:cxn ang="0">
                <a:pos x="4" y="1357"/>
              </a:cxn>
              <a:cxn ang="0">
                <a:pos x="0" y="1349"/>
              </a:cxn>
              <a:cxn ang="0">
                <a:pos x="4" y="1316"/>
              </a:cxn>
              <a:cxn ang="0">
                <a:pos x="14" y="1250"/>
              </a:cxn>
              <a:cxn ang="0">
                <a:pos x="32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8" y="798"/>
              </a:cxn>
              <a:cxn ang="0">
                <a:pos x="197" y="661"/>
              </a:cxn>
              <a:cxn ang="0">
                <a:pos x="268" y="525"/>
              </a:cxn>
              <a:cxn ang="0">
                <a:pos x="356" y="395"/>
              </a:cxn>
              <a:cxn ang="0">
                <a:pos x="459" y="277"/>
              </a:cxn>
              <a:cxn ang="0">
                <a:pos x="580" y="175"/>
              </a:cxn>
            </a:cxnLst>
            <a:rect l="0" t="0" r="r" b="b"/>
            <a:pathLst>
              <a:path w="2032" h="1536">
                <a:moveTo>
                  <a:pt x="647" y="131"/>
                </a:moveTo>
                <a:lnTo>
                  <a:pt x="716" y="96"/>
                </a:lnTo>
                <a:lnTo>
                  <a:pt x="787" y="67"/>
                </a:lnTo>
                <a:lnTo>
                  <a:pt x="859" y="43"/>
                </a:lnTo>
                <a:lnTo>
                  <a:pt x="933" y="25"/>
                </a:lnTo>
                <a:lnTo>
                  <a:pt x="1008" y="11"/>
                </a:lnTo>
                <a:lnTo>
                  <a:pt x="1082" y="4"/>
                </a:lnTo>
                <a:lnTo>
                  <a:pt x="1157" y="0"/>
                </a:lnTo>
                <a:lnTo>
                  <a:pt x="1231" y="0"/>
                </a:lnTo>
                <a:lnTo>
                  <a:pt x="1305" y="3"/>
                </a:lnTo>
                <a:lnTo>
                  <a:pt x="1377" y="8"/>
                </a:lnTo>
                <a:lnTo>
                  <a:pt x="1448" y="17"/>
                </a:lnTo>
                <a:lnTo>
                  <a:pt x="1517" y="29"/>
                </a:lnTo>
                <a:lnTo>
                  <a:pt x="1582" y="42"/>
                </a:lnTo>
                <a:lnTo>
                  <a:pt x="1647" y="55"/>
                </a:lnTo>
                <a:lnTo>
                  <a:pt x="1706" y="70"/>
                </a:lnTo>
                <a:lnTo>
                  <a:pt x="1762" y="86"/>
                </a:lnTo>
                <a:lnTo>
                  <a:pt x="1814" y="102"/>
                </a:lnTo>
                <a:lnTo>
                  <a:pt x="1861" y="116"/>
                </a:lnTo>
                <a:lnTo>
                  <a:pt x="1905" y="131"/>
                </a:lnTo>
                <a:lnTo>
                  <a:pt x="1941" y="146"/>
                </a:lnTo>
                <a:lnTo>
                  <a:pt x="1972" y="157"/>
                </a:lnTo>
                <a:lnTo>
                  <a:pt x="1998" y="167"/>
                </a:lnTo>
                <a:lnTo>
                  <a:pt x="2016" y="175"/>
                </a:lnTo>
                <a:lnTo>
                  <a:pt x="2027" y="179"/>
                </a:lnTo>
                <a:lnTo>
                  <a:pt x="2032" y="182"/>
                </a:lnTo>
                <a:lnTo>
                  <a:pt x="2030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1" y="249"/>
                </a:lnTo>
                <a:lnTo>
                  <a:pt x="2017" y="286"/>
                </a:lnTo>
                <a:lnTo>
                  <a:pt x="2008" y="327"/>
                </a:lnTo>
                <a:lnTo>
                  <a:pt x="2000" y="375"/>
                </a:lnTo>
                <a:lnTo>
                  <a:pt x="1988" y="427"/>
                </a:lnTo>
                <a:lnTo>
                  <a:pt x="1975" y="483"/>
                </a:lnTo>
                <a:lnTo>
                  <a:pt x="1957" y="542"/>
                </a:lnTo>
                <a:lnTo>
                  <a:pt x="1940" y="607"/>
                </a:lnTo>
                <a:lnTo>
                  <a:pt x="1918" y="672"/>
                </a:lnTo>
                <a:lnTo>
                  <a:pt x="1893" y="738"/>
                </a:lnTo>
                <a:lnTo>
                  <a:pt x="1865" y="807"/>
                </a:lnTo>
                <a:lnTo>
                  <a:pt x="1835" y="875"/>
                </a:lnTo>
                <a:lnTo>
                  <a:pt x="1801" y="944"/>
                </a:lnTo>
                <a:lnTo>
                  <a:pt x="1763" y="1011"/>
                </a:lnTo>
                <a:lnTo>
                  <a:pt x="1721" y="1076"/>
                </a:lnTo>
                <a:lnTo>
                  <a:pt x="1676" y="1141"/>
                </a:lnTo>
                <a:lnTo>
                  <a:pt x="1626" y="1202"/>
                </a:lnTo>
                <a:lnTo>
                  <a:pt x="1572" y="1259"/>
                </a:lnTo>
                <a:lnTo>
                  <a:pt x="1514" y="1313"/>
                </a:lnTo>
                <a:lnTo>
                  <a:pt x="1451" y="1361"/>
                </a:lnTo>
                <a:lnTo>
                  <a:pt x="1383" y="1405"/>
                </a:lnTo>
                <a:lnTo>
                  <a:pt x="1314" y="1440"/>
                </a:lnTo>
                <a:lnTo>
                  <a:pt x="1244" y="1469"/>
                </a:lnTo>
                <a:lnTo>
                  <a:pt x="1173" y="1494"/>
                </a:lnTo>
                <a:lnTo>
                  <a:pt x="1098" y="1511"/>
                </a:lnTo>
                <a:lnTo>
                  <a:pt x="1024" y="1524"/>
                </a:lnTo>
                <a:lnTo>
                  <a:pt x="949" y="1532"/>
                </a:lnTo>
                <a:lnTo>
                  <a:pt x="875" y="1536"/>
                </a:lnTo>
                <a:lnTo>
                  <a:pt x="801" y="1536"/>
                </a:lnTo>
                <a:lnTo>
                  <a:pt x="726" y="1533"/>
                </a:lnTo>
                <a:lnTo>
                  <a:pt x="653" y="1527"/>
                </a:lnTo>
                <a:lnTo>
                  <a:pt x="583" y="1519"/>
                </a:lnTo>
                <a:lnTo>
                  <a:pt x="515" y="1507"/>
                </a:lnTo>
                <a:lnTo>
                  <a:pt x="449" y="1495"/>
                </a:lnTo>
                <a:lnTo>
                  <a:pt x="385" y="1481"/>
                </a:lnTo>
                <a:lnTo>
                  <a:pt x="325" y="1466"/>
                </a:lnTo>
                <a:lnTo>
                  <a:pt x="270" y="1450"/>
                </a:lnTo>
                <a:lnTo>
                  <a:pt x="217" y="1434"/>
                </a:lnTo>
                <a:lnTo>
                  <a:pt x="169" y="1419"/>
                </a:lnTo>
                <a:lnTo>
                  <a:pt x="127" y="1405"/>
                </a:lnTo>
                <a:lnTo>
                  <a:pt x="90" y="1390"/>
                </a:lnTo>
                <a:lnTo>
                  <a:pt x="58" y="1379"/>
                </a:lnTo>
                <a:lnTo>
                  <a:pt x="33" y="1368"/>
                </a:lnTo>
                <a:lnTo>
                  <a:pt x="16" y="1361"/>
                </a:lnTo>
                <a:lnTo>
                  <a:pt x="4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4" y="1316"/>
                </a:lnTo>
                <a:lnTo>
                  <a:pt x="9" y="1287"/>
                </a:lnTo>
                <a:lnTo>
                  <a:pt x="14" y="1250"/>
                </a:lnTo>
                <a:lnTo>
                  <a:pt x="22" y="1209"/>
                </a:lnTo>
                <a:lnTo>
                  <a:pt x="32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8" y="798"/>
                </a:lnTo>
                <a:lnTo>
                  <a:pt x="166" y="729"/>
                </a:lnTo>
                <a:lnTo>
                  <a:pt x="197" y="661"/>
                </a:lnTo>
                <a:lnTo>
                  <a:pt x="230" y="592"/>
                </a:lnTo>
                <a:lnTo>
                  <a:pt x="268" y="525"/>
                </a:lnTo>
                <a:lnTo>
                  <a:pt x="311" y="459"/>
                </a:lnTo>
                <a:lnTo>
                  <a:pt x="356" y="395"/>
                </a:lnTo>
                <a:lnTo>
                  <a:pt x="405" y="334"/>
                </a:lnTo>
                <a:lnTo>
                  <a:pt x="459" y="277"/>
                </a:lnTo>
                <a:lnTo>
                  <a:pt x="518" y="223"/>
                </a:lnTo>
                <a:lnTo>
                  <a:pt x="580" y="175"/>
                </a:lnTo>
                <a:lnTo>
                  <a:pt x="647" y="131"/>
                </a:lnTo>
              </a:path>
            </a:pathLst>
          </a:custGeom>
          <a:gradFill rotWithShape="1">
            <a:gsLst>
              <a:gs pos="0">
                <a:srgbClr val="FFCC00">
                  <a:gamma/>
                  <a:tint val="33333"/>
                  <a:invGamma/>
                </a:srgbClr>
              </a:gs>
              <a:gs pos="100000">
                <a:srgbClr val="FFCC00"/>
              </a:gs>
            </a:gsLst>
            <a:lin ang="189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Freeform 8"/>
          <p:cNvSpPr/>
          <p:nvPr/>
        </p:nvSpPr>
        <p:spPr bwMode="gray">
          <a:xfrm rot="761071">
            <a:off x="8362823" y="4415117"/>
            <a:ext cx="2323333" cy="1451643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tint val="33333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27" name="TextBox 11"/>
          <p:cNvSpPr txBox="1"/>
          <p:nvPr/>
        </p:nvSpPr>
        <p:spPr>
          <a:xfrm>
            <a:off x="1476345" y="670566"/>
            <a:ext cx="3976687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拳头产品</a:t>
            </a:r>
          </a:p>
        </p:txBody>
      </p:sp>
      <p:sp>
        <p:nvSpPr>
          <p:cNvPr id="31" name="TextBox 11"/>
          <p:cNvSpPr txBox="1"/>
          <p:nvPr/>
        </p:nvSpPr>
        <p:spPr>
          <a:xfrm>
            <a:off x="1476345" y="1300364"/>
            <a:ext cx="5195887" cy="222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rgbClr val="FF0000"/>
                </a:solidFill>
                <a:latin typeface="Agency FB" panose="020B0503020202020204" pitchFamily="34" charset="0"/>
              </a:rPr>
              <a:t>Introduction to the Basic Situation of Enterprises and Relevant </a:t>
            </a:r>
            <a:r>
              <a:rPr lang="en-US" altLang="zh-CN" sz="1400" dirty="0" err="1">
                <a:solidFill>
                  <a:srgbClr val="FF0000"/>
                </a:solidFill>
                <a:latin typeface="Agency FB" panose="020B0503020202020204" pitchFamily="34" charset="0"/>
              </a:rPr>
              <a:t>Honours</a:t>
            </a:r>
            <a:endParaRPr lang="en-US" altLang="zh-CN" sz="14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45" y="40804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 10"/>
          <p:cNvGrpSpPr/>
          <p:nvPr/>
        </p:nvGrpSpPr>
        <p:grpSpPr bwMode="auto">
          <a:xfrm>
            <a:off x="7357110" y="3133463"/>
            <a:ext cx="1521460" cy="1535430"/>
            <a:chOff x="2016" y="1920"/>
            <a:chExt cx="1680" cy="1680"/>
          </a:xfrm>
        </p:grpSpPr>
        <p:sp>
          <p:nvSpPr>
            <p:cNvPr id="63" name="Oval 1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FF3300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</a:ln>
            <a:effectLst>
              <a:outerShdw dist="91581" dir="3378596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4" name="Freeform 12"/>
            <p:cNvSpPr/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5" name="Text Box 13"/>
          <p:cNvSpPr txBox="1">
            <a:spLocks noChangeArrowheads="1"/>
          </p:cNvSpPr>
          <p:nvPr/>
        </p:nvSpPr>
        <p:spPr bwMode="gray">
          <a:xfrm>
            <a:off x="6188552" y="269039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智慧消费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gray">
          <a:xfrm>
            <a:off x="7964214" y="2116686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智慧停车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7" name="Text Box 15"/>
          <p:cNvSpPr txBox="1">
            <a:spLocks noChangeArrowheads="1"/>
          </p:cNvSpPr>
          <p:nvPr/>
        </p:nvSpPr>
        <p:spPr bwMode="gray">
          <a:xfrm>
            <a:off x="9134960" y="3354519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智慧校园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" name="Text Box 16"/>
          <p:cNvSpPr txBox="1">
            <a:spLocks noChangeArrowheads="1"/>
          </p:cNvSpPr>
          <p:nvPr/>
        </p:nvSpPr>
        <p:spPr bwMode="gray">
          <a:xfrm>
            <a:off x="5904617" y="4319130"/>
            <a:ext cx="13947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云端社区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gray">
          <a:xfrm>
            <a:off x="8905745" y="483267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智慧门禁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gray">
          <a:xfrm>
            <a:off x="7615175" y="3579035"/>
            <a:ext cx="958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集信</a:t>
            </a:r>
            <a:endParaRPr lang="en-US" alt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一卡通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86247" y="3171501"/>
            <a:ext cx="3377998" cy="168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强大的技术力量，专业的研发团队，为你提供优质的产品与服务。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6375" y="2117090"/>
            <a:ext cx="207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400" b="1" dirty="0">
                <a:solidFill>
                  <a:srgbClr val="263248"/>
                </a:solidFill>
              </a:rPr>
              <a:t>一卡</a:t>
            </a:r>
            <a:r>
              <a:rPr lang="en-US" altLang="zh-CN" sz="2400" b="1" dirty="0">
                <a:solidFill>
                  <a:srgbClr val="FFAB01"/>
                </a:solidFill>
              </a:rPr>
              <a:t>“</a:t>
            </a:r>
            <a:r>
              <a:rPr lang="zh-CN" altLang="zh-CN" sz="2400" b="1" dirty="0">
                <a:solidFill>
                  <a:srgbClr val="FFAB01"/>
                </a:solidFill>
              </a:rPr>
              <a:t>走天下</a:t>
            </a:r>
            <a:r>
              <a:rPr lang="en-US" altLang="zh-CN" sz="2400" b="1" dirty="0">
                <a:solidFill>
                  <a:srgbClr val="FFAB01"/>
                </a:solidFill>
              </a:rPr>
              <a:t>”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gray">
          <a:xfrm>
            <a:off x="7311391" y="5323119"/>
            <a:ext cx="1217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smtClean="0">
                <a:solidFill>
                  <a:srgbClr val="000000"/>
                </a:solidFill>
                <a:ea typeface="宋体" panose="02010600030101010101" pitchFamily="2" charset="-122"/>
              </a:rPr>
              <a:t>智慧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考勤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9561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58" grpId="0" bldLvl="0" animBg="1"/>
      <p:bldP spid="53" grpId="0" bldLvl="0" animBg="1"/>
      <p:bldP spid="52" grpId="0" bldLvl="0" animBg="1"/>
      <p:bldP spid="61" grpId="0" bldLvl="0" animBg="1"/>
      <p:bldP spid="60" grpId="0" bldLvl="0" animBg="1"/>
      <p:bldP spid="65" grpId="0"/>
      <p:bldP spid="66" grpId="0"/>
      <p:bldP spid="67" grpId="0"/>
      <p:bldP spid="68" grpId="0"/>
      <p:bldP spid="69" grpId="0"/>
      <p:bldP spid="71" grpId="0"/>
      <p:bldP spid="5" grpId="0"/>
      <p:bldP spid="4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服务体系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7127" y="32095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4"/>
          <p:cNvGrpSpPr/>
          <p:nvPr/>
        </p:nvGrpSpPr>
        <p:grpSpPr bwMode="auto">
          <a:xfrm>
            <a:off x="3740150" y="1580541"/>
            <a:ext cx="1892300" cy="1522413"/>
            <a:chOff x="2356" y="960"/>
            <a:chExt cx="1192" cy="959"/>
          </a:xfrm>
        </p:grpSpPr>
        <p:grpSp>
          <p:nvGrpSpPr>
            <p:cNvPr id="52" name="Group 5"/>
            <p:cNvGrpSpPr/>
            <p:nvPr/>
          </p:nvGrpSpPr>
          <p:grpSpPr bwMode="auto">
            <a:xfrm>
              <a:off x="2356" y="960"/>
              <a:ext cx="1192" cy="959"/>
              <a:chOff x="2057" y="862"/>
              <a:chExt cx="1549" cy="1351"/>
            </a:xfrm>
          </p:grpSpPr>
          <p:sp>
            <p:nvSpPr>
              <p:cNvPr id="58" name="AutoShape 6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9" name="AutoShape 7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0" name="AutoShape 8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/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" name="Text Box 9"/>
            <p:cNvSpPr txBox="1">
              <a:spLocks noChangeArrowheads="1"/>
            </p:cNvSpPr>
            <p:nvPr/>
          </p:nvSpPr>
          <p:spPr bwMode="gray">
            <a:xfrm>
              <a:off x="2566" y="1225"/>
              <a:ext cx="758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服务质量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监督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1" name="Group 10"/>
          <p:cNvGrpSpPr/>
          <p:nvPr/>
        </p:nvGrpSpPr>
        <p:grpSpPr bwMode="auto">
          <a:xfrm>
            <a:off x="2362201" y="2282825"/>
            <a:ext cx="1893888" cy="1522413"/>
            <a:chOff x="1488" y="1438"/>
            <a:chExt cx="1193" cy="959"/>
          </a:xfrm>
        </p:grpSpPr>
        <p:grpSp>
          <p:nvGrpSpPr>
            <p:cNvPr id="62" name="Group 11"/>
            <p:cNvGrpSpPr/>
            <p:nvPr/>
          </p:nvGrpSpPr>
          <p:grpSpPr bwMode="auto">
            <a:xfrm>
              <a:off x="1488" y="1438"/>
              <a:ext cx="1193" cy="959"/>
              <a:chOff x="1110" y="2656"/>
              <a:chExt cx="1549" cy="1351"/>
            </a:xfrm>
          </p:grpSpPr>
          <p:sp>
            <p:nvSpPr>
              <p:cNvPr id="64" name="AutoShape 12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5" name="AutoShape 13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6" name="AutoShape 14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3" name="Text Box 15"/>
            <p:cNvSpPr txBox="1">
              <a:spLocks noChangeArrowheads="1"/>
            </p:cNvSpPr>
            <p:nvPr/>
          </p:nvSpPr>
          <p:spPr bwMode="gray">
            <a:xfrm>
              <a:off x="1705" y="1642"/>
              <a:ext cx="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7×24</a:t>
              </a: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电话支持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7" name="Group 16"/>
          <p:cNvGrpSpPr/>
          <p:nvPr/>
        </p:nvGrpSpPr>
        <p:grpSpPr bwMode="auto">
          <a:xfrm>
            <a:off x="3740150" y="3046413"/>
            <a:ext cx="1892300" cy="1522413"/>
            <a:chOff x="2356" y="1919"/>
            <a:chExt cx="1192" cy="959"/>
          </a:xfrm>
        </p:grpSpPr>
        <p:grpSp>
          <p:nvGrpSpPr>
            <p:cNvPr id="68" name="Group 17"/>
            <p:cNvGrpSpPr/>
            <p:nvPr/>
          </p:nvGrpSpPr>
          <p:grpSpPr bwMode="auto">
            <a:xfrm>
              <a:off x="2356" y="1919"/>
              <a:ext cx="1192" cy="959"/>
              <a:chOff x="3174" y="2656"/>
              <a:chExt cx="1549" cy="1351"/>
            </a:xfrm>
          </p:grpSpPr>
          <p:sp>
            <p:nvSpPr>
              <p:cNvPr id="70" name="AutoShape 1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1" name="AutoShape 1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2" name="AutoShape 20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CC7032"/>
                  </a:gs>
                  <a:gs pos="100000">
                    <a:srgbClr val="84482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9" name="Text Box 21"/>
            <p:cNvSpPr txBox="1">
              <a:spLocks noChangeArrowheads="1"/>
            </p:cNvSpPr>
            <p:nvPr/>
          </p:nvSpPr>
          <p:spPr bwMode="gray">
            <a:xfrm>
              <a:off x="2499" y="2114"/>
              <a:ext cx="8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集信</a:t>
              </a:r>
              <a:endPara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服务体系</a:t>
              </a:r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3" name="Group 22"/>
          <p:cNvGrpSpPr/>
          <p:nvPr/>
        </p:nvGrpSpPr>
        <p:grpSpPr bwMode="auto">
          <a:xfrm>
            <a:off x="5116513" y="2282825"/>
            <a:ext cx="1893888" cy="1522413"/>
            <a:chOff x="3223" y="1438"/>
            <a:chExt cx="1193" cy="959"/>
          </a:xfrm>
        </p:grpSpPr>
        <p:grpSp>
          <p:nvGrpSpPr>
            <p:cNvPr id="74" name="Group 23"/>
            <p:cNvGrpSpPr/>
            <p:nvPr/>
          </p:nvGrpSpPr>
          <p:grpSpPr bwMode="auto">
            <a:xfrm>
              <a:off x="3223" y="1438"/>
              <a:ext cx="1193" cy="959"/>
              <a:chOff x="2057" y="862"/>
              <a:chExt cx="1549" cy="1351"/>
            </a:xfrm>
          </p:grpSpPr>
          <p:sp>
            <p:nvSpPr>
              <p:cNvPr id="76" name="AutoShape 24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7" name="AutoShape 25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8" name="AutoShape 26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E565A"/>
                  </a:gs>
                  <a:gs pos="100000">
                    <a:srgbClr val="85B9C3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5" name="Text Box 27"/>
            <p:cNvSpPr txBox="1">
              <a:spLocks noChangeArrowheads="1"/>
            </p:cNvSpPr>
            <p:nvPr/>
          </p:nvSpPr>
          <p:spPr bwMode="gray">
            <a:xfrm>
              <a:off x="3428" y="1686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远程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网络支持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9" name="Group 28"/>
          <p:cNvGrpSpPr/>
          <p:nvPr/>
        </p:nvGrpSpPr>
        <p:grpSpPr bwMode="auto">
          <a:xfrm>
            <a:off x="3745865" y="4550962"/>
            <a:ext cx="1893888" cy="1524000"/>
            <a:chOff x="3223" y="2400"/>
            <a:chExt cx="1193" cy="960"/>
          </a:xfrm>
        </p:grpSpPr>
        <p:grpSp>
          <p:nvGrpSpPr>
            <p:cNvPr id="80" name="Group 29"/>
            <p:cNvGrpSpPr/>
            <p:nvPr/>
          </p:nvGrpSpPr>
          <p:grpSpPr bwMode="auto">
            <a:xfrm>
              <a:off x="3223" y="2400"/>
              <a:ext cx="1193" cy="960"/>
              <a:chOff x="3174" y="2655"/>
              <a:chExt cx="1549" cy="1352"/>
            </a:xfrm>
          </p:grpSpPr>
          <p:sp>
            <p:nvSpPr>
              <p:cNvPr id="82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83" name="AutoShape 31"/>
              <p:cNvSpPr>
                <a:spLocks noChangeArrowheads="1"/>
              </p:cNvSpPr>
              <p:nvPr/>
            </p:nvSpPr>
            <p:spPr bwMode="gray">
              <a:xfrm>
                <a:off x="3174" y="265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91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1" name="Text Box 33"/>
            <p:cNvSpPr txBox="1">
              <a:spLocks noChangeArrowheads="1"/>
            </p:cNvSpPr>
            <p:nvPr/>
          </p:nvSpPr>
          <p:spPr bwMode="gray">
            <a:xfrm>
              <a:off x="3460" y="2650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异常情况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处理预案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57755" y="3810000"/>
            <a:ext cx="1892935" cy="1521460"/>
            <a:chOff x="3713" y="6000"/>
            <a:chExt cx="2981" cy="2396"/>
          </a:xfrm>
        </p:grpSpPr>
        <p:sp>
          <p:nvSpPr>
            <p:cNvPr id="104" name="AutoShape 36"/>
            <p:cNvSpPr>
              <a:spLocks noChangeArrowheads="1"/>
            </p:cNvSpPr>
            <p:nvPr/>
          </p:nvSpPr>
          <p:spPr bwMode="gray">
            <a:xfrm>
              <a:off x="3738" y="604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5" name="AutoShape 37"/>
            <p:cNvSpPr>
              <a:spLocks noChangeArrowheads="1"/>
            </p:cNvSpPr>
            <p:nvPr/>
          </p:nvSpPr>
          <p:spPr bwMode="gray">
            <a:xfrm>
              <a:off x="3713" y="600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6" name="AutoShape 38"/>
            <p:cNvSpPr>
              <a:spLocks noChangeArrowheads="1"/>
            </p:cNvSpPr>
            <p:nvPr/>
          </p:nvSpPr>
          <p:spPr bwMode="gray">
            <a:xfrm>
              <a:off x="3886" y="6142"/>
              <a:ext cx="2599" cy="2073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3" name="Text Box 39"/>
            <p:cNvSpPr txBox="1">
              <a:spLocks noChangeArrowheads="1"/>
            </p:cNvSpPr>
            <p:nvPr/>
          </p:nvSpPr>
          <p:spPr bwMode="gray">
            <a:xfrm>
              <a:off x="4075" y="6662"/>
              <a:ext cx="2298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客户满意度</a:t>
              </a:r>
              <a:endParaRPr lang="en-US" altLang="zh-CN" sz="20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调查制度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07" name="Group 40"/>
          <p:cNvGrpSpPr/>
          <p:nvPr/>
        </p:nvGrpSpPr>
        <p:grpSpPr bwMode="auto">
          <a:xfrm>
            <a:off x="5079663" y="3803767"/>
            <a:ext cx="1892300" cy="1522413"/>
            <a:chOff x="2356" y="2881"/>
            <a:chExt cx="1192" cy="959"/>
          </a:xfrm>
        </p:grpSpPr>
        <p:grpSp>
          <p:nvGrpSpPr>
            <p:cNvPr id="108" name="Group 41"/>
            <p:cNvGrpSpPr/>
            <p:nvPr/>
          </p:nvGrpSpPr>
          <p:grpSpPr bwMode="auto">
            <a:xfrm>
              <a:off x="2356" y="2881"/>
              <a:ext cx="1192" cy="959"/>
              <a:chOff x="3174" y="2656"/>
              <a:chExt cx="1549" cy="1351"/>
            </a:xfrm>
          </p:grpSpPr>
          <p:sp>
            <p:nvSpPr>
              <p:cNvPr id="110" name="AutoShape 4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1" name="AutoShape 4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2" name="AutoShape 44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584F25"/>
                  </a:gs>
                  <a:gs pos="100000">
                    <a:srgbClr val="BFAA4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9" name="Text Box 45"/>
            <p:cNvSpPr txBox="1">
              <a:spLocks noChangeArrowheads="1"/>
            </p:cNvSpPr>
            <p:nvPr/>
          </p:nvSpPr>
          <p:spPr bwMode="gray">
            <a:xfrm>
              <a:off x="2573" y="3095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运行情况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通报制度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854931" y="2140583"/>
            <a:ext cx="2936240" cy="332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完善的质量服务体系，是系统正常运作的基本</a:t>
            </a:r>
            <a:r>
              <a:rPr lang="zh-CN" altLang="en-US" sz="3200" b="1" dirty="0">
                <a:solidFill>
                  <a:srgbClr val="FF0000"/>
                </a:solidFill>
              </a:rPr>
              <a:t>保障</a:t>
            </a:r>
            <a:r>
              <a:rPr lang="zh-CN" altLang="en-US" sz="2400" dirty="0"/>
              <a:t>和有力</a:t>
            </a:r>
            <a:r>
              <a:rPr lang="zh-CN" altLang="en-US" sz="2800" b="1" dirty="0">
                <a:solidFill>
                  <a:srgbClr val="FF0000"/>
                </a:solidFill>
              </a:rPr>
              <a:t>支撑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让你用得</a:t>
            </a:r>
            <a:r>
              <a:rPr lang="zh-CN" altLang="en-US" sz="3200" b="1" dirty="0">
                <a:solidFill>
                  <a:srgbClr val="FF0000"/>
                </a:solidFill>
              </a:rPr>
              <a:t>开心</a:t>
            </a:r>
            <a:r>
              <a:rPr lang="zh-CN" altLang="en-US" sz="2400" dirty="0"/>
              <a:t>，用得</a:t>
            </a:r>
            <a:r>
              <a:rPr lang="zh-CN" altLang="en-US" sz="3200" b="1" dirty="0">
                <a:solidFill>
                  <a:srgbClr val="FF0000"/>
                </a:solidFill>
              </a:rPr>
              <a:t>放心</a:t>
            </a:r>
            <a:r>
              <a:rPr lang="zh-CN" altLang="en-US" sz="2400" dirty="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智慧校园的理解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7127" y="32095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组合 10"/>
          <p:cNvGrpSpPr/>
          <p:nvPr/>
        </p:nvGrpSpPr>
        <p:grpSpPr>
          <a:xfrm>
            <a:off x="3047365" y="3727450"/>
            <a:ext cx="2631440" cy="2065655"/>
            <a:chOff x="4799" y="5870"/>
            <a:chExt cx="4144" cy="3253"/>
          </a:xfrm>
        </p:grpSpPr>
        <p:sp>
          <p:nvSpPr>
            <p:cNvPr id="50" name="Puzzle2"/>
            <p:cNvSpPr>
              <a:spLocks noEditPoints="1" noChangeArrowheads="1"/>
            </p:cNvSpPr>
            <p:nvPr/>
          </p:nvSpPr>
          <p:spPr bwMode="gray">
            <a:xfrm>
              <a:off x="4799" y="5870"/>
              <a:ext cx="4144" cy="2167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0000"/>
            </a:solidFill>
            <a:ln w="57150">
              <a:solidFill>
                <a:schemeClr val="bg1"/>
              </a:solidFill>
              <a:miter lim="800000"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56" name="Text Box 9"/>
            <p:cNvSpPr txBox="1">
              <a:spLocks noChangeArrowheads="1"/>
            </p:cNvSpPr>
            <p:nvPr/>
          </p:nvSpPr>
          <p:spPr bwMode="auto">
            <a:xfrm>
              <a:off x="5999" y="8105"/>
              <a:ext cx="1745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1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数据分析</a:t>
              </a:r>
              <a:endPara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eaLnBrk="0" hangingPunct="0"/>
              <a:r>
                <a:rPr lang="zh-CN" altLang="en-US" sz="1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及</a:t>
              </a:r>
              <a:r>
                <a:rPr lang="zh-CN" altLang="en-US" sz="1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干预</a:t>
              </a:r>
              <a:endParaRPr lang="en-US" altLang="zh-CN" sz="1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527425" y="1980565"/>
            <a:ext cx="1648460" cy="2156460"/>
            <a:chOff x="5555" y="3119"/>
            <a:chExt cx="2596" cy="3396"/>
          </a:xfrm>
        </p:grpSpPr>
        <p:sp>
          <p:nvSpPr>
            <p:cNvPr id="49" name="Puzzle3"/>
            <p:cNvSpPr>
              <a:spLocks noEditPoints="1" noChangeArrowheads="1"/>
            </p:cNvSpPr>
            <p:nvPr/>
          </p:nvSpPr>
          <p:spPr bwMode="gray">
            <a:xfrm>
              <a:off x="5555" y="4137"/>
              <a:ext cx="2596" cy="2379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0070C0"/>
            </a:solidFill>
            <a:ln w="57150">
              <a:solidFill>
                <a:srgbClr val="FFFFFF"/>
              </a:solidFill>
              <a:miter lim="800000"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auto">
            <a:xfrm>
              <a:off x="5796" y="3119"/>
              <a:ext cx="2113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zh-CN" altLang="en-US" sz="18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校园</a:t>
              </a:r>
              <a:endParaRPr lang="en-US" altLang="zh-CN" sz="1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eaLnBrk="0" hangingPunct="0"/>
              <a:r>
                <a:rPr lang="zh-CN" altLang="en-US" sz="18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智慧</a:t>
              </a:r>
              <a:r>
                <a:rPr lang="zh-CN" altLang="en-US" sz="1800" b="1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一卡通</a:t>
              </a:r>
              <a:endParaRPr lang="en-US" altLang="zh-CN" sz="18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484630" y="2437130"/>
            <a:ext cx="2663190" cy="1695450"/>
            <a:chOff x="2338" y="3838"/>
            <a:chExt cx="4194" cy="2670"/>
          </a:xfrm>
        </p:grpSpPr>
        <p:sp>
          <p:nvSpPr>
            <p:cNvPr id="55" name="Puzzle1"/>
            <p:cNvSpPr>
              <a:spLocks noEditPoints="1" noChangeArrowheads="1"/>
            </p:cNvSpPr>
            <p:nvPr/>
          </p:nvSpPr>
          <p:spPr bwMode="gray">
            <a:xfrm>
              <a:off x="2338" y="4856"/>
              <a:ext cx="4195" cy="1652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92D050"/>
            </a:solidFill>
            <a:ln w="57150">
              <a:solidFill>
                <a:srgbClr val="FFFFFF"/>
              </a:solidFill>
              <a:miter lim="800000"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Text Box 11"/>
            <p:cNvSpPr txBox="1">
              <a:spLocks noChangeArrowheads="1"/>
            </p:cNvSpPr>
            <p:nvPr/>
          </p:nvSpPr>
          <p:spPr bwMode="auto">
            <a:xfrm>
              <a:off x="3391" y="3838"/>
              <a:ext cx="2127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zh-CN" altLang="en-US" sz="1800" b="1">
                  <a:solidFill>
                    <a:srgbClr val="92D050"/>
                  </a:solidFill>
                  <a:latin typeface="微软雅黑" panose="020B0503020204020204" charset="-122"/>
                  <a:ea typeface="微软雅黑" panose="020B0503020204020204" charset="-122"/>
                </a:rPr>
                <a:t>智慧</a:t>
              </a:r>
              <a:endParaRPr lang="en-US" altLang="zh-CN" sz="1800" b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eaLnBrk="0" hangingPunct="0"/>
              <a:r>
                <a:rPr lang="zh-CN" altLang="en-US" sz="1800" b="1">
                  <a:solidFill>
                    <a:srgbClr val="92D050"/>
                  </a:solidFill>
                  <a:latin typeface="微软雅黑" panose="020B0503020204020204" charset="-122"/>
                  <a:ea typeface="微软雅黑" panose="020B0503020204020204" charset="-122"/>
                </a:rPr>
                <a:t>安全</a:t>
              </a:r>
              <a:r>
                <a:rPr lang="zh-CN" altLang="en-US" sz="1800" b="1" dirty="0">
                  <a:solidFill>
                    <a:srgbClr val="92D050"/>
                  </a:solidFill>
                  <a:latin typeface="微软雅黑" panose="020B0503020204020204" charset="-122"/>
                  <a:ea typeface="微软雅黑" panose="020B0503020204020204" charset="-122"/>
                </a:rPr>
                <a:t>与防护</a:t>
              </a:r>
              <a:endParaRPr lang="en-US" altLang="zh-CN" sz="1800" b="1" dirty="0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029460" y="3710305"/>
            <a:ext cx="1586230" cy="2469515"/>
            <a:chOff x="3196" y="5843"/>
            <a:chExt cx="2498" cy="3889"/>
          </a:xfrm>
        </p:grpSpPr>
        <p:sp>
          <p:nvSpPr>
            <p:cNvPr id="54" name="Puzzle4"/>
            <p:cNvSpPr>
              <a:spLocks noEditPoints="1" noChangeArrowheads="1"/>
            </p:cNvSpPr>
            <p:nvPr/>
          </p:nvSpPr>
          <p:spPr bwMode="gray">
            <a:xfrm>
              <a:off x="3196" y="5843"/>
              <a:ext cx="2499" cy="2770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FFC000"/>
            </a:solidFill>
            <a:ln w="57150">
              <a:solidFill>
                <a:srgbClr val="FFFFFF"/>
              </a:solidFill>
              <a:miter lim="800000"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Text Box 12"/>
            <p:cNvSpPr txBox="1">
              <a:spLocks noChangeArrowheads="1"/>
            </p:cNvSpPr>
            <p:nvPr/>
          </p:nvSpPr>
          <p:spPr bwMode="auto">
            <a:xfrm>
              <a:off x="3525" y="8714"/>
              <a:ext cx="2136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zh-CN" altLang="en-US" sz="1800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智慧</a:t>
              </a:r>
              <a:endParaRPr lang="en-US" altLang="zh-CN" sz="18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eaLnBrk="0" hangingPunct="0"/>
              <a:r>
                <a:rPr lang="zh-CN" altLang="en-US" sz="1800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教学和</a:t>
              </a:r>
              <a:r>
                <a:rPr lang="zh-CN" altLang="en-US" sz="1800" b="1" dirty="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辅导</a:t>
              </a:r>
              <a:endParaRPr lang="en-US" altLang="zh-CN"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532531" y="2180395"/>
            <a:ext cx="3744943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“智慧校园” 是以物联网为基础，智慧化的</a:t>
            </a:r>
            <a:r>
              <a:rPr lang="zh-CN" altLang="en-US" sz="2400">
                <a:solidFill>
                  <a:srgbClr val="FF0000"/>
                </a:solidFill>
              </a:rPr>
              <a:t>校园安全</a:t>
            </a:r>
            <a:r>
              <a:rPr lang="zh-CN" altLang="en-US" sz="2400"/>
              <a:t>、</a:t>
            </a:r>
            <a:r>
              <a:rPr lang="zh-CN" altLang="en-US" sz="2400">
                <a:solidFill>
                  <a:srgbClr val="FF0000"/>
                </a:solidFill>
              </a:rPr>
              <a:t>管理</a:t>
            </a:r>
            <a:r>
              <a:rPr lang="zh-CN" altLang="en-US" sz="2400"/>
              <a:t>、</a:t>
            </a:r>
            <a:r>
              <a:rPr lang="zh-CN" altLang="en-US" sz="2400">
                <a:solidFill>
                  <a:srgbClr val="FF0000"/>
                </a:solidFill>
              </a:rPr>
              <a:t>学习</a:t>
            </a:r>
            <a:r>
              <a:rPr lang="zh-CN" altLang="en-US" sz="2400"/>
              <a:t>和</a:t>
            </a:r>
            <a:r>
              <a:rPr lang="zh-CN" altLang="en-US" sz="2400">
                <a:solidFill>
                  <a:srgbClr val="FF0000"/>
                </a:solidFill>
              </a:rPr>
              <a:t>生活</a:t>
            </a:r>
            <a:r>
              <a:rPr lang="zh-CN" altLang="en-US" sz="2400"/>
              <a:t>一体化环境。</a:t>
            </a:r>
            <a:endParaRPr lang="en-US" altLang="zh-CN" sz="2400"/>
          </a:p>
          <a:p>
            <a:pPr>
              <a:lnSpc>
                <a:spcPct val="150000"/>
              </a:lnSpc>
            </a:pPr>
            <a:r>
              <a:rPr lang="zh-CN" altLang="en-US" sz="2400"/>
              <a:t>而其中</a:t>
            </a:r>
            <a:r>
              <a:rPr lang="zh-CN" altLang="en-US" sz="2400" b="1">
                <a:solidFill>
                  <a:srgbClr val="FF0000"/>
                </a:solidFill>
              </a:rPr>
              <a:t>数据分析及干预</a:t>
            </a:r>
            <a:r>
              <a:rPr lang="zh-CN" altLang="en-US" sz="2400"/>
              <a:t>更是大数据环境下，未来发展的趋势。</a:t>
            </a:r>
            <a:endParaRPr lang="en-US" altLang="zh-CN" sz="240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智慧校园总体规划图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7127" y="32095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组合 48"/>
          <p:cNvGrpSpPr/>
          <p:nvPr/>
        </p:nvGrpSpPr>
        <p:grpSpPr>
          <a:xfrm>
            <a:off x="1088024" y="1643446"/>
            <a:ext cx="9792707" cy="4766721"/>
            <a:chOff x="1204446" y="1350190"/>
            <a:chExt cx="7077645" cy="3751564"/>
          </a:xfrm>
        </p:grpSpPr>
        <p:sp>
          <p:nvSpPr>
            <p:cNvPr id="50" name="Rectangle 3"/>
            <p:cNvSpPr>
              <a:spLocks noChangeArrowheads="1"/>
            </p:cNvSpPr>
            <p:nvPr/>
          </p:nvSpPr>
          <p:spPr bwMode="auto">
            <a:xfrm>
              <a:off x="2115709" y="4164897"/>
              <a:ext cx="6156595" cy="936857"/>
            </a:xfrm>
            <a:prstGeom prst="rect">
              <a:avLst/>
            </a:prstGeom>
            <a:solidFill>
              <a:srgbClr val="FFA7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350" b="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4" name="Rectangle 2"/>
            <p:cNvSpPr>
              <a:spLocks noChangeArrowheads="1"/>
            </p:cNvSpPr>
            <p:nvPr/>
          </p:nvSpPr>
          <p:spPr bwMode="auto">
            <a:xfrm>
              <a:off x="2109344" y="3226642"/>
              <a:ext cx="6172747" cy="9382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350" b="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5" name="Rectangle 2"/>
            <p:cNvSpPr>
              <a:spLocks noChangeArrowheads="1"/>
            </p:cNvSpPr>
            <p:nvPr/>
          </p:nvSpPr>
          <p:spPr bwMode="auto">
            <a:xfrm>
              <a:off x="2115708" y="2253993"/>
              <a:ext cx="6156596" cy="97688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350" dirty="0">
                <a:solidFill>
                  <a:schemeClr val="tx1"/>
                </a:solidFill>
              </a:endParaRPr>
            </a:p>
          </p:txBody>
        </p:sp>
        <p:cxnSp>
          <p:nvCxnSpPr>
            <p:cNvPr id="56" name="直接连接符 24"/>
            <p:cNvCxnSpPr/>
            <p:nvPr/>
          </p:nvCxnSpPr>
          <p:spPr>
            <a:xfrm flipH="1">
              <a:off x="3845155" y="1868580"/>
              <a:ext cx="3182" cy="1936584"/>
            </a:xfrm>
            <a:prstGeom prst="line">
              <a:avLst/>
            </a:prstGeom>
            <a:noFill/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p:spPr>
        </p:cxnSp>
        <p:cxnSp>
          <p:nvCxnSpPr>
            <p:cNvPr id="57" name="直接连接符 25"/>
            <p:cNvCxnSpPr/>
            <p:nvPr/>
          </p:nvCxnSpPr>
          <p:spPr>
            <a:xfrm>
              <a:off x="2250075" y="2083440"/>
              <a:ext cx="1972892" cy="0"/>
            </a:xfrm>
            <a:prstGeom prst="line">
              <a:avLst/>
            </a:prstGeom>
            <a:noFill/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p:spPr>
        </p:cxnSp>
        <p:cxnSp>
          <p:nvCxnSpPr>
            <p:cNvPr id="84" name="直接连接符 26"/>
            <p:cNvCxnSpPr/>
            <p:nvPr/>
          </p:nvCxnSpPr>
          <p:spPr>
            <a:xfrm>
              <a:off x="3771195" y="2679020"/>
              <a:ext cx="126447" cy="0"/>
            </a:xfrm>
            <a:prstGeom prst="line">
              <a:avLst/>
            </a:prstGeom>
            <a:noFill/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p:spPr>
        </p:cxnSp>
        <p:cxnSp>
          <p:nvCxnSpPr>
            <p:cNvPr id="85" name="直接连接符 84"/>
            <p:cNvCxnSpPr/>
            <p:nvPr/>
          </p:nvCxnSpPr>
          <p:spPr>
            <a:xfrm>
              <a:off x="3782226" y="3211773"/>
              <a:ext cx="126447" cy="0"/>
            </a:xfrm>
            <a:prstGeom prst="line">
              <a:avLst/>
            </a:prstGeom>
            <a:noFill/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p:spPr>
        </p:cxnSp>
        <p:cxnSp>
          <p:nvCxnSpPr>
            <p:cNvPr id="86" name="直接连接符 29"/>
            <p:cNvCxnSpPr/>
            <p:nvPr/>
          </p:nvCxnSpPr>
          <p:spPr>
            <a:xfrm>
              <a:off x="3792973" y="3805164"/>
              <a:ext cx="126447" cy="0"/>
            </a:xfrm>
            <a:prstGeom prst="line">
              <a:avLst/>
            </a:prstGeom>
            <a:noFill/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p:spPr>
        </p:cxn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2346790" y="3606381"/>
              <a:ext cx="890998" cy="30008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350" dirty="0">
                  <a:solidFill>
                    <a:schemeClr val="tx1"/>
                  </a:solidFill>
                  <a:latin typeface="Arial" panose="020B0604020202020204" pitchFamily="34" charset="0"/>
                </a:rPr>
                <a:t>教育安防</a:t>
              </a:r>
              <a:endParaRPr lang="zh-CN" altLang="zh-CN" sz="135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8" name="Rectangle 2"/>
            <p:cNvSpPr>
              <a:spLocks noChangeArrowheads="1"/>
            </p:cNvSpPr>
            <p:nvPr/>
          </p:nvSpPr>
          <p:spPr bwMode="auto">
            <a:xfrm>
              <a:off x="2115708" y="1350190"/>
              <a:ext cx="6156596" cy="911884"/>
            </a:xfrm>
            <a:prstGeom prst="rect">
              <a:avLst/>
            </a:prstGeom>
            <a:solidFill>
              <a:srgbClr val="FFC2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350" b="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9" name="Text Box 30"/>
            <p:cNvSpPr txBox="1">
              <a:spLocks noChangeArrowheads="1"/>
            </p:cNvSpPr>
            <p:nvPr/>
          </p:nvSpPr>
          <p:spPr bwMode="auto">
            <a:xfrm>
              <a:off x="2304506" y="1648907"/>
              <a:ext cx="934667" cy="30008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350" dirty="0">
                  <a:solidFill>
                    <a:schemeClr val="tx1"/>
                  </a:solidFill>
                  <a:latin typeface="Arial" panose="020B0604020202020204" pitchFamily="34" charset="0"/>
                </a:rPr>
                <a:t>教育教学</a:t>
              </a:r>
              <a:endParaRPr lang="zh-CN" altLang="zh-CN" sz="135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0" name="Text Box 18"/>
            <p:cNvSpPr txBox="1">
              <a:spLocks noChangeArrowheads="1"/>
            </p:cNvSpPr>
            <p:nvPr/>
          </p:nvSpPr>
          <p:spPr bwMode="auto">
            <a:xfrm>
              <a:off x="6836904" y="4830042"/>
              <a:ext cx="68481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机房中心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2" name="Text Box 18"/>
            <p:cNvSpPr txBox="1">
              <a:spLocks noChangeArrowheads="1"/>
            </p:cNvSpPr>
            <p:nvPr/>
          </p:nvSpPr>
          <p:spPr bwMode="auto">
            <a:xfrm>
              <a:off x="6090668" y="4812461"/>
              <a:ext cx="67205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综合布线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3" name="Text Box 30"/>
            <p:cNvSpPr txBox="1">
              <a:spLocks noChangeArrowheads="1"/>
            </p:cNvSpPr>
            <p:nvPr/>
          </p:nvSpPr>
          <p:spPr bwMode="auto">
            <a:xfrm>
              <a:off x="2338357" y="4492552"/>
              <a:ext cx="854999" cy="288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350" dirty="0">
                  <a:solidFill>
                    <a:schemeClr val="tx1"/>
                  </a:solidFill>
                  <a:latin typeface="Arial" panose="020B0604020202020204" pitchFamily="34" charset="0"/>
                </a:rPr>
                <a:t>基础建设</a:t>
              </a:r>
              <a:endParaRPr lang="zh-CN" altLang="zh-CN" sz="135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4" name="Text Box 18"/>
            <p:cNvSpPr txBox="1">
              <a:spLocks noChangeArrowheads="1"/>
            </p:cNvSpPr>
            <p:nvPr/>
          </p:nvSpPr>
          <p:spPr bwMode="auto">
            <a:xfrm>
              <a:off x="5415149" y="4818003"/>
              <a:ext cx="648072" cy="219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校园广播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5" name="Text Box 18"/>
            <p:cNvSpPr txBox="1">
              <a:spLocks noChangeArrowheads="1"/>
            </p:cNvSpPr>
            <p:nvPr/>
          </p:nvSpPr>
          <p:spPr bwMode="auto">
            <a:xfrm>
              <a:off x="3286180" y="4810547"/>
              <a:ext cx="640598" cy="219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办公网络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6" name="Text Box 18"/>
            <p:cNvSpPr txBox="1">
              <a:spLocks noChangeArrowheads="1"/>
            </p:cNvSpPr>
            <p:nvPr/>
          </p:nvSpPr>
          <p:spPr bwMode="auto">
            <a:xfrm>
              <a:off x="4030833" y="4805703"/>
              <a:ext cx="684817" cy="219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无线网络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97" name="图片 9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0947" y="4340819"/>
              <a:ext cx="564599" cy="448344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grpSp>
          <p:nvGrpSpPr>
            <p:cNvPr id="98" name="组合 8"/>
            <p:cNvGrpSpPr/>
            <p:nvPr/>
          </p:nvGrpSpPr>
          <p:grpSpPr>
            <a:xfrm>
              <a:off x="1204446" y="1350190"/>
              <a:ext cx="934668" cy="3751564"/>
              <a:chOff x="-3556735" y="999484"/>
              <a:chExt cx="8937666" cy="805604"/>
            </a:xfrm>
            <a:solidFill>
              <a:srgbClr val="00B0F0"/>
            </a:solidFill>
          </p:grpSpPr>
          <p:sp>
            <p:nvSpPr>
              <p:cNvPr id="141" name="Rectangle 4"/>
              <p:cNvSpPr>
                <a:spLocks noChangeArrowheads="1"/>
              </p:cNvSpPr>
              <p:nvPr/>
            </p:nvSpPr>
            <p:spPr bwMode="auto">
              <a:xfrm>
                <a:off x="-3556735" y="999484"/>
                <a:ext cx="8937666" cy="805604"/>
              </a:xfrm>
              <a:prstGeom prst="rect">
                <a:avLst/>
              </a:prstGeom>
              <a:solidFill>
                <a:srgbClr val="26324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n"/>
                  <a:defRPr sz="2800" b="1">
                    <a:solidFill>
                      <a:srgbClr val="080808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2800" b="1">
                    <a:solidFill>
                      <a:srgbClr val="080808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Font typeface="Wingdings" panose="05000000000000000000" pitchFamily="2" charset="2"/>
                  <a:buChar char="•"/>
                  <a:defRPr sz="24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Font typeface="Wingdings" panose="05000000000000000000" pitchFamily="2" charset="2"/>
                  <a:buChar char="–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350" b="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2" name="Text Box 28"/>
              <p:cNvSpPr txBox="1">
                <a:spLocks noChangeArrowheads="1"/>
              </p:cNvSpPr>
              <p:nvPr/>
            </p:nvSpPr>
            <p:spPr bwMode="auto">
              <a:xfrm>
                <a:off x="-1283438" y="1068812"/>
                <a:ext cx="4397382" cy="506974"/>
              </a:xfrm>
              <a:prstGeom prst="rect">
                <a:avLst/>
              </a:prstGeom>
              <a:solidFill>
                <a:srgbClr val="2632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n"/>
                  <a:defRPr sz="2800" b="1">
                    <a:solidFill>
                      <a:srgbClr val="080808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2800" b="1">
                    <a:solidFill>
                      <a:srgbClr val="080808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Font typeface="Wingdings" panose="05000000000000000000" pitchFamily="2" charset="2"/>
                  <a:buChar char="•"/>
                  <a:defRPr sz="24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Font typeface="Wingdings" panose="05000000000000000000" pitchFamily="2" charset="2"/>
                  <a:buChar char="–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Font typeface="Wingdings" panose="05000000000000000000" pitchFamily="2" charset="2"/>
                  <a:buChar char="»"/>
                  <a:defRPr sz="2000" b="1">
                    <a:solidFill>
                      <a:srgbClr val="0070C0"/>
                    </a:solidFill>
                    <a:latin typeface="微软雅黑" panose="020B0503020204020204" charset="-122"/>
                    <a:ea typeface="微软雅黑" panose="020B0503020204020204" charset="-122"/>
                    <a:sym typeface="Verdan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zh-CN" altLang="en-US" sz="315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智慧校</a:t>
                </a:r>
                <a:endParaRPr lang="en-US" altLang="zh-CN" sz="3150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zh-CN" altLang="en-US" sz="315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园建设</a:t>
                </a:r>
                <a:endParaRPr lang="en-US" altLang="zh-CN" sz="3150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99" name="图片 9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0799" y="4344780"/>
              <a:ext cx="529514" cy="444383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100" name="Text Box 18"/>
            <p:cNvSpPr txBox="1">
              <a:spLocks noChangeArrowheads="1"/>
            </p:cNvSpPr>
            <p:nvPr/>
          </p:nvSpPr>
          <p:spPr bwMode="auto">
            <a:xfrm>
              <a:off x="4690370" y="4818002"/>
              <a:ext cx="661178" cy="219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信息发布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01" name="图片 10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6939" y="4355551"/>
              <a:ext cx="512780" cy="411393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pic>
          <p:nvPicPr>
            <p:cNvPr id="113" name="图片 1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2368" y="4351768"/>
              <a:ext cx="518729" cy="41602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114" name="矩形 113"/>
            <p:cNvSpPr/>
            <p:nvPr/>
          </p:nvSpPr>
          <p:spPr>
            <a:xfrm>
              <a:off x="3338308" y="2456803"/>
              <a:ext cx="537905" cy="465546"/>
            </a:xfrm>
            <a:prstGeom prst="rect">
              <a:avLst/>
            </a:prstGeom>
            <a:blipFill rotWithShape="1">
              <a:blip r:embed="rId9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-2098387"/>
                <a:satOff val="-4389"/>
                <a:lumOff val="3018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5" name="TextBox 39"/>
            <p:cNvSpPr txBox="1"/>
            <p:nvPr/>
          </p:nvSpPr>
          <p:spPr>
            <a:xfrm>
              <a:off x="3325281" y="2965465"/>
              <a:ext cx="5309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Verdana" panose="020B0604030504040204" pitchFamily="34" charset="0"/>
                </a:rPr>
                <a:t>图书馆</a:t>
              </a:r>
            </a:p>
          </p:txBody>
        </p:sp>
        <p:pic>
          <p:nvPicPr>
            <p:cNvPr id="116" name="图片 2" descr="C:\Users\USER\Desktop\finish1218\1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11122" y="3481894"/>
              <a:ext cx="559232" cy="427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7" name="Text Box 18"/>
            <p:cNvSpPr txBox="1">
              <a:spLocks noChangeArrowheads="1"/>
            </p:cNvSpPr>
            <p:nvPr/>
          </p:nvSpPr>
          <p:spPr bwMode="auto">
            <a:xfrm>
              <a:off x="6873717" y="2967235"/>
              <a:ext cx="585659" cy="21974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食堂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18" name="图片 4" descr="2-01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8461" y="2450825"/>
              <a:ext cx="546780" cy="474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" name="图片 1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351" y="2449796"/>
              <a:ext cx="548369" cy="477292"/>
            </a:xfrm>
            <a:prstGeom prst="rect">
              <a:avLst/>
            </a:prstGeom>
          </p:spPr>
        </p:pic>
        <p:sp>
          <p:nvSpPr>
            <p:cNvPr id="120" name="TextBox 44"/>
            <p:cNvSpPr txBox="1"/>
            <p:nvPr/>
          </p:nvSpPr>
          <p:spPr>
            <a:xfrm>
              <a:off x="4584885" y="2972277"/>
              <a:ext cx="5309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Verdana" panose="020B0604030504040204" pitchFamily="34" charset="0"/>
                </a:rPr>
                <a:t>大礼堂</a:t>
              </a:r>
            </a:p>
          </p:txBody>
        </p:sp>
        <p:sp>
          <p:nvSpPr>
            <p:cNvPr id="121" name="TextBox 45"/>
            <p:cNvSpPr txBox="1"/>
            <p:nvPr/>
          </p:nvSpPr>
          <p:spPr>
            <a:xfrm>
              <a:off x="5758846" y="2959079"/>
              <a:ext cx="5309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Verdana" panose="020B0604030504040204" pitchFamily="34" charset="0"/>
                </a:rPr>
                <a:t>会议室</a:t>
              </a:r>
            </a:p>
          </p:txBody>
        </p:sp>
        <p:pic>
          <p:nvPicPr>
            <p:cNvPr id="122" name="图片 1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9491" y="3443870"/>
              <a:ext cx="527936" cy="427490"/>
            </a:xfrm>
            <a:prstGeom prst="rect">
              <a:avLst/>
            </a:prstGeom>
          </p:spPr>
        </p:pic>
        <p:pic>
          <p:nvPicPr>
            <p:cNvPr id="123" name="Picture 2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8917" y="1494229"/>
              <a:ext cx="576534" cy="455687"/>
            </a:xfrm>
            <a:prstGeom prst="rect">
              <a:avLst/>
            </a:prstGeom>
            <a:ln>
              <a:noFill/>
            </a:ln>
            <a:effectLst>
              <a:outerShdw dist="35921" dir="2700000" algn="ctr" rotWithShape="0">
                <a:schemeClr val="bg2"/>
              </a:outerShdw>
              <a:softEdge rad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图片 12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560" y="1520465"/>
              <a:ext cx="529321" cy="464625"/>
            </a:xfrm>
            <a:prstGeom prst="rect">
              <a:avLst/>
            </a:prstGeom>
          </p:spPr>
        </p:pic>
        <p:sp>
          <p:nvSpPr>
            <p:cNvPr id="125" name="Text Box 16"/>
            <p:cNvSpPr txBox="1">
              <a:spLocks noChangeArrowheads="1"/>
            </p:cNvSpPr>
            <p:nvPr/>
          </p:nvSpPr>
          <p:spPr bwMode="auto">
            <a:xfrm>
              <a:off x="3194859" y="1977807"/>
              <a:ext cx="854999" cy="21974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资源服务平台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6" name="Text Box 16"/>
            <p:cNvSpPr txBox="1">
              <a:spLocks noChangeArrowheads="1"/>
            </p:cNvSpPr>
            <p:nvPr/>
          </p:nvSpPr>
          <p:spPr bwMode="auto">
            <a:xfrm>
              <a:off x="4440666" y="1991200"/>
              <a:ext cx="854999" cy="21974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教学基础设施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7" name="Text Box 16"/>
            <p:cNvSpPr txBox="1">
              <a:spLocks noChangeArrowheads="1"/>
            </p:cNvSpPr>
            <p:nvPr/>
          </p:nvSpPr>
          <p:spPr bwMode="auto">
            <a:xfrm>
              <a:off x="5794710" y="1997513"/>
              <a:ext cx="508750" cy="21974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云桌面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8" name="Text Box 16"/>
            <p:cNvSpPr txBox="1">
              <a:spLocks noChangeArrowheads="1"/>
            </p:cNvSpPr>
            <p:nvPr/>
          </p:nvSpPr>
          <p:spPr bwMode="auto">
            <a:xfrm>
              <a:off x="6873717" y="1977807"/>
              <a:ext cx="697924" cy="21974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0465" tIns="40232" rIns="80465" bIns="40232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录播教室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9" name="Text Box 18"/>
            <p:cNvSpPr txBox="1">
              <a:spLocks noChangeArrowheads="1"/>
            </p:cNvSpPr>
            <p:nvPr/>
          </p:nvSpPr>
          <p:spPr bwMode="auto">
            <a:xfrm>
              <a:off x="3267829" y="3935419"/>
              <a:ext cx="662583" cy="2308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安防管理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30" name="Text Box 18"/>
            <p:cNvSpPr txBox="1">
              <a:spLocks noChangeArrowheads="1"/>
            </p:cNvSpPr>
            <p:nvPr/>
          </p:nvSpPr>
          <p:spPr bwMode="auto">
            <a:xfrm>
              <a:off x="4506407" y="3937589"/>
              <a:ext cx="848008" cy="2308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一卡通系统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31" name="Text Box 18"/>
            <p:cNvSpPr txBox="1">
              <a:spLocks noChangeArrowheads="1"/>
            </p:cNvSpPr>
            <p:nvPr/>
          </p:nvSpPr>
          <p:spPr bwMode="auto">
            <a:xfrm>
              <a:off x="5737653" y="3910569"/>
              <a:ext cx="662582" cy="2308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视频监控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32" name="Picture 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876522" y="3450182"/>
              <a:ext cx="545358" cy="436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" name="Text Box 18"/>
            <p:cNvSpPr txBox="1">
              <a:spLocks noChangeArrowheads="1"/>
            </p:cNvSpPr>
            <p:nvPr/>
          </p:nvSpPr>
          <p:spPr bwMode="auto">
            <a:xfrm>
              <a:off x="6793350" y="3919947"/>
              <a:ext cx="779795" cy="2308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n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 b="1">
                  <a:solidFill>
                    <a:srgbClr val="080808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•"/>
                <a:defRPr sz="24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–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panose="05000000000000000000" pitchFamily="2" charset="2"/>
                <a:buChar char="»"/>
                <a:defRPr sz="20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900" b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出入口管理</a:t>
              </a:r>
              <a:endParaRPr lang="zh-CN" altLang="zh-CN" sz="9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34" name="TextBox 62"/>
            <p:cNvSpPr txBox="1"/>
            <p:nvPr/>
          </p:nvSpPr>
          <p:spPr>
            <a:xfrm>
              <a:off x="2329517" y="2621556"/>
              <a:ext cx="899739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50" b="1" dirty="0">
                  <a:ea typeface="微软雅黑" panose="020B0503020204020204" charset="-122"/>
                  <a:sym typeface="Verdana" panose="020B0604030504040204" pitchFamily="34" charset="0"/>
                </a:rPr>
                <a:t>专用场所</a:t>
              </a:r>
            </a:p>
          </p:txBody>
        </p:sp>
        <p:pic>
          <p:nvPicPr>
            <p:cNvPr id="135" name="Picture 2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758846" y="2450182"/>
              <a:ext cx="547544" cy="472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6" name="Picture 3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896872" y="1498277"/>
              <a:ext cx="548369" cy="465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" name="Picture 4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585564" y="1473070"/>
              <a:ext cx="538632" cy="480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8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580351" y="3489434"/>
              <a:ext cx="548369" cy="416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9" name="Picture 6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152510" y="4325088"/>
              <a:ext cx="548368" cy="471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0" name="Picture 7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5457421" y="4333781"/>
              <a:ext cx="575197" cy="471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 Safety and security, an important link in the information age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9066" y="5942677"/>
            <a:ext cx="2001397" cy="564568"/>
          </a:xfrm>
          <a:prstGeom prst="rect">
            <a:avLst/>
          </a:prstGeom>
          <a:noFill/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40"/>
          <p:cNvGrpSpPr/>
          <p:nvPr/>
        </p:nvGrpSpPr>
        <p:grpSpPr>
          <a:xfrm>
            <a:off x="1644737" y="2445654"/>
            <a:ext cx="3803178" cy="3303660"/>
            <a:chOff x="6302884" y="1678126"/>
            <a:chExt cx="3803178" cy="1489579"/>
          </a:xfrm>
        </p:grpSpPr>
        <p:sp>
          <p:nvSpPr>
            <p:cNvPr id="42" name="矩形 41"/>
            <p:cNvSpPr/>
            <p:nvPr/>
          </p:nvSpPr>
          <p:spPr>
            <a:xfrm>
              <a:off x="6320294" y="2043647"/>
              <a:ext cx="3785768" cy="112405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设计思路：基于平台，实现集中控制和管理</a:t>
              </a:r>
              <a:endParaRPr lang="en-US" altLang="zh-CN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zh-CN" altLang="en-US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）打造实现校园全方位、可视化的一体化管控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）应急响应快捷、精准、高效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zh-CN" altLang="en-US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）缩减安保人员数量，节省开支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36552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20000"/>
                </a:lnSpc>
              </a:pPr>
              <a:r>
                <a:rPr lang="zh-CN" altLang="en-US" sz="28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安防管理平台</a:t>
              </a:r>
            </a:p>
            <a:p>
              <a:pPr lvl="0">
                <a:lnSpc>
                  <a:spcPct val="120000"/>
                </a:lnSpc>
              </a:pPr>
              <a:r>
                <a:rPr lang="en-US" altLang="zh-CN" sz="12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Security Management Platform</a:t>
              </a:r>
              <a:endParaRPr lang="zh-CN" altLang="en-US" sz="1200" b="1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5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grpSp>
        <p:nvGrpSpPr>
          <p:cNvPr id="54" name="Group 20"/>
          <p:cNvGrpSpPr/>
          <p:nvPr/>
        </p:nvGrpSpPr>
        <p:grpSpPr>
          <a:xfrm>
            <a:off x="1056358" y="2619527"/>
            <a:ext cx="525206" cy="493332"/>
            <a:chOff x="2824761" y="1419473"/>
            <a:chExt cx="496888" cy="466725"/>
          </a:xfrm>
          <a:solidFill>
            <a:schemeClr val="accent4"/>
          </a:solidFill>
        </p:grpSpPr>
        <p:sp>
          <p:nvSpPr>
            <p:cNvPr id="57" name="Oval 21"/>
            <p:cNvSpPr/>
            <p:nvPr/>
          </p:nvSpPr>
          <p:spPr bwMode="auto">
            <a:xfrm>
              <a:off x="3066061" y="1676648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Freeform: Shape 22"/>
            <p:cNvSpPr/>
            <p:nvPr/>
          </p:nvSpPr>
          <p:spPr bwMode="auto">
            <a:xfrm>
              <a:off x="2824761" y="1419473"/>
              <a:ext cx="496888" cy="466725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4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6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6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5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7" y="124"/>
                    <a:pt x="116" y="115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7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7"/>
                    <a:pt x="106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3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30"/>
                    <a:pt x="8" y="26"/>
                    <a:pt x="8" y="22"/>
                  </a:cubicBezTo>
                  <a:cubicBezTo>
                    <a:pt x="8" y="15"/>
                    <a:pt x="15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6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5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3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7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4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6" y="88"/>
                    <a:pt x="60" y="83"/>
                    <a:pt x="60" y="76"/>
                  </a:cubicBezTo>
                  <a:cubicBezTo>
                    <a:pt x="60" y="70"/>
                    <a:pt x="66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1" y="64"/>
                    <a:pt x="113" y="63"/>
                    <a:pt x="115" y="61"/>
                  </a:cubicBezTo>
                  <a:cubicBezTo>
                    <a:pt x="115" y="61"/>
                    <a:pt x="116" y="60"/>
                    <a:pt x="116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9" y="63"/>
                    <a:pt x="120" y="67"/>
                    <a:pt x="120" y="72"/>
                  </a:cubicBezTo>
                  <a:cubicBezTo>
                    <a:pt x="120" y="79"/>
                    <a:pt x="118" y="84"/>
                    <a:pt x="11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5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5109" y="3434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6339839" y="2619527"/>
            <a:ext cx="2438400" cy="1520101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6339839" y="4336413"/>
            <a:ext cx="2438400" cy="1520101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9091748" y="2647902"/>
            <a:ext cx="1968137" cy="3227303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210310" y="1861185"/>
            <a:ext cx="3483610" cy="830580"/>
            <a:chOff x="1906" y="2931"/>
            <a:chExt cx="5486" cy="1308"/>
          </a:xfrm>
        </p:grpSpPr>
        <p:grpSp>
          <p:nvGrpSpPr>
            <p:cNvPr id="2" name="Group 28"/>
            <p:cNvGrpSpPr/>
            <p:nvPr/>
          </p:nvGrpSpPr>
          <p:grpSpPr>
            <a:xfrm>
              <a:off x="1906" y="3174"/>
              <a:ext cx="550" cy="801"/>
              <a:chOff x="4174136" y="3762623"/>
              <a:chExt cx="330200" cy="481012"/>
            </a:xfrm>
            <a:solidFill>
              <a:schemeClr val="accent1"/>
            </a:solidFill>
          </p:grpSpPr>
          <p:sp>
            <p:nvSpPr>
              <p:cNvPr id="13" name="Freeform: Shape 29"/>
              <p:cNvSpPr/>
              <p:nvPr/>
            </p:nvSpPr>
            <p:spPr bwMode="auto">
              <a:xfrm>
                <a:off x="4174136" y="3762623"/>
                <a:ext cx="330200" cy="481012"/>
              </a:xfrm>
              <a:custGeom>
                <a:avLst/>
                <a:gdLst>
                  <a:gd name="T0" fmla="*/ 44 w 88"/>
                  <a:gd name="T1" fmla="*/ 0 h 128"/>
                  <a:gd name="T2" fmla="*/ 0 w 88"/>
                  <a:gd name="T3" fmla="*/ 44 h 128"/>
                  <a:gd name="T4" fmla="*/ 20 w 88"/>
                  <a:gd name="T5" fmla="*/ 92 h 128"/>
                  <a:gd name="T6" fmla="*/ 44 w 88"/>
                  <a:gd name="T7" fmla="*/ 128 h 128"/>
                  <a:gd name="T8" fmla="*/ 68 w 88"/>
                  <a:gd name="T9" fmla="*/ 92 h 128"/>
                  <a:gd name="T10" fmla="*/ 88 w 88"/>
                  <a:gd name="T11" fmla="*/ 44 h 128"/>
                  <a:gd name="T12" fmla="*/ 44 w 88"/>
                  <a:gd name="T13" fmla="*/ 0 h 128"/>
                  <a:gd name="T14" fmla="*/ 55 w 88"/>
                  <a:gd name="T15" fmla="*/ 109 h 128"/>
                  <a:gd name="T16" fmla="*/ 35 w 88"/>
                  <a:gd name="T17" fmla="*/ 111 h 128"/>
                  <a:gd name="T18" fmla="*/ 32 w 88"/>
                  <a:gd name="T19" fmla="*/ 103 h 128"/>
                  <a:gd name="T20" fmla="*/ 32 w 88"/>
                  <a:gd name="T21" fmla="*/ 103 h 128"/>
                  <a:gd name="T22" fmla="*/ 57 w 88"/>
                  <a:gd name="T23" fmla="*/ 100 h 128"/>
                  <a:gd name="T24" fmla="*/ 56 w 88"/>
                  <a:gd name="T25" fmla="*/ 104 h 128"/>
                  <a:gd name="T26" fmla="*/ 55 w 88"/>
                  <a:gd name="T27" fmla="*/ 109 h 128"/>
                  <a:gd name="T28" fmla="*/ 31 w 88"/>
                  <a:gd name="T29" fmla="*/ 99 h 128"/>
                  <a:gd name="T30" fmla="*/ 29 w 88"/>
                  <a:gd name="T31" fmla="*/ 92 h 128"/>
                  <a:gd name="T32" fmla="*/ 60 w 88"/>
                  <a:gd name="T33" fmla="*/ 92 h 128"/>
                  <a:gd name="T34" fmla="*/ 58 w 88"/>
                  <a:gd name="T35" fmla="*/ 96 h 128"/>
                  <a:gd name="T36" fmla="*/ 31 w 88"/>
                  <a:gd name="T37" fmla="*/ 99 h 128"/>
                  <a:gd name="T38" fmla="*/ 44 w 88"/>
                  <a:gd name="T39" fmla="*/ 120 h 128"/>
                  <a:gd name="T40" fmla="*/ 36 w 88"/>
                  <a:gd name="T41" fmla="*/ 115 h 128"/>
                  <a:gd name="T42" fmla="*/ 53 w 88"/>
                  <a:gd name="T43" fmla="*/ 113 h 128"/>
                  <a:gd name="T44" fmla="*/ 44 w 88"/>
                  <a:gd name="T45" fmla="*/ 120 h 128"/>
                  <a:gd name="T46" fmla="*/ 63 w 88"/>
                  <a:gd name="T47" fmla="*/ 84 h 128"/>
                  <a:gd name="T48" fmla="*/ 26 w 88"/>
                  <a:gd name="T49" fmla="*/ 84 h 128"/>
                  <a:gd name="T50" fmla="*/ 19 w 88"/>
                  <a:gd name="T51" fmla="*/ 71 h 128"/>
                  <a:gd name="T52" fmla="*/ 8 w 88"/>
                  <a:gd name="T53" fmla="*/ 44 h 128"/>
                  <a:gd name="T54" fmla="*/ 44 w 88"/>
                  <a:gd name="T55" fmla="*/ 8 h 128"/>
                  <a:gd name="T56" fmla="*/ 80 w 88"/>
                  <a:gd name="T57" fmla="*/ 44 h 128"/>
                  <a:gd name="T58" fmla="*/ 70 w 88"/>
                  <a:gd name="T59" fmla="*/ 71 h 128"/>
                  <a:gd name="T60" fmla="*/ 63 w 88"/>
                  <a:gd name="T61" fmla="*/ 8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88" h="128">
                    <a:moveTo>
                      <a:pt x="44" y="0"/>
                    </a:moveTo>
                    <a:cubicBezTo>
                      <a:pt x="20" y="0"/>
                      <a:pt x="0" y="19"/>
                      <a:pt x="0" y="44"/>
                    </a:cubicBezTo>
                    <a:cubicBezTo>
                      <a:pt x="0" y="60"/>
                      <a:pt x="15" y="77"/>
                      <a:pt x="20" y="92"/>
                    </a:cubicBezTo>
                    <a:cubicBezTo>
                      <a:pt x="28" y="114"/>
                      <a:pt x="27" y="128"/>
                      <a:pt x="44" y="128"/>
                    </a:cubicBezTo>
                    <a:cubicBezTo>
                      <a:pt x="61" y="128"/>
                      <a:pt x="60" y="114"/>
                      <a:pt x="68" y="92"/>
                    </a:cubicBezTo>
                    <a:cubicBezTo>
                      <a:pt x="73" y="77"/>
                      <a:pt x="88" y="60"/>
                      <a:pt x="88" y="44"/>
                    </a:cubicBezTo>
                    <a:cubicBezTo>
                      <a:pt x="88" y="19"/>
                      <a:pt x="68" y="0"/>
                      <a:pt x="44" y="0"/>
                    </a:cubicBezTo>
                    <a:close/>
                    <a:moveTo>
                      <a:pt x="55" y="109"/>
                    </a:moveTo>
                    <a:cubicBezTo>
                      <a:pt x="35" y="111"/>
                      <a:pt x="35" y="111"/>
                      <a:pt x="35" y="111"/>
                    </a:cubicBezTo>
                    <a:cubicBezTo>
                      <a:pt x="34" y="109"/>
                      <a:pt x="33" y="107"/>
                      <a:pt x="32" y="103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57" y="100"/>
                      <a:pt x="57" y="100"/>
                      <a:pt x="57" y="100"/>
                    </a:cubicBezTo>
                    <a:cubicBezTo>
                      <a:pt x="57" y="101"/>
                      <a:pt x="56" y="103"/>
                      <a:pt x="56" y="104"/>
                    </a:cubicBezTo>
                    <a:cubicBezTo>
                      <a:pt x="55" y="106"/>
                      <a:pt x="55" y="107"/>
                      <a:pt x="55" y="109"/>
                    </a:cubicBezTo>
                    <a:close/>
                    <a:moveTo>
                      <a:pt x="31" y="99"/>
                    </a:moveTo>
                    <a:cubicBezTo>
                      <a:pt x="30" y="97"/>
                      <a:pt x="30" y="94"/>
                      <a:pt x="29" y="92"/>
                    </a:cubicBezTo>
                    <a:cubicBezTo>
                      <a:pt x="60" y="92"/>
                      <a:pt x="60" y="92"/>
                      <a:pt x="60" y="92"/>
                    </a:cubicBezTo>
                    <a:cubicBezTo>
                      <a:pt x="59" y="93"/>
                      <a:pt x="59" y="95"/>
                      <a:pt x="58" y="96"/>
                    </a:cubicBezTo>
                    <a:lnTo>
                      <a:pt x="31" y="99"/>
                    </a:lnTo>
                    <a:close/>
                    <a:moveTo>
                      <a:pt x="44" y="120"/>
                    </a:moveTo>
                    <a:cubicBezTo>
                      <a:pt x="40" y="120"/>
                      <a:pt x="38" y="119"/>
                      <a:pt x="36" y="115"/>
                    </a:cubicBezTo>
                    <a:cubicBezTo>
                      <a:pt x="53" y="113"/>
                      <a:pt x="53" y="113"/>
                      <a:pt x="53" y="113"/>
                    </a:cubicBezTo>
                    <a:cubicBezTo>
                      <a:pt x="51" y="119"/>
                      <a:pt x="49" y="120"/>
                      <a:pt x="44" y="120"/>
                    </a:cubicBezTo>
                    <a:close/>
                    <a:moveTo>
                      <a:pt x="63" y="84"/>
                    </a:moveTo>
                    <a:cubicBezTo>
                      <a:pt x="26" y="84"/>
                      <a:pt x="26" y="84"/>
                      <a:pt x="26" y="84"/>
                    </a:cubicBezTo>
                    <a:cubicBezTo>
                      <a:pt x="24" y="79"/>
                      <a:pt x="21" y="75"/>
                      <a:pt x="19" y="71"/>
                    </a:cubicBezTo>
                    <a:cubicBezTo>
                      <a:pt x="14" y="62"/>
                      <a:pt x="8" y="52"/>
                      <a:pt x="8" y="44"/>
                    </a:cubicBezTo>
                    <a:cubicBezTo>
                      <a:pt x="8" y="24"/>
                      <a:pt x="24" y="8"/>
                      <a:pt x="44" y="8"/>
                    </a:cubicBezTo>
                    <a:cubicBezTo>
                      <a:pt x="64" y="8"/>
                      <a:pt x="80" y="24"/>
                      <a:pt x="80" y="44"/>
                    </a:cubicBezTo>
                    <a:cubicBezTo>
                      <a:pt x="80" y="52"/>
                      <a:pt x="75" y="62"/>
                      <a:pt x="70" y="71"/>
                    </a:cubicBezTo>
                    <a:cubicBezTo>
                      <a:pt x="67" y="75"/>
                      <a:pt x="65" y="80"/>
                      <a:pt x="63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" name="Freeform: Shape 30"/>
              <p:cNvSpPr/>
              <p:nvPr/>
            </p:nvSpPr>
            <p:spPr bwMode="auto">
              <a:xfrm>
                <a:off x="4248748" y="3837235"/>
                <a:ext cx="96838" cy="98425"/>
              </a:xfrm>
              <a:custGeom>
                <a:avLst/>
                <a:gdLst>
                  <a:gd name="T0" fmla="*/ 24 w 26"/>
                  <a:gd name="T1" fmla="*/ 0 h 26"/>
                  <a:gd name="T2" fmla="*/ 0 w 26"/>
                  <a:gd name="T3" fmla="*/ 24 h 26"/>
                  <a:gd name="T4" fmla="*/ 2 w 26"/>
                  <a:gd name="T5" fmla="*/ 26 h 26"/>
                  <a:gd name="T6" fmla="*/ 4 w 26"/>
                  <a:gd name="T7" fmla="*/ 24 h 26"/>
                  <a:gd name="T8" fmla="*/ 24 w 26"/>
                  <a:gd name="T9" fmla="*/ 4 h 26"/>
                  <a:gd name="T10" fmla="*/ 26 w 26"/>
                  <a:gd name="T11" fmla="*/ 2 h 26"/>
                  <a:gd name="T12" fmla="*/ 24 w 26"/>
                  <a:gd name="T13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6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"/>
                      <a:pt x="1" y="26"/>
                      <a:pt x="2" y="26"/>
                    </a:cubicBezTo>
                    <a:cubicBezTo>
                      <a:pt x="3" y="26"/>
                      <a:pt x="4" y="25"/>
                      <a:pt x="4" y="24"/>
                    </a:cubicBezTo>
                    <a:cubicBezTo>
                      <a:pt x="4" y="13"/>
                      <a:pt x="13" y="4"/>
                      <a:pt x="24" y="4"/>
                    </a:cubicBezTo>
                    <a:cubicBezTo>
                      <a:pt x="25" y="4"/>
                      <a:pt x="26" y="3"/>
                      <a:pt x="26" y="2"/>
                    </a:cubicBezTo>
                    <a:cubicBezTo>
                      <a:pt x="26" y="1"/>
                      <a:pt x="25" y="0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43" name="矩形 42"/>
            <p:cNvSpPr/>
            <p:nvPr/>
          </p:nvSpPr>
          <p:spPr>
            <a:xfrm>
              <a:off x="2510" y="2931"/>
              <a:ext cx="4882" cy="1309"/>
            </a:xfrm>
            <a:prstGeom prst="rect">
              <a:avLst/>
            </a:prstGeom>
          </p:spPr>
          <p:txBody>
            <a:bodyPr vert="horz" wrap="square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平台微信端应用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WeChat application platform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8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19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sp>
        <p:nvSpPr>
          <p:cNvPr id="23" name="文本框 4"/>
          <p:cNvSpPr txBox="1"/>
          <p:nvPr/>
        </p:nvSpPr>
        <p:spPr>
          <a:xfrm>
            <a:off x="2362201" y="3324569"/>
            <a:ext cx="4942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系统功能联动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032250" y="2604135"/>
            <a:ext cx="2167890" cy="4116705"/>
            <a:chOff x="6350" y="4101"/>
            <a:chExt cx="3414" cy="6483"/>
          </a:xfrm>
        </p:grpSpPr>
        <p:sp>
          <p:nvSpPr>
            <p:cNvPr id="5" name="圆角矩形 4"/>
            <p:cNvSpPr/>
            <p:nvPr/>
          </p:nvSpPr>
          <p:spPr>
            <a:xfrm>
              <a:off x="6350" y="4101"/>
              <a:ext cx="3415" cy="5815"/>
            </a:xfrm>
            <a:prstGeom prst="round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2"/>
            <p:cNvSpPr txBox="1"/>
            <p:nvPr/>
          </p:nvSpPr>
          <p:spPr>
            <a:xfrm>
              <a:off x="7265" y="10052"/>
              <a:ext cx="1583" cy="5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/>
                <a:t>远程开门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593840" y="2612390"/>
            <a:ext cx="2167890" cy="4108450"/>
            <a:chOff x="10384" y="4114"/>
            <a:chExt cx="3414" cy="6470"/>
          </a:xfrm>
        </p:grpSpPr>
        <p:sp>
          <p:nvSpPr>
            <p:cNvPr id="24" name="圆角矩形 23"/>
            <p:cNvSpPr/>
            <p:nvPr/>
          </p:nvSpPr>
          <p:spPr>
            <a:xfrm>
              <a:off x="10384" y="4114"/>
              <a:ext cx="3415" cy="5815"/>
            </a:xfrm>
            <a:prstGeom prst="round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8"/>
            <p:cNvSpPr txBox="1"/>
            <p:nvPr/>
          </p:nvSpPr>
          <p:spPr>
            <a:xfrm>
              <a:off x="11172" y="10052"/>
              <a:ext cx="2230" cy="5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/>
                <a:t>远程视频告警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135110" y="2612390"/>
            <a:ext cx="2167890" cy="4108450"/>
            <a:chOff x="14386" y="4114"/>
            <a:chExt cx="3414" cy="6470"/>
          </a:xfrm>
        </p:grpSpPr>
        <p:sp>
          <p:nvSpPr>
            <p:cNvPr id="25" name="圆角矩形 24"/>
            <p:cNvSpPr/>
            <p:nvPr/>
          </p:nvSpPr>
          <p:spPr>
            <a:xfrm>
              <a:off x="14386" y="4114"/>
              <a:ext cx="3415" cy="5815"/>
            </a:xfrm>
            <a:prstGeom prst="round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TextBox 9"/>
            <p:cNvSpPr txBox="1"/>
            <p:nvPr/>
          </p:nvSpPr>
          <p:spPr>
            <a:xfrm>
              <a:off x="15147" y="10052"/>
              <a:ext cx="2230" cy="5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/>
                <a:t>远程布防撤防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>
            <a:off x="1438920" y="2285944"/>
            <a:ext cx="4061994" cy="3140566"/>
            <a:chOff x="6302884" y="1678126"/>
            <a:chExt cx="4061994" cy="1416060"/>
          </a:xfrm>
        </p:grpSpPr>
        <p:sp>
          <p:nvSpPr>
            <p:cNvPr id="42" name="矩形 41"/>
            <p:cNvSpPr/>
            <p:nvPr/>
          </p:nvSpPr>
          <p:spPr>
            <a:xfrm>
              <a:off x="6344421" y="2115827"/>
              <a:ext cx="4020457" cy="97835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覆盖范围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：校园围栏、校园室外公共区域、校门出入口、楼层走廊、实验室、财务室等</a:t>
              </a:r>
            </a:p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多系统联动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：可与周界系统、门禁系统、报警系统等联动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37469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视频监控系统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Video surveillance system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6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68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9098" y="2452284"/>
            <a:ext cx="5856088" cy="35526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26" y="2355473"/>
            <a:ext cx="440984" cy="44098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cxnSp>
        <p:nvCxnSpPr>
          <p:cNvPr id="67" name="直接连接符 66"/>
          <p:cNvCxnSpPr/>
          <p:nvPr/>
        </p:nvCxnSpPr>
        <p:spPr>
          <a:xfrm>
            <a:off x="1141299" y="4128325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2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116965" y="1482090"/>
            <a:ext cx="9481820" cy="2578100"/>
            <a:chOff x="1759" y="2334"/>
            <a:chExt cx="14932" cy="4060"/>
          </a:xfrm>
        </p:grpSpPr>
        <p:grpSp>
          <p:nvGrpSpPr>
            <p:cNvPr id="3" name="组合 2"/>
            <p:cNvGrpSpPr/>
            <p:nvPr/>
          </p:nvGrpSpPr>
          <p:grpSpPr>
            <a:xfrm>
              <a:off x="1759" y="2334"/>
              <a:ext cx="9350" cy="4060"/>
              <a:chOff x="1759" y="2334"/>
              <a:chExt cx="9350" cy="4060"/>
            </a:xfrm>
          </p:grpSpPr>
          <p:grpSp>
            <p:nvGrpSpPr>
              <p:cNvPr id="63" name="组合 40"/>
              <p:cNvGrpSpPr/>
              <p:nvPr/>
            </p:nvGrpSpPr>
            <p:grpSpPr>
              <a:xfrm>
                <a:off x="2769" y="2334"/>
                <a:ext cx="8340" cy="4061"/>
                <a:chOff x="6302884" y="1678126"/>
                <a:chExt cx="5783388" cy="1374417"/>
              </a:xfrm>
            </p:grpSpPr>
            <p:sp>
              <p:nvSpPr>
                <p:cNvPr id="64" name="矩形 63"/>
                <p:cNvSpPr/>
                <p:nvPr/>
              </p:nvSpPr>
              <p:spPr>
                <a:xfrm>
                  <a:off x="6344421" y="2215988"/>
                  <a:ext cx="5149668" cy="836555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1600" b="1">
                      <a:solidFill>
                        <a:srgbClr val="FFC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设计思路：安全有效，杜绝误报</a:t>
                  </a:r>
                  <a:endParaRPr lang="en-US" altLang="zh-CN" sz="1600" b="1">
                    <a:solidFill>
                      <a:srgbClr val="FFC00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zh-CN" altLang="en-US" sz="160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布设方式：</a:t>
                  </a:r>
                  <a:r>
                    <a:rPr lang="zh-CN" altLang="en-US" sz="1600">
                      <a:latin typeface="微软雅黑" panose="020B0503020204020204" charset="-122"/>
                      <a:ea typeface="微软雅黑" panose="020B0503020204020204" charset="-122"/>
                    </a:rPr>
                    <a:t>采用</a:t>
                  </a:r>
                  <a:r>
                    <a:rPr lang="zh-CN" altLang="zh-CN" sz="160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全光纤周界</a:t>
                  </a:r>
                  <a:r>
                    <a:rPr lang="zh-CN" altLang="en-US" sz="160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铺设</a:t>
                  </a:r>
                  <a:r>
                    <a:rPr lang="zh-CN" altLang="en-US" sz="1600">
                      <a:latin typeface="微软雅黑" panose="020B0503020204020204" charset="-122"/>
                      <a:ea typeface="微软雅黑" panose="020B0503020204020204" charset="-122"/>
                    </a:rPr>
                    <a:t>方式</a:t>
                  </a:r>
                  <a:r>
                    <a:rPr lang="en-US" altLang="zh-CN" sz="1600">
                      <a:latin typeface="微软雅黑" panose="020B0503020204020204" charset="-122"/>
                      <a:ea typeface="微软雅黑" panose="020B0503020204020204" charset="-122"/>
                    </a:rPr>
                    <a:t/>
                  </a:r>
                  <a:br>
                    <a:rPr lang="en-US" altLang="zh-CN" sz="1600">
                      <a:latin typeface="微软雅黑" panose="020B0503020204020204" charset="-122"/>
                      <a:ea typeface="微软雅黑" panose="020B0503020204020204" charset="-122"/>
                    </a:rPr>
                  </a:br>
                  <a:r>
                    <a:rPr lang="zh-CN" altLang="en-US" sz="160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布设区域：</a:t>
                  </a:r>
                  <a:r>
                    <a:rPr lang="zh-CN" altLang="en-US" sz="1600">
                      <a:latin typeface="微软雅黑" panose="020B0503020204020204" charset="-122"/>
                      <a:ea typeface="微软雅黑" panose="020B0503020204020204" charset="-122"/>
                    </a:rPr>
                    <a:t>依据校园规模设计，围绕学校外围设置</a:t>
                  </a:r>
                  <a:r>
                    <a:rPr lang="zh-CN" altLang="en-US" sz="160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多个防区</a:t>
                  </a:r>
                  <a:r>
                    <a:rPr lang="zh-CN" altLang="en-US" sz="1600">
                      <a:latin typeface="微软雅黑" panose="020B0503020204020204" charset="-122"/>
                      <a:ea typeface="微软雅黑" panose="020B0503020204020204" charset="-122"/>
                    </a:rPr>
                    <a:t>，并与防区内的视频监控系统进行</a:t>
                  </a:r>
                  <a:r>
                    <a:rPr lang="zh-CN" altLang="en-US" sz="160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联动。</a:t>
                  </a:r>
                  <a:endParaRPr lang="en-US" altLang="zh-CN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5" name="矩形 64"/>
                <p:cNvSpPr/>
                <p:nvPr/>
              </p:nvSpPr>
              <p:spPr>
                <a:xfrm>
                  <a:off x="6302884" y="1678126"/>
                  <a:ext cx="5783388" cy="541301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2800">
                      <a:latin typeface="微软雅黑" panose="020B0503020204020204" charset="-122"/>
                      <a:ea typeface="微软雅黑" panose="020B0503020204020204" charset="-122"/>
                    </a:rPr>
                    <a:t>边界防护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CN" sz="12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Border protection</a:t>
                  </a:r>
                  <a:endParaRPr lang="zh-CN" alt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59" y="2611"/>
                <a:ext cx="899" cy="899"/>
              </a:xfrm>
              <a:prstGeom prst="rect">
                <a:avLst/>
              </a:prstGeom>
            </p:spPr>
          </p:pic>
        </p:grpSp>
        <p:sp>
          <p:nvSpPr>
            <p:cNvPr id="8" name="圆角矩形 7"/>
            <p:cNvSpPr/>
            <p:nvPr/>
          </p:nvSpPr>
          <p:spPr>
            <a:xfrm>
              <a:off x="11109" y="2334"/>
              <a:ext cx="5582" cy="3948"/>
            </a:xfrm>
            <a:prstGeom prst="round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029970" y="4151630"/>
            <a:ext cx="10641330" cy="2627630"/>
            <a:chOff x="1622" y="6538"/>
            <a:chExt cx="16758" cy="4138"/>
          </a:xfrm>
        </p:grpSpPr>
        <p:grpSp>
          <p:nvGrpSpPr>
            <p:cNvPr id="68" name="组合 40"/>
            <p:cNvGrpSpPr/>
            <p:nvPr/>
          </p:nvGrpSpPr>
          <p:grpSpPr>
            <a:xfrm>
              <a:off x="2679" y="6538"/>
              <a:ext cx="7892" cy="3411"/>
              <a:chOff x="6344420" y="1743258"/>
              <a:chExt cx="3976916" cy="976532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344420" y="2178644"/>
                <a:ext cx="3817527" cy="541146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异常闯入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：声光报警，精准抓拍、单独录像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频率识别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：根据不同闯入者引起的震动频率，进行精准识别，基本可以杜绝误报。</a:t>
                </a:r>
              </a:p>
            </p:txBody>
          </p:sp>
          <p:sp>
            <p:nvSpPr>
              <p:cNvPr id="70" name="矩形 69"/>
              <p:cNvSpPr/>
              <p:nvPr/>
            </p:nvSpPr>
            <p:spPr>
              <a:xfrm>
                <a:off x="6344420" y="1743258"/>
                <a:ext cx="3976916" cy="45789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>
                    <a:latin typeface="微软雅黑" panose="020B0503020204020204" charset="-122"/>
                    <a:ea typeface="微软雅黑" panose="020B0503020204020204" charset="-122"/>
                  </a:rPr>
                  <a:t>周界视频联动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2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Video linkage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2" y="6758"/>
              <a:ext cx="936" cy="936"/>
            </a:xfrm>
            <a:prstGeom prst="rect">
              <a:avLst/>
            </a:prstGeom>
          </p:spPr>
        </p:pic>
        <p:sp>
          <p:nvSpPr>
            <p:cNvPr id="9" name="圆角矩形 8"/>
            <p:cNvSpPr/>
            <p:nvPr/>
          </p:nvSpPr>
          <p:spPr>
            <a:xfrm>
              <a:off x="9984" y="6793"/>
              <a:ext cx="4539" cy="3693"/>
            </a:xfrm>
            <a:prstGeom prst="roundRect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3718" y="7536"/>
              <a:ext cx="4663" cy="3141"/>
            </a:xfrm>
            <a:prstGeom prst="round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>
            <a:off x="0" y="0"/>
            <a:ext cx="6749048" cy="652578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52033" y="1719035"/>
            <a:ext cx="4543424" cy="729505"/>
            <a:chOff x="6238875" y="1685854"/>
            <a:chExt cx="4543424" cy="729505"/>
          </a:xfrm>
        </p:grpSpPr>
        <p:grpSp>
          <p:nvGrpSpPr>
            <p:cNvPr id="4" name="组合 3"/>
            <p:cNvGrpSpPr/>
            <p:nvPr/>
          </p:nvGrpSpPr>
          <p:grpSpPr>
            <a:xfrm>
              <a:off x="6915848" y="1685854"/>
              <a:ext cx="3866451" cy="729505"/>
              <a:chOff x="3304037" y="341972"/>
              <a:chExt cx="3866451" cy="72950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关于集信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304037" y="675407"/>
                <a:ext cx="3866451" cy="39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Introduction to the Basic Situation of Enterprises and Relevant </a:t>
                </a:r>
                <a:r>
                  <a:rPr lang="en-US" altLang="zh-CN" sz="900" dirty="0" err="1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Honours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238875" y="1704975"/>
              <a:ext cx="533400" cy="533400"/>
              <a:chOff x="6238875" y="1704975"/>
              <a:chExt cx="533400" cy="533400"/>
            </a:xfrm>
          </p:grpSpPr>
          <p:sp>
            <p:nvSpPr>
              <p:cNvPr id="6" name="菱形 5"/>
              <p:cNvSpPr/>
              <p:nvPr/>
            </p:nvSpPr>
            <p:spPr>
              <a:xfrm>
                <a:off x="6238875" y="17049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6278370" y="1778617"/>
                <a:ext cx="474855" cy="373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01</a:t>
                </a: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7037518" y="2751008"/>
            <a:ext cx="4543424" cy="571642"/>
            <a:chOff x="6238875" y="2651054"/>
            <a:chExt cx="4543424" cy="571642"/>
          </a:xfrm>
        </p:grpSpPr>
        <p:grpSp>
          <p:nvGrpSpPr>
            <p:cNvPr id="11" name="组合 10"/>
            <p:cNvGrpSpPr/>
            <p:nvPr/>
          </p:nvGrpSpPr>
          <p:grpSpPr>
            <a:xfrm>
              <a:off x="6915848" y="2651054"/>
              <a:ext cx="3866451" cy="571642"/>
              <a:chOff x="3304037" y="341972"/>
              <a:chExt cx="3866451" cy="571642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3304038" y="34197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安全与防护</a:t>
                </a: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3304037" y="675407"/>
                <a:ext cx="3866451" cy="238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 Safety and security, an important link in the information age</a:t>
                </a:r>
                <a:endParaRPr lang="en-US" altLang="zh-CN" sz="9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6238875" y="2670175"/>
              <a:ext cx="533400" cy="533400"/>
              <a:chOff x="6238875" y="2670175"/>
              <a:chExt cx="533400" cy="533400"/>
            </a:xfrm>
          </p:grpSpPr>
          <p:sp>
            <p:nvSpPr>
              <p:cNvPr id="13" name="菱形 12"/>
              <p:cNvSpPr/>
              <p:nvPr/>
            </p:nvSpPr>
            <p:spPr>
              <a:xfrm>
                <a:off x="6238875" y="26701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6278370" y="27503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02</a:t>
                </a: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7052033" y="3727825"/>
            <a:ext cx="4543424" cy="583632"/>
            <a:chOff x="6238875" y="3616254"/>
            <a:chExt cx="4543424" cy="583632"/>
          </a:xfrm>
        </p:grpSpPr>
        <p:grpSp>
          <p:nvGrpSpPr>
            <p:cNvPr id="18" name="组合 17"/>
            <p:cNvGrpSpPr/>
            <p:nvPr/>
          </p:nvGrpSpPr>
          <p:grpSpPr>
            <a:xfrm>
              <a:off x="6915848" y="3616254"/>
              <a:ext cx="3866451" cy="583632"/>
              <a:chOff x="3304037" y="341972"/>
              <a:chExt cx="3866451" cy="583632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3304038" y="34197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智慧一卡通</a:t>
                </a: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304037" y="675407"/>
                <a:ext cx="3866451" cy="250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Smart One-Card System, take you to the</a:t>
                </a:r>
                <a:r>
                  <a:rPr lang="zh-CN" altLang="en-US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“</a:t>
                </a: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world</a:t>
                </a:r>
                <a:r>
                  <a:rPr lang="zh-CN" altLang="en-US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”</a:t>
                </a:r>
                <a:endParaRPr lang="en-US" altLang="zh-CN" sz="9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6238875" y="3635375"/>
              <a:ext cx="533400" cy="533400"/>
              <a:chOff x="6238875" y="3635375"/>
              <a:chExt cx="533400" cy="533400"/>
            </a:xfrm>
          </p:grpSpPr>
          <p:sp>
            <p:nvSpPr>
              <p:cNvPr id="20" name="菱形 19"/>
              <p:cNvSpPr/>
              <p:nvPr/>
            </p:nvSpPr>
            <p:spPr>
              <a:xfrm>
                <a:off x="6238875" y="36353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278370" y="37155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03</a:t>
                </a: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7052033" y="4716205"/>
            <a:ext cx="4543424" cy="741495"/>
            <a:chOff x="6238875" y="4581407"/>
            <a:chExt cx="4543424" cy="741495"/>
          </a:xfrm>
        </p:grpSpPr>
        <p:grpSp>
          <p:nvGrpSpPr>
            <p:cNvPr id="25" name="组合 24"/>
            <p:cNvGrpSpPr/>
            <p:nvPr/>
          </p:nvGrpSpPr>
          <p:grpSpPr>
            <a:xfrm>
              <a:off x="6915848" y="4581407"/>
              <a:ext cx="3866451" cy="741495"/>
              <a:chOff x="3304037" y="341972"/>
              <a:chExt cx="3866451" cy="74149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3304038" y="34197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更多的扩展</a:t>
                </a: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3304037" y="675407"/>
                <a:ext cx="3866451" cy="408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More expansion, to adapt to the trend of the times, to adapt to the development of the times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6238875" y="4600575"/>
              <a:ext cx="533400" cy="533400"/>
              <a:chOff x="6238875" y="4600575"/>
              <a:chExt cx="533400" cy="533400"/>
            </a:xfrm>
          </p:grpSpPr>
          <p:sp>
            <p:nvSpPr>
              <p:cNvPr id="27" name="菱形 26"/>
              <p:cNvSpPr/>
              <p:nvPr/>
            </p:nvSpPr>
            <p:spPr>
              <a:xfrm>
                <a:off x="6238875" y="46005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278370" y="4689458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04</a:t>
                </a:r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2449782" y="4636013"/>
            <a:ext cx="2866178" cy="6960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2"/>
                </a:solidFill>
              </a:rPr>
              <a:t>CONTENT</a:t>
            </a:r>
            <a:endParaRPr lang="zh-CN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767281" y="3889776"/>
            <a:ext cx="2231180" cy="8359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2"/>
                </a:solidFill>
                <a:latin typeface="+mn-ea"/>
              </a:rPr>
              <a:t>目 录</a:t>
            </a:r>
          </a:p>
        </p:txBody>
      </p:sp>
      <p:sp>
        <p:nvSpPr>
          <p:cNvPr id="48" name="文本框 10"/>
          <p:cNvSpPr txBox="1"/>
          <p:nvPr/>
        </p:nvSpPr>
        <p:spPr>
          <a:xfrm>
            <a:off x="229289" y="700068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355" y="100214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>
            <a:off x="1438920" y="1841785"/>
            <a:ext cx="7112897" cy="4433227"/>
            <a:chOff x="6302884" y="1678126"/>
            <a:chExt cx="7112897" cy="1998912"/>
          </a:xfrm>
        </p:grpSpPr>
        <p:sp>
          <p:nvSpPr>
            <p:cNvPr id="42" name="矩形 41"/>
            <p:cNvSpPr/>
            <p:nvPr/>
          </p:nvSpPr>
          <p:spPr>
            <a:xfrm>
              <a:off x="6344421" y="2115827"/>
              <a:ext cx="7071360" cy="156121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设计思路：来访提前预约、进入验证比对</a:t>
              </a:r>
              <a:endParaRPr lang="en-US" altLang="zh-CN" sz="20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集成化高：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与门禁、通道闸集成，进行比对及预约核对，人、证、系统联动。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信息采集：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读取</a:t>
              </a: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身份证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，进行外来人员信息采集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信息比对：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通过</a:t>
              </a: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公安局授权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等实现对进出人员的信息比对，确保进出校园人员安全。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车辆预约：</a:t>
              </a: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访客车辆通过访客系统预约，直接对接车管系统，获批即通行。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37469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访客系统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Visitor System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6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68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26" y="1920023"/>
            <a:ext cx="440984" cy="440984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797290" y="2240280"/>
            <a:ext cx="2096770" cy="3892550"/>
            <a:chOff x="13854" y="3528"/>
            <a:chExt cx="3302" cy="613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854" y="3528"/>
              <a:ext cx="3303" cy="2761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854" y="6898"/>
              <a:ext cx="3303" cy="276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6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68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80110" y="1841500"/>
            <a:ext cx="5607050" cy="4064000"/>
            <a:chOff x="1386" y="2900"/>
            <a:chExt cx="8830" cy="6400"/>
          </a:xfrm>
        </p:grpSpPr>
        <p:grpSp>
          <p:nvGrpSpPr>
            <p:cNvPr id="3" name="组合 40"/>
            <p:cNvGrpSpPr/>
            <p:nvPr/>
          </p:nvGrpSpPr>
          <p:grpSpPr>
            <a:xfrm>
              <a:off x="2266" y="2900"/>
              <a:ext cx="7951" cy="6400"/>
              <a:chOff x="6302884" y="1678126"/>
              <a:chExt cx="5048966" cy="1832383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6344421" y="2115827"/>
                <a:ext cx="5007429" cy="139468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b="1">
                    <a:solidFill>
                      <a:srgbClr val="FFC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设计思路：技防替人防、外来可预约</a:t>
                </a:r>
                <a:endParaRPr lang="en-US" altLang="zh-CN" sz="2000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主要特点：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1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）</a:t>
                </a: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校内、外车辆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自动识别比对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2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）对车位</a:t>
                </a: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精准管理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，误闯报警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3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）特有四通道管理设备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4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）各种复杂逻辑交通方案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>
                    <a:latin typeface="微软雅黑" panose="020B0503020204020204" charset="-122"/>
                    <a:ea typeface="微软雅黑" panose="020B0503020204020204" charset="-122"/>
                  </a:rPr>
                  <a:t>5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）车位共享</a:t>
                </a:r>
                <a:endParaRPr lang="zh-CN" altLang="en-US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6302884" y="1678126"/>
                <a:ext cx="3481421" cy="37469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停车系统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12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Parking system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" y="3045"/>
              <a:ext cx="809" cy="80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6104890" y="1660525"/>
            <a:ext cx="4405630" cy="5040630"/>
            <a:chOff x="9614" y="2615"/>
            <a:chExt cx="6938" cy="793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14" y="2615"/>
              <a:ext cx="6831" cy="378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14" y="6705"/>
              <a:ext cx="6939" cy="384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Smart One-Card System, take you to the“world”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03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6484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38"/>
          <p:cNvGrpSpPr/>
          <p:nvPr/>
        </p:nvGrpSpPr>
        <p:grpSpPr>
          <a:xfrm>
            <a:off x="1018680" y="4189294"/>
            <a:ext cx="1800000" cy="1800000"/>
            <a:chOff x="998722" y="2077464"/>
            <a:chExt cx="1800000" cy="1800000"/>
          </a:xfrm>
        </p:grpSpPr>
        <p:sp>
          <p:nvSpPr>
            <p:cNvPr id="40" name="椭圆 39"/>
            <p:cNvSpPr/>
            <p:nvPr/>
          </p:nvSpPr>
          <p:spPr>
            <a:xfrm>
              <a:off x="998722" y="2077464"/>
              <a:ext cx="1800000" cy="1800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弧形 40"/>
            <p:cNvSpPr/>
            <p:nvPr/>
          </p:nvSpPr>
          <p:spPr>
            <a:xfrm>
              <a:off x="998722" y="2077464"/>
              <a:ext cx="1800000" cy="1800000"/>
            </a:xfrm>
            <a:prstGeom prst="arc">
              <a:avLst>
                <a:gd name="adj1" fmla="val 16200000"/>
                <a:gd name="adj2" fmla="val 8851924"/>
              </a:avLst>
            </a:prstGeom>
            <a:ln w="1270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41"/>
          <p:cNvGrpSpPr/>
          <p:nvPr/>
        </p:nvGrpSpPr>
        <p:grpSpPr>
          <a:xfrm>
            <a:off x="3600145" y="4189294"/>
            <a:ext cx="1800000" cy="1800000"/>
            <a:chOff x="3580187" y="2077464"/>
            <a:chExt cx="1800000" cy="1800000"/>
          </a:xfrm>
        </p:grpSpPr>
        <p:sp>
          <p:nvSpPr>
            <p:cNvPr id="43" name="椭圆 42"/>
            <p:cNvSpPr/>
            <p:nvPr/>
          </p:nvSpPr>
          <p:spPr>
            <a:xfrm>
              <a:off x="3580187" y="2077464"/>
              <a:ext cx="1800000" cy="1800000"/>
            </a:xfrm>
            <a:prstGeom prst="ellipse">
              <a:avLst/>
            </a:prstGeom>
            <a:no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弧形 43"/>
            <p:cNvSpPr/>
            <p:nvPr/>
          </p:nvSpPr>
          <p:spPr>
            <a:xfrm>
              <a:off x="3580187" y="2077464"/>
              <a:ext cx="1800000" cy="1800000"/>
            </a:xfrm>
            <a:prstGeom prst="arc">
              <a:avLst>
                <a:gd name="adj1" fmla="val 16200000"/>
                <a:gd name="adj2" fmla="val 11250901"/>
              </a:avLst>
            </a:prstGeom>
            <a:ln w="1270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44"/>
          <p:cNvGrpSpPr/>
          <p:nvPr/>
        </p:nvGrpSpPr>
        <p:grpSpPr>
          <a:xfrm>
            <a:off x="1289901" y="4460515"/>
            <a:ext cx="1257558" cy="1257558"/>
            <a:chOff x="1269943" y="2348685"/>
            <a:chExt cx="1257558" cy="1257558"/>
          </a:xfrm>
        </p:grpSpPr>
        <p:sp>
          <p:nvSpPr>
            <p:cNvPr id="46" name="椭圆 45"/>
            <p:cNvSpPr/>
            <p:nvPr/>
          </p:nvSpPr>
          <p:spPr>
            <a:xfrm>
              <a:off x="1269943" y="2348685"/>
              <a:ext cx="1257558" cy="125755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1296635" y="2715854"/>
              <a:ext cx="1204176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</a:rPr>
                <a:t>99.5%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组合 47"/>
          <p:cNvGrpSpPr/>
          <p:nvPr/>
        </p:nvGrpSpPr>
        <p:grpSpPr>
          <a:xfrm>
            <a:off x="3871366" y="4460515"/>
            <a:ext cx="1257558" cy="1257558"/>
            <a:chOff x="3862790" y="2348685"/>
            <a:chExt cx="1257558" cy="1257558"/>
          </a:xfrm>
        </p:grpSpPr>
        <p:sp>
          <p:nvSpPr>
            <p:cNvPr id="49" name="椭圆 48"/>
            <p:cNvSpPr/>
            <p:nvPr/>
          </p:nvSpPr>
          <p:spPr>
            <a:xfrm>
              <a:off x="3862790" y="2348685"/>
              <a:ext cx="1257558" cy="125755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3866717" y="2738715"/>
              <a:ext cx="1204176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</a:rPr>
                <a:t>99.8%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组合 53"/>
          <p:cNvGrpSpPr/>
          <p:nvPr/>
        </p:nvGrpSpPr>
        <p:grpSpPr>
          <a:xfrm>
            <a:off x="1062222" y="1557081"/>
            <a:ext cx="4881378" cy="1144977"/>
            <a:chOff x="1136195" y="2091953"/>
            <a:chExt cx="4881378" cy="888337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467068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</a:t>
              </a:r>
              <a:r>
                <a:rPr lang="zh-CN" altLang="en-US" sz="2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一</a:t>
              </a:r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卡通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5" y="2407193"/>
              <a:ext cx="4881378" cy="5730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门禁：不同权限，到“人”到“门”，让管理有门。</a:t>
              </a:r>
            </a:p>
            <a:p>
              <a:pPr lvl="0"/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考勤：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无感通行，进出有序，晚归报警，保证安全。</a:t>
              </a:r>
            </a:p>
            <a:p>
              <a:pPr lvl="0"/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食堂：民以食为天，让大家的吃饭也智慧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起来。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8295" y="2942358"/>
            <a:ext cx="3737361" cy="2190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7151" y="1277257"/>
            <a:ext cx="2562906" cy="1653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50324" y="5146161"/>
            <a:ext cx="2588761" cy="1682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3" name="文本框 27"/>
          <p:cNvSpPr txBox="1"/>
          <p:nvPr/>
        </p:nvSpPr>
        <p:spPr>
          <a:xfrm>
            <a:off x="931593" y="3371367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设备响应率</a:t>
            </a:r>
          </a:p>
        </p:txBody>
      </p:sp>
      <p:pic>
        <p:nvPicPr>
          <p:cNvPr id="65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Smart One-Card System, take you to the“world”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cxnSp>
        <p:nvCxnSpPr>
          <p:cNvPr id="67" name="直接连接符 66"/>
          <p:cNvCxnSpPr/>
          <p:nvPr/>
        </p:nvCxnSpPr>
        <p:spPr>
          <a:xfrm>
            <a:off x="1141299" y="3930469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2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安全与防护</a:t>
              </a: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 Safety and security, an important link in the information age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134110" y="3872865"/>
            <a:ext cx="10526395" cy="2700655"/>
            <a:chOff x="1786" y="6099"/>
            <a:chExt cx="16577" cy="4253"/>
          </a:xfrm>
        </p:grpSpPr>
        <p:grpSp>
          <p:nvGrpSpPr>
            <p:cNvPr id="68" name="组合 40"/>
            <p:cNvGrpSpPr/>
            <p:nvPr/>
          </p:nvGrpSpPr>
          <p:grpSpPr>
            <a:xfrm>
              <a:off x="2679" y="6099"/>
              <a:ext cx="7892" cy="3775"/>
              <a:chOff x="6344420" y="1743258"/>
              <a:chExt cx="3976916" cy="1080599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344420" y="2178644"/>
                <a:ext cx="3605132" cy="64521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 b="1">
                    <a:solidFill>
                      <a:srgbClr val="FFC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设计思路：管理便捷、使用方便</a:t>
                </a:r>
                <a:endParaRPr lang="en-US" altLang="zh-CN" sz="1600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316230" indent="-316230">
                  <a:lnSpc>
                    <a:spcPct val="150000"/>
                  </a:lnSpc>
                </a:pPr>
                <a:r>
                  <a:rPr lang="zh-CN" altLang="en-US" sz="14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布设区域：</a:t>
                </a:r>
                <a:r>
                  <a:rPr lang="zh-CN" altLang="en-US" sz="14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各主要出入口或获取考勤数据区域。</a:t>
                </a:r>
              </a:p>
              <a:p>
                <a:pPr marL="198120" indent="-198120">
                  <a:lnSpc>
                    <a:spcPct val="150000"/>
                  </a:lnSpc>
                </a:pPr>
                <a:r>
                  <a:rPr lang="zh-CN" altLang="en-US" sz="14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设计目标：</a:t>
                </a:r>
                <a:r>
                  <a:rPr lang="zh-CN" altLang="en-US" sz="1400">
                    <a:latin typeface="微软雅黑" panose="020B0503020204020204" charset="-122"/>
                    <a:ea typeface="微软雅黑" panose="020B0503020204020204" charset="-122"/>
                  </a:rPr>
                  <a:t>让考勤在不知不觉中完成，让管理处于“无形”中。</a:t>
                </a:r>
              </a:p>
            </p:txBody>
          </p:sp>
          <p:sp>
            <p:nvSpPr>
              <p:cNvPr id="70" name="矩形 69"/>
              <p:cNvSpPr/>
              <p:nvPr/>
            </p:nvSpPr>
            <p:spPr>
              <a:xfrm>
                <a:off x="6344420" y="1743258"/>
                <a:ext cx="3976916" cy="43707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考勤签到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1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check on work attendance</a:t>
                </a:r>
                <a:endParaRPr lang="zh-CN" alt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6" y="6429"/>
              <a:ext cx="820" cy="820"/>
            </a:xfrm>
            <a:prstGeom prst="rect">
              <a:avLst/>
            </a:prstGeom>
          </p:spPr>
        </p:pic>
        <p:sp>
          <p:nvSpPr>
            <p:cNvPr id="9" name="圆角矩形 8"/>
            <p:cNvSpPr/>
            <p:nvPr/>
          </p:nvSpPr>
          <p:spPr>
            <a:xfrm>
              <a:off x="9984" y="6538"/>
              <a:ext cx="4539" cy="3693"/>
            </a:xfrm>
            <a:prstGeom prst="round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3701" y="7212"/>
              <a:ext cx="4663" cy="3141"/>
            </a:xfrm>
            <a:prstGeom prst="round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117600" y="1657985"/>
            <a:ext cx="9932670" cy="2289810"/>
            <a:chOff x="1760" y="2611"/>
            <a:chExt cx="15642" cy="360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" y="2611"/>
              <a:ext cx="898" cy="899"/>
            </a:xfrm>
            <a:prstGeom prst="rect">
              <a:avLst/>
            </a:prstGeom>
          </p:spPr>
        </p:pic>
        <p:sp>
          <p:nvSpPr>
            <p:cNvPr id="8" name="圆角矩形 7"/>
            <p:cNvSpPr/>
            <p:nvPr/>
          </p:nvSpPr>
          <p:spPr>
            <a:xfrm>
              <a:off x="12254" y="2637"/>
              <a:ext cx="4599" cy="3220"/>
            </a:xfrm>
            <a:prstGeom prst="round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9" name="组合 40"/>
            <p:cNvGrpSpPr/>
            <p:nvPr/>
          </p:nvGrpSpPr>
          <p:grpSpPr>
            <a:xfrm>
              <a:off x="2680" y="2701"/>
              <a:ext cx="14723" cy="3516"/>
              <a:chOff x="6302884" y="1678126"/>
              <a:chExt cx="4317447" cy="1006646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6310655" y="1997839"/>
                <a:ext cx="4309676" cy="68693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b="1">
                    <a:solidFill>
                      <a:srgbClr val="FFC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设计思路：管理便捷、使用方便</a:t>
                </a:r>
                <a:endParaRPr lang="en-US" altLang="zh-CN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4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布设区域：</a:t>
                </a:r>
                <a:r>
                  <a:rPr lang="zh-CN" altLang="en-US" sz="14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主要出入口、特殊管理场所，如校门、办公室等；</a:t>
                </a:r>
                <a:endParaRPr lang="en-US" alt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198120" indent="-198120">
                  <a:lnSpc>
                    <a:spcPct val="150000"/>
                  </a:lnSpc>
                </a:pPr>
                <a:r>
                  <a:rPr lang="zh-CN" altLang="en-US" sz="14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权限设置：</a:t>
                </a:r>
                <a:r>
                  <a:rPr lang="zh-CN" altLang="en-US" sz="14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精确分区授权，精准到人与门。</a:t>
                </a:r>
                <a:endParaRPr lang="en-US" alt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198120" indent="-198120">
                  <a:lnSpc>
                    <a:spcPct val="150000"/>
                  </a:lnSpc>
                </a:pPr>
                <a:r>
                  <a:rPr lang="zh-CN" altLang="en-US" sz="14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设计目标：</a:t>
                </a:r>
                <a:r>
                  <a:rPr lang="zh-CN" altLang="en-US" sz="14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为各种需要通行管控的场所进行便捷管理，师生使用方便。</a:t>
                </a: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6302884" y="1678126"/>
                <a:ext cx="3481421" cy="35803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门禁系统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11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Access control system</a:t>
                </a:r>
                <a:endParaRPr lang="zh-CN" alt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7141028" y="3039290"/>
            <a:ext cx="4627069" cy="3507557"/>
            <a:chOff x="6781118" y="2274173"/>
            <a:chExt cx="4868182" cy="3969236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2843" y="4745468"/>
              <a:ext cx="2496457" cy="149794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2038" y="4585499"/>
              <a:ext cx="2046514" cy="15905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52003" y="2615973"/>
              <a:ext cx="1960723" cy="17531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118" y="2274173"/>
              <a:ext cx="2264229" cy="18204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08650" y="3535680"/>
            <a:ext cx="4374152" cy="2920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8" name="组合 17"/>
          <p:cNvGrpSpPr/>
          <p:nvPr/>
        </p:nvGrpSpPr>
        <p:grpSpPr>
          <a:xfrm>
            <a:off x="6111060" y="4441371"/>
            <a:ext cx="1511859" cy="370504"/>
            <a:chOff x="1550655" y="2210779"/>
            <a:chExt cx="4431045" cy="728753"/>
          </a:xfrm>
        </p:grpSpPr>
        <p:grpSp>
          <p:nvGrpSpPr>
            <p:cNvPr id="19" name="组合 38"/>
            <p:cNvGrpSpPr/>
            <p:nvPr/>
          </p:nvGrpSpPr>
          <p:grpSpPr>
            <a:xfrm>
              <a:off x="1550655" y="2210779"/>
              <a:ext cx="4431045" cy="728753"/>
              <a:chOff x="1868155" y="1448779"/>
              <a:chExt cx="6723671" cy="1105810"/>
            </a:xfrm>
          </p:grpSpPr>
          <p:sp>
            <p:nvSpPr>
              <p:cNvPr id="21" name="íṡľíḍè-Arrow: Chevron 31"/>
              <p:cNvSpPr/>
              <p:nvPr/>
            </p:nvSpPr>
            <p:spPr>
              <a:xfrm>
                <a:off x="6095624" y="1448779"/>
                <a:ext cx="2496202" cy="1105810"/>
              </a:xfrm>
              <a:prstGeom prst="chevron">
                <a:avLst>
                  <a:gd name="adj" fmla="val 41391"/>
                </a:avLst>
              </a:prstGeom>
              <a:solidFill>
                <a:schemeClr val="accent1"/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2" name="íṡľíḍè-Arrow: Chevron 37"/>
              <p:cNvSpPr/>
              <p:nvPr/>
            </p:nvSpPr>
            <p:spPr>
              <a:xfrm>
                <a:off x="1868155" y="1448779"/>
                <a:ext cx="4692810" cy="1105810"/>
              </a:xfrm>
              <a:prstGeom prst="chevron">
                <a:avLst>
                  <a:gd name="adj" fmla="val 41391"/>
                </a:avLst>
              </a:prstGeom>
              <a:solidFill>
                <a:schemeClr val="bg1"/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3" name="íṡľíḍè-Freeform: Shape 47"/>
              <p:cNvSpPr/>
              <p:nvPr/>
            </p:nvSpPr>
            <p:spPr bwMode="auto">
              <a:xfrm>
                <a:off x="7191455" y="1744376"/>
                <a:ext cx="321337" cy="504618"/>
              </a:xfrm>
              <a:custGeom>
                <a:avLst/>
                <a:gdLst>
                  <a:gd name="connsiteX0" fmla="*/ 107157 w 214313"/>
                  <a:gd name="connsiteY0" fmla="*/ 288925 h 336550"/>
                  <a:gd name="connsiteX1" fmla="*/ 92075 w 214313"/>
                  <a:gd name="connsiteY1" fmla="*/ 303213 h 336550"/>
                  <a:gd name="connsiteX2" fmla="*/ 107157 w 214313"/>
                  <a:gd name="connsiteY2" fmla="*/ 317501 h 336550"/>
                  <a:gd name="connsiteX3" fmla="*/ 122239 w 214313"/>
                  <a:gd name="connsiteY3" fmla="*/ 303213 h 336550"/>
                  <a:gd name="connsiteX4" fmla="*/ 107157 w 214313"/>
                  <a:gd name="connsiteY4" fmla="*/ 288925 h 336550"/>
                  <a:gd name="connsiteX5" fmla="*/ 30187 w 214313"/>
                  <a:gd name="connsiteY5" fmla="*/ 41275 h 336550"/>
                  <a:gd name="connsiteX6" fmla="*/ 22225 w 214313"/>
                  <a:gd name="connsiteY6" fmla="*/ 50461 h 336550"/>
                  <a:gd name="connsiteX7" fmla="*/ 22225 w 214313"/>
                  <a:gd name="connsiteY7" fmla="*/ 259103 h 336550"/>
                  <a:gd name="connsiteX8" fmla="*/ 30187 w 214313"/>
                  <a:gd name="connsiteY8" fmla="*/ 268288 h 336550"/>
                  <a:gd name="connsiteX9" fmla="*/ 184126 w 214313"/>
                  <a:gd name="connsiteY9" fmla="*/ 268288 h 336550"/>
                  <a:gd name="connsiteX10" fmla="*/ 192088 w 214313"/>
                  <a:gd name="connsiteY10" fmla="*/ 259103 h 336550"/>
                  <a:gd name="connsiteX11" fmla="*/ 192088 w 214313"/>
                  <a:gd name="connsiteY11" fmla="*/ 50461 h 336550"/>
                  <a:gd name="connsiteX12" fmla="*/ 184126 w 214313"/>
                  <a:gd name="connsiteY12" fmla="*/ 41275 h 336550"/>
                  <a:gd name="connsiteX13" fmla="*/ 30187 w 214313"/>
                  <a:gd name="connsiteY13" fmla="*/ 41275 h 336550"/>
                  <a:gd name="connsiteX14" fmla="*/ 92812 w 214313"/>
                  <a:gd name="connsiteY14" fmla="*/ 15875 h 336550"/>
                  <a:gd name="connsiteX15" fmla="*/ 88900 w 214313"/>
                  <a:gd name="connsiteY15" fmla="*/ 21318 h 336550"/>
                  <a:gd name="connsiteX16" fmla="*/ 92812 w 214313"/>
                  <a:gd name="connsiteY16" fmla="*/ 25400 h 336550"/>
                  <a:gd name="connsiteX17" fmla="*/ 121501 w 214313"/>
                  <a:gd name="connsiteY17" fmla="*/ 25400 h 336550"/>
                  <a:gd name="connsiteX18" fmla="*/ 125413 w 214313"/>
                  <a:gd name="connsiteY18" fmla="*/ 21318 h 336550"/>
                  <a:gd name="connsiteX19" fmla="*/ 121501 w 214313"/>
                  <a:gd name="connsiteY19" fmla="*/ 15875 h 336550"/>
                  <a:gd name="connsiteX20" fmla="*/ 92812 w 214313"/>
                  <a:gd name="connsiteY20" fmla="*/ 15875 h 336550"/>
                  <a:gd name="connsiteX21" fmla="*/ 48948 w 214313"/>
                  <a:gd name="connsiteY21" fmla="*/ 0 h 336550"/>
                  <a:gd name="connsiteX22" fmla="*/ 165365 w 214313"/>
                  <a:gd name="connsiteY22" fmla="*/ 0 h 336550"/>
                  <a:gd name="connsiteX23" fmla="*/ 214313 w 214313"/>
                  <a:gd name="connsiteY23" fmla="*/ 48642 h 336550"/>
                  <a:gd name="connsiteX24" fmla="*/ 214313 w 214313"/>
                  <a:gd name="connsiteY24" fmla="*/ 287908 h 336550"/>
                  <a:gd name="connsiteX25" fmla="*/ 165365 w 214313"/>
                  <a:gd name="connsiteY25" fmla="*/ 336550 h 336550"/>
                  <a:gd name="connsiteX26" fmla="*/ 48948 w 214313"/>
                  <a:gd name="connsiteY26" fmla="*/ 336550 h 336550"/>
                  <a:gd name="connsiteX27" fmla="*/ 0 w 214313"/>
                  <a:gd name="connsiteY27" fmla="*/ 287908 h 336550"/>
                  <a:gd name="connsiteX28" fmla="*/ 0 w 214313"/>
                  <a:gd name="connsiteY28" fmla="*/ 48642 h 336550"/>
                  <a:gd name="connsiteX29" fmla="*/ 48948 w 214313"/>
                  <a:gd name="connsiteY29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313" h="336550">
                    <a:moveTo>
                      <a:pt x="107157" y="288925"/>
                    </a:moveTo>
                    <a:cubicBezTo>
                      <a:pt x="98827" y="288925"/>
                      <a:pt x="92075" y="295322"/>
                      <a:pt x="92075" y="303213"/>
                    </a:cubicBezTo>
                    <a:cubicBezTo>
                      <a:pt x="92075" y="311104"/>
                      <a:pt x="98827" y="317501"/>
                      <a:pt x="107157" y="317501"/>
                    </a:cubicBezTo>
                    <a:cubicBezTo>
                      <a:pt x="115487" y="317501"/>
                      <a:pt x="122239" y="311104"/>
                      <a:pt x="122239" y="303213"/>
                    </a:cubicBezTo>
                    <a:cubicBezTo>
                      <a:pt x="122239" y="295322"/>
                      <a:pt x="115487" y="288925"/>
                      <a:pt x="107157" y="288925"/>
                    </a:cubicBezTo>
                    <a:close/>
                    <a:moveTo>
                      <a:pt x="30187" y="41275"/>
                    </a:moveTo>
                    <a:cubicBezTo>
                      <a:pt x="26206" y="41275"/>
                      <a:pt x="22225" y="45212"/>
                      <a:pt x="22225" y="50461"/>
                    </a:cubicBezTo>
                    <a:cubicBezTo>
                      <a:pt x="22225" y="50461"/>
                      <a:pt x="22225" y="50461"/>
                      <a:pt x="22225" y="259103"/>
                    </a:cubicBezTo>
                    <a:cubicBezTo>
                      <a:pt x="22225" y="264352"/>
                      <a:pt x="26206" y="268288"/>
                      <a:pt x="30187" y="268288"/>
                    </a:cubicBezTo>
                    <a:cubicBezTo>
                      <a:pt x="30187" y="268288"/>
                      <a:pt x="30187" y="268288"/>
                      <a:pt x="184126" y="268288"/>
                    </a:cubicBezTo>
                    <a:cubicBezTo>
                      <a:pt x="188107" y="268288"/>
                      <a:pt x="192088" y="264352"/>
                      <a:pt x="192088" y="259103"/>
                    </a:cubicBezTo>
                    <a:lnTo>
                      <a:pt x="192088" y="50461"/>
                    </a:lnTo>
                    <a:cubicBezTo>
                      <a:pt x="192088" y="45212"/>
                      <a:pt x="188107" y="41275"/>
                      <a:pt x="184126" y="41275"/>
                    </a:cubicBezTo>
                    <a:cubicBezTo>
                      <a:pt x="184126" y="41275"/>
                      <a:pt x="184126" y="41275"/>
                      <a:pt x="30187" y="41275"/>
                    </a:cubicBezTo>
                    <a:close/>
                    <a:moveTo>
                      <a:pt x="92812" y="15875"/>
                    </a:moveTo>
                    <a:cubicBezTo>
                      <a:pt x="90204" y="15875"/>
                      <a:pt x="88900" y="18596"/>
                      <a:pt x="88900" y="21318"/>
                    </a:cubicBezTo>
                    <a:cubicBezTo>
                      <a:pt x="88900" y="24039"/>
                      <a:pt x="90204" y="25400"/>
                      <a:pt x="92812" y="25400"/>
                    </a:cubicBezTo>
                    <a:cubicBezTo>
                      <a:pt x="92812" y="25400"/>
                      <a:pt x="92812" y="25400"/>
                      <a:pt x="121501" y="25400"/>
                    </a:cubicBezTo>
                    <a:cubicBezTo>
                      <a:pt x="124109" y="25400"/>
                      <a:pt x="125413" y="24039"/>
                      <a:pt x="125413" y="21318"/>
                    </a:cubicBezTo>
                    <a:cubicBezTo>
                      <a:pt x="125413" y="18596"/>
                      <a:pt x="124109" y="15875"/>
                      <a:pt x="121501" y="15875"/>
                    </a:cubicBezTo>
                    <a:cubicBezTo>
                      <a:pt x="121501" y="15875"/>
                      <a:pt x="121501" y="15875"/>
                      <a:pt x="92812" y="15875"/>
                    </a:cubicBezTo>
                    <a:close/>
                    <a:moveTo>
                      <a:pt x="48948" y="0"/>
                    </a:moveTo>
                    <a:cubicBezTo>
                      <a:pt x="48948" y="0"/>
                      <a:pt x="48948" y="0"/>
                      <a:pt x="165365" y="0"/>
                    </a:cubicBezTo>
                    <a:cubicBezTo>
                      <a:pt x="193146" y="0"/>
                      <a:pt x="214313" y="22349"/>
                      <a:pt x="214313" y="48642"/>
                    </a:cubicBezTo>
                    <a:cubicBezTo>
                      <a:pt x="214313" y="48642"/>
                      <a:pt x="214313" y="48642"/>
                      <a:pt x="214313" y="287908"/>
                    </a:cubicBezTo>
                    <a:cubicBezTo>
                      <a:pt x="214313" y="314201"/>
                      <a:pt x="193146" y="336550"/>
                      <a:pt x="165365" y="336550"/>
                    </a:cubicBezTo>
                    <a:cubicBezTo>
                      <a:pt x="165365" y="336550"/>
                      <a:pt x="165365" y="336550"/>
                      <a:pt x="48948" y="336550"/>
                    </a:cubicBezTo>
                    <a:cubicBezTo>
                      <a:pt x="21167" y="336550"/>
                      <a:pt x="0" y="314201"/>
                      <a:pt x="0" y="287908"/>
                    </a:cubicBezTo>
                    <a:cubicBezTo>
                      <a:pt x="0" y="287908"/>
                      <a:pt x="0" y="287908"/>
                      <a:pt x="0" y="48642"/>
                    </a:cubicBezTo>
                    <a:cubicBezTo>
                      <a:pt x="0" y="22349"/>
                      <a:pt x="21167" y="0"/>
                      <a:pt x="4894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1992981" y="2316794"/>
              <a:ext cx="2248819" cy="57750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设备</a:t>
              </a:r>
            </a:p>
          </p:txBody>
        </p:sp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Smart One-Card System, take you to the“world”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115695" y="1591945"/>
            <a:ext cx="5918835" cy="1649730"/>
            <a:chOff x="1757" y="2507"/>
            <a:chExt cx="9321" cy="2598"/>
          </a:xfrm>
        </p:grpSpPr>
        <p:grpSp>
          <p:nvGrpSpPr>
            <p:cNvPr id="2" name="组合 53"/>
            <p:cNvGrpSpPr/>
            <p:nvPr/>
          </p:nvGrpSpPr>
          <p:grpSpPr>
            <a:xfrm>
              <a:off x="2580" y="2507"/>
              <a:ext cx="8499" cy="2598"/>
              <a:chOff x="1136195" y="2091954"/>
              <a:chExt cx="5396634" cy="1279919"/>
            </a:xfrm>
          </p:grpSpPr>
          <p:sp>
            <p:nvSpPr>
              <p:cNvPr id="55" name="文本框 27"/>
              <p:cNvSpPr txBox="1"/>
              <p:nvPr/>
            </p:nvSpPr>
            <p:spPr>
              <a:xfrm>
                <a:off x="1136195" y="2091954"/>
                <a:ext cx="3318189" cy="539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6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食堂消费</a:t>
                </a:r>
                <a:endParaRPr lang="en-US" altLang="zh-CN" sz="26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  <a:p>
                <a:pPr lvl="0">
                  <a:lnSpc>
                    <a:spcPct val="120000"/>
                  </a:lnSpc>
                </a:pPr>
                <a:r>
                  <a:rPr lang="en-US" altLang="zh-CN" sz="1100" b="1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Access control system</a:t>
                </a:r>
                <a:endParaRPr lang="zh-CN" altLang="en-US" sz="1100" b="1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</p:txBody>
          </p:sp>
          <p:sp>
            <p:nvSpPr>
              <p:cNvPr id="56" name="文本框 28"/>
              <p:cNvSpPr txBox="1"/>
              <p:nvPr/>
            </p:nvSpPr>
            <p:spPr>
              <a:xfrm>
                <a:off x="1484762" y="2631622"/>
                <a:ext cx="5048067" cy="740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zh-CN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系统是固定的，设备是多样的。不同的设备，满足不同客户的</a:t>
                </a:r>
                <a:r>
                  <a:rPr lang="zh-CN" alt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需求。</a:t>
                </a:r>
                <a:endPara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  <a:p>
                <a:pPr lvl="0"/>
                <a:r>
                  <a:rPr lang="zh-CN" alt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根据不同应用场景，可以采用不同的设备满足需求，如消费闸机通道、各式消费机、自动结算机等。</a:t>
                </a:r>
              </a:p>
            </p:txBody>
          </p:sp>
        </p:grp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7" y="2537"/>
              <a:ext cx="809" cy="80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Smart One-Card System, take you to the“world”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745990" y="3750945"/>
            <a:ext cx="3073400" cy="1400810"/>
            <a:chOff x="7474" y="5907"/>
            <a:chExt cx="4840" cy="2206"/>
          </a:xfrm>
        </p:grpSpPr>
        <p:pic>
          <p:nvPicPr>
            <p:cNvPr id="30" name="Picture 2" descr="\\192.168.0.11\Public\市场部\公开文件\3.产品图片\1.智盘-团膳\26.集成式保温台\DSC_0031s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6" y="5907"/>
              <a:ext cx="1559" cy="219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31" name="Picture 3" descr="\\192.168.0.11\Public\市场部\公开文件\3.产品图片\1.智盘-团膳\26.集成式保温台\DSC_0030s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" y="5959"/>
              <a:ext cx="1525" cy="21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32" name="Text Box 10" descr="#wm#_69_25_222_23030_b_3_48#clear#"/>
            <p:cNvSpPr txBox="1">
              <a:spLocks noChangeArrowheads="1"/>
            </p:cNvSpPr>
            <p:nvPr/>
          </p:nvSpPr>
          <p:spPr bwMode="auto">
            <a:xfrm>
              <a:off x="7474" y="6306"/>
              <a:ext cx="1352" cy="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170" tIns="46990" rIns="90170" bIns="46990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餐盘结算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及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声光指示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下箭头 23"/>
            <p:cNvSpPr/>
            <p:nvPr/>
          </p:nvSpPr>
          <p:spPr>
            <a:xfrm rot="16200000">
              <a:off x="10411" y="7051"/>
              <a:ext cx="319" cy="230"/>
            </a:xfrm>
            <a:prstGeom prst="downArrow">
              <a:avLst/>
            </a:prstGeom>
            <a:solidFill>
              <a:srgbClr val="EA54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745990" y="2021205"/>
            <a:ext cx="3074035" cy="1395730"/>
            <a:chOff x="7474" y="3183"/>
            <a:chExt cx="4841" cy="2198"/>
          </a:xfrm>
        </p:grpSpPr>
        <p:pic>
          <p:nvPicPr>
            <p:cNvPr id="34" name="Picture 2" descr="G:\通用素材\照片\DSC_00080s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418" b="12193"/>
            <a:stretch>
              <a:fillRect/>
            </a:stretch>
          </p:blipFill>
          <p:spPr bwMode="auto">
            <a:xfrm>
              <a:off x="8897" y="3183"/>
              <a:ext cx="3418" cy="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矩形 34"/>
            <p:cNvSpPr/>
            <p:nvPr/>
          </p:nvSpPr>
          <p:spPr>
            <a:xfrm>
              <a:off x="7474" y="3787"/>
              <a:ext cx="1423" cy="10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电子菜牌</a:t>
              </a:r>
              <a:endParaRPr lang="en-US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及</a:t>
              </a:r>
              <a:endParaRPr lang="en-US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出品控制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8003540" y="2018665"/>
            <a:ext cx="3901440" cy="1395730"/>
            <a:chOff x="12604" y="3179"/>
            <a:chExt cx="6144" cy="2198"/>
          </a:xfrm>
        </p:grpSpPr>
        <p:pic>
          <p:nvPicPr>
            <p:cNvPr id="28" name="图片 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4" y="3179"/>
              <a:ext cx="3875" cy="2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文本框 3"/>
            <p:cNvSpPr txBox="1"/>
            <p:nvPr/>
          </p:nvSpPr>
          <p:spPr>
            <a:xfrm>
              <a:off x="16768" y="3758"/>
              <a:ext cx="198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读取设备</a:t>
              </a:r>
              <a:endParaRPr lang="en-US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及</a:t>
              </a:r>
              <a:endParaRPr lang="en-US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专用餐具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03540" y="3756025"/>
            <a:ext cx="3943350" cy="1423670"/>
            <a:chOff x="12604" y="5915"/>
            <a:chExt cx="6210" cy="2242"/>
          </a:xfrm>
        </p:grpSpPr>
        <p:pic>
          <p:nvPicPr>
            <p:cNvPr id="29" name="图片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4" y="5915"/>
              <a:ext cx="3875" cy="2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文本框 8"/>
            <p:cNvSpPr txBox="1"/>
            <p:nvPr/>
          </p:nvSpPr>
          <p:spPr>
            <a:xfrm>
              <a:off x="16768" y="6306"/>
              <a:ext cx="2046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结算餐台</a:t>
              </a:r>
              <a:endParaRPr lang="en-US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及</a:t>
              </a:r>
              <a:endParaRPr lang="en-US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管理设备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40765" y="1959610"/>
            <a:ext cx="3506470" cy="3084830"/>
            <a:chOff x="1639" y="3086"/>
            <a:chExt cx="5522" cy="4858"/>
          </a:xfrm>
        </p:grpSpPr>
        <p:grpSp>
          <p:nvGrpSpPr>
            <p:cNvPr id="2" name="组合 53"/>
            <p:cNvGrpSpPr/>
            <p:nvPr/>
          </p:nvGrpSpPr>
          <p:grpSpPr>
            <a:xfrm>
              <a:off x="2567" y="3086"/>
              <a:ext cx="4595" cy="4859"/>
              <a:chOff x="1136195" y="2091954"/>
              <a:chExt cx="4833666" cy="1204250"/>
            </a:xfrm>
          </p:grpSpPr>
          <p:sp>
            <p:nvSpPr>
              <p:cNvPr id="55" name="文本框 27"/>
              <p:cNvSpPr txBox="1"/>
              <p:nvPr/>
            </p:nvSpPr>
            <p:spPr>
              <a:xfrm>
                <a:off x="1136195" y="2091954"/>
                <a:ext cx="4415262" cy="347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6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食堂消费</a:t>
                </a:r>
                <a:endParaRPr lang="en-US" altLang="zh-CN" sz="26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  <a:p>
                <a:pPr lvl="0">
                  <a:lnSpc>
                    <a:spcPct val="120000"/>
                  </a:lnSpc>
                </a:pPr>
                <a:r>
                  <a:rPr lang="en-US" altLang="zh-CN" sz="1100" b="1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Access control system</a:t>
                </a:r>
                <a:endParaRPr lang="zh-CN" altLang="en-US" sz="1100" b="1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</p:txBody>
          </p:sp>
          <p:sp>
            <p:nvSpPr>
              <p:cNvPr id="56" name="文本框 28"/>
              <p:cNvSpPr txBox="1"/>
              <p:nvPr/>
            </p:nvSpPr>
            <p:spPr>
              <a:xfrm>
                <a:off x="1136197" y="2575503"/>
                <a:ext cx="4833664" cy="720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200" b="1">
                    <a:solidFill>
                      <a:srgbClr val="FFC000"/>
                    </a:solidFill>
                    <a:latin typeface="+mj-ea"/>
                  </a:rPr>
                  <a:t>消费模式灵活组合</a:t>
                </a:r>
                <a:endParaRPr lang="en-US" altLang="zh-CN" sz="2200" b="1">
                  <a:solidFill>
                    <a:srgbClr val="FFC000"/>
                  </a:solidFill>
                  <a:latin typeface="+mj-ea"/>
                </a:endParaRPr>
              </a:p>
              <a:p>
                <a:endParaRPr lang="en-US" altLang="zh-CN" sz="2000"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charset="-122"/>
                  <a:sym typeface="+mn-ea"/>
                </a:endParaRPr>
              </a:p>
              <a:p>
                <a:r>
                  <a:rPr lang="zh-CN" altLang="en-US">
                    <a:latin typeface="Agency FB" panose="020B0503020202020204" pitchFamily="34" charset="0"/>
                    <a:ea typeface="微软雅黑" panose="020B0503020204020204" charset="-122"/>
                    <a:sym typeface="+mn-ea"/>
                  </a:rPr>
                  <a:t>可根据不同场景、需求，通过系统简单配置，满足不同的消费组合和管理需求。</a:t>
                </a:r>
                <a:endParaRPr lang="en-US" altLang="zh-CN">
                  <a:latin typeface="Agency FB" panose="020B0503020202020204" pitchFamily="34" charset="0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9" y="3086"/>
              <a:ext cx="809" cy="80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Smart One-Card System, take you to the“world”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106805" y="1660525"/>
            <a:ext cx="3209290" cy="4522470"/>
            <a:chOff x="1743" y="2615"/>
            <a:chExt cx="5054" cy="7122"/>
          </a:xfrm>
        </p:grpSpPr>
        <p:grpSp>
          <p:nvGrpSpPr>
            <p:cNvPr id="2" name="组合 53"/>
            <p:cNvGrpSpPr/>
            <p:nvPr/>
          </p:nvGrpSpPr>
          <p:grpSpPr>
            <a:xfrm>
              <a:off x="2503" y="2615"/>
              <a:ext cx="4295" cy="7122"/>
              <a:chOff x="1136195" y="2091954"/>
              <a:chExt cx="3453094" cy="1599662"/>
            </a:xfrm>
          </p:grpSpPr>
          <p:sp>
            <p:nvSpPr>
              <p:cNvPr id="55" name="文本框 27"/>
              <p:cNvSpPr txBox="1"/>
              <p:nvPr/>
            </p:nvSpPr>
            <p:spPr>
              <a:xfrm>
                <a:off x="1136195" y="2091954"/>
                <a:ext cx="1720343" cy="850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6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食堂消费</a:t>
                </a:r>
                <a:endParaRPr lang="en-US" altLang="zh-CN" sz="26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  <a:p>
                <a:pPr lvl="0">
                  <a:lnSpc>
                    <a:spcPct val="120000"/>
                  </a:lnSpc>
                </a:pPr>
                <a:r>
                  <a:rPr lang="en-US" altLang="zh-CN" sz="1100" b="1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Access control system</a:t>
                </a:r>
                <a:endParaRPr lang="zh-CN" altLang="en-US" sz="1100" b="1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  <a:p>
                <a:endParaRPr lang="zh-CN" altLang="en-US" sz="26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56" name="文本框 28"/>
              <p:cNvSpPr txBox="1"/>
              <p:nvPr/>
            </p:nvSpPr>
            <p:spPr>
              <a:xfrm>
                <a:off x="1136195" y="2640599"/>
                <a:ext cx="3453094" cy="1051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3525" indent="-263525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快速结算</a:t>
                </a:r>
                <a:r>
                  <a:rPr lang="zh-CN" altLang="en-US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，省时省力</a:t>
                </a:r>
                <a:endParaRPr lang="en-US" altLang="zh-CN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63525" indent="-263525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自助服务</a:t>
                </a:r>
                <a:r>
                  <a:rPr lang="zh-CN" altLang="en-US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，精简高效</a:t>
                </a:r>
                <a:endParaRPr lang="en-US" altLang="zh-CN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63525" indent="-263525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就餐跟踪，</a:t>
                </a:r>
                <a:r>
                  <a:rPr lang="zh-CN" altLang="en-US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营养干预</a:t>
                </a:r>
                <a:endParaRPr lang="en-US" altLang="zh-CN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63525" indent="-263525">
                  <a:lnSpc>
                    <a:spcPct val="150000"/>
                  </a:lnSpc>
                  <a:buFont typeface="Wingdings" panose="05000000000000000000" pitchFamily="2" charset="2"/>
                  <a:buChar char="p"/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多种方案，</a:t>
                </a:r>
                <a:r>
                  <a:rPr lang="zh-CN" altLang="en-US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自由组合</a:t>
                </a: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lvl="0"/>
                <a:endPara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3" y="2619"/>
              <a:ext cx="809" cy="809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4606290" y="1886585"/>
            <a:ext cx="6567170" cy="4457700"/>
            <a:chOff x="7254" y="2971"/>
            <a:chExt cx="10342" cy="7020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4" y="2971"/>
              <a:ext cx="5337" cy="33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4" y="4723"/>
              <a:ext cx="4676" cy="33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76" y="6637"/>
              <a:ext cx="4320" cy="33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4851332" y="4380155"/>
            <a:ext cx="4574559" cy="16762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851332" y="5202159"/>
            <a:ext cx="370114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869202" y="6052123"/>
            <a:ext cx="2816845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16"/>
          <p:cNvGrpSpPr/>
          <p:nvPr/>
        </p:nvGrpSpPr>
        <p:grpSpPr>
          <a:xfrm>
            <a:off x="1800450" y="4202025"/>
            <a:ext cx="4072880" cy="693119"/>
            <a:chOff x="7483989" y="3361982"/>
            <a:chExt cx="3708116" cy="705211"/>
          </a:xfrm>
        </p:grpSpPr>
        <p:sp>
          <p:nvSpPr>
            <p:cNvPr id="18" name="矩形 17"/>
            <p:cNvSpPr/>
            <p:nvPr/>
          </p:nvSpPr>
          <p:spPr>
            <a:xfrm>
              <a:off x="7483989" y="3732519"/>
              <a:ext cx="3708116" cy="3346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根据师生饮食情况，进行数据分析，以供参考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营养分析：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组合 19"/>
          <p:cNvGrpSpPr/>
          <p:nvPr/>
        </p:nvGrpSpPr>
        <p:grpSpPr>
          <a:xfrm>
            <a:off x="1787384" y="5003868"/>
            <a:ext cx="4072881" cy="699473"/>
            <a:chOff x="7483989" y="3361982"/>
            <a:chExt cx="3708116" cy="699473"/>
          </a:xfrm>
        </p:grpSpPr>
        <p:sp>
          <p:nvSpPr>
            <p:cNvPr id="21" name="矩形 20"/>
            <p:cNvSpPr/>
            <p:nvPr/>
          </p:nvSpPr>
          <p:spPr>
            <a:xfrm>
              <a:off x="7483989" y="3732519"/>
              <a:ext cx="3708116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家长可实时了解孩子的就餐情况，心里有数。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家长跟踪：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组合 22"/>
          <p:cNvGrpSpPr/>
          <p:nvPr/>
        </p:nvGrpSpPr>
        <p:grpSpPr>
          <a:xfrm>
            <a:off x="1787384" y="5853832"/>
            <a:ext cx="4151258" cy="699473"/>
            <a:chOff x="7483989" y="3361982"/>
            <a:chExt cx="3708116" cy="699473"/>
          </a:xfrm>
        </p:grpSpPr>
        <p:sp>
          <p:nvSpPr>
            <p:cNvPr id="24" name="矩形 23"/>
            <p:cNvSpPr/>
            <p:nvPr/>
          </p:nvSpPr>
          <p:spPr>
            <a:xfrm>
              <a:off x="7483989" y="3732519"/>
              <a:ext cx="3708116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多种充值方式，随时给予最有效的“支持”。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充值方便：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7588950" y="4008884"/>
            <a:ext cx="3135087" cy="2678396"/>
            <a:chOff x="5479461" y="3211795"/>
            <a:chExt cx="4734503" cy="3303250"/>
          </a:xfrm>
        </p:grpSpPr>
        <p:sp>
          <p:nvSpPr>
            <p:cNvPr id="2" name="等腰三角形 1"/>
            <p:cNvSpPr/>
            <p:nvPr/>
          </p:nvSpPr>
          <p:spPr>
            <a:xfrm>
              <a:off x="5479461" y="4752444"/>
              <a:ext cx="2117775" cy="1762601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rgbClr val="F8F8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等腰三角形 2"/>
            <p:cNvSpPr/>
            <p:nvPr/>
          </p:nvSpPr>
          <p:spPr>
            <a:xfrm>
              <a:off x="6140339" y="3762337"/>
              <a:ext cx="2713831" cy="2752708"/>
            </a:xfrm>
            <a:prstGeom prst="triangle">
              <a:avLst/>
            </a:prstGeom>
            <a:solidFill>
              <a:schemeClr val="accent2"/>
            </a:solidFill>
            <a:ln w="28575">
              <a:solidFill>
                <a:srgbClr val="F8F8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等腰三角形 3"/>
            <p:cNvSpPr/>
            <p:nvPr/>
          </p:nvSpPr>
          <p:spPr>
            <a:xfrm>
              <a:off x="6957365" y="3211795"/>
              <a:ext cx="3256599" cy="3303250"/>
            </a:xfrm>
            <a:prstGeom prst="triangle">
              <a:avLst/>
            </a:prstGeom>
            <a:ln w="28575">
              <a:solidFill>
                <a:srgbClr val="F8F8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Smart One-Card System, take you to the“world”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429000" y="2233295"/>
            <a:ext cx="6204585" cy="1748155"/>
            <a:chOff x="5757" y="3517"/>
            <a:chExt cx="9771" cy="2753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242" y="3517"/>
              <a:ext cx="2286" cy="27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G:\2017\5.产品\价签\营养价签-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8" y="3606"/>
              <a:ext cx="3672" cy="266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" descr="G:\2017\5.产品\界面\家长\新建文件夹\充值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7" y="3606"/>
              <a:ext cx="2384" cy="2571"/>
            </a:xfrm>
            <a:prstGeom prst="rect">
              <a:avLst/>
            </a:prstGeom>
            <a:noFill/>
            <a:effectLst>
              <a:outerShdw blurRad="190500" dist="635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97" y="1663332"/>
            <a:ext cx="513805" cy="513805"/>
          </a:xfrm>
          <a:prstGeom prst="rect">
            <a:avLst/>
          </a:prstGeom>
        </p:spPr>
      </p:pic>
      <p:sp>
        <p:nvSpPr>
          <p:cNvPr id="36" name="文本框 27"/>
          <p:cNvSpPr txBox="1"/>
          <p:nvPr/>
        </p:nvSpPr>
        <p:spPr>
          <a:xfrm>
            <a:off x="1620702" y="1732293"/>
            <a:ext cx="2665047" cy="8896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食堂消费</a:t>
            </a:r>
            <a:endParaRPr lang="en-US" altLang="zh-CN" sz="2600" b="1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lvl="0">
              <a:lnSpc>
                <a:spcPct val="120000"/>
              </a:lnSpc>
            </a:pPr>
            <a:r>
              <a:rPr lang="en-US" altLang="zh-CN" sz="1100" b="1">
                <a:solidFill>
                  <a:prstClr val="black">
                    <a:lumMod val="65000"/>
                    <a:lumOff val="35000"/>
                  </a:prstClr>
                </a:solidFill>
              </a:rPr>
              <a:t>Access control system</a:t>
            </a:r>
            <a:endParaRPr lang="zh-CN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 27"/>
          <p:cNvSpPr txBox="1"/>
          <p:nvPr/>
        </p:nvSpPr>
        <p:spPr>
          <a:xfrm>
            <a:off x="1638079" y="1591917"/>
            <a:ext cx="3318189" cy="6955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图书借阅</a:t>
            </a:r>
          </a:p>
          <a:p>
            <a:pPr lvl="0">
              <a:lnSpc>
                <a:spcPct val="120000"/>
              </a:lnSpc>
            </a:pPr>
            <a:r>
              <a:rPr lang="en-US" altLang="zh-CN" sz="1100" b="1">
                <a:solidFill>
                  <a:prstClr val="black">
                    <a:lumMod val="65000"/>
                    <a:lumOff val="35000"/>
                  </a:prstClr>
                </a:solidFill>
              </a:rPr>
              <a:t>Book loan management</a:t>
            </a:r>
            <a:endParaRPr lang="zh-CN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智慧一卡通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Smart One-Card System, take you to the“world”</a:t>
              </a: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9" y="1643310"/>
            <a:ext cx="464155" cy="464155"/>
          </a:xfrm>
          <a:prstGeom prst="rect">
            <a:avLst/>
          </a:prstGeom>
        </p:spPr>
      </p:pic>
      <p:grpSp>
        <p:nvGrpSpPr>
          <p:cNvPr id="59" name="组合 58"/>
          <p:cNvGrpSpPr/>
          <p:nvPr/>
        </p:nvGrpSpPr>
        <p:grpSpPr>
          <a:xfrm>
            <a:off x="1394267" y="2403396"/>
            <a:ext cx="2449657" cy="4351141"/>
            <a:chOff x="2096" y="3346"/>
            <a:chExt cx="4026" cy="5936"/>
          </a:xfrm>
        </p:grpSpPr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" y="3346"/>
              <a:ext cx="2547" cy="24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61" name="矩形 60"/>
            <p:cNvSpPr/>
            <p:nvPr/>
          </p:nvSpPr>
          <p:spPr>
            <a:xfrm>
              <a:off x="2117" y="5998"/>
              <a:ext cx="3890" cy="6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rmAutofit/>
            </a:bodyPr>
            <a:lstStyle/>
            <a:p>
              <a:pPr algn="ctr"/>
              <a:endParaRPr lang="zh-CN" altLang="en-US" sz="1200" b="1" dirty="0"/>
            </a:p>
          </p:txBody>
        </p:sp>
        <p:sp>
          <p:nvSpPr>
            <p:cNvPr id="62" name="矩形 61"/>
            <p:cNvSpPr/>
            <p:nvPr/>
          </p:nvSpPr>
          <p:spPr>
            <a:xfrm>
              <a:off x="2124" y="5999"/>
              <a:ext cx="3883" cy="3111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任意多边形 5"/>
            <p:cNvSpPr/>
            <p:nvPr/>
          </p:nvSpPr>
          <p:spPr bwMode="auto">
            <a:xfrm>
              <a:off x="5071" y="8806"/>
              <a:ext cx="686" cy="476"/>
            </a:xfrm>
            <a:custGeom>
              <a:avLst/>
              <a:gdLst>
                <a:gd name="T0" fmla="*/ 0 w 452"/>
                <a:gd name="T1" fmla="*/ 0 h 430"/>
                <a:gd name="T2" fmla="*/ 452 w 452"/>
                <a:gd name="T3" fmla="*/ 0 h 430"/>
                <a:gd name="T4" fmla="*/ 452 w 452"/>
                <a:gd name="T5" fmla="*/ 430 h 430"/>
                <a:gd name="T6" fmla="*/ 0 w 452"/>
                <a:gd name="T7" fmla="*/ 430 h 430"/>
                <a:gd name="T8" fmla="*/ 0 w 452"/>
                <a:gd name="T9" fmla="*/ 0 h 430"/>
                <a:gd name="T10" fmla="*/ 0 w 452"/>
                <a:gd name="T11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30">
                  <a:moveTo>
                    <a:pt x="0" y="0"/>
                  </a:moveTo>
                  <a:lnTo>
                    <a:pt x="452" y="0"/>
                  </a:lnTo>
                  <a:lnTo>
                    <a:pt x="452" y="430"/>
                  </a:lnTo>
                  <a:lnTo>
                    <a:pt x="0" y="4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1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64" name="文本框 6"/>
            <p:cNvSpPr txBox="1"/>
            <p:nvPr/>
          </p:nvSpPr>
          <p:spPr>
            <a:xfrm>
              <a:off x="2096" y="6938"/>
              <a:ext cx="4026" cy="640"/>
            </a:xfrm>
            <a:prstGeom prst="rect">
              <a:avLst/>
            </a:prstGeom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矩形 64"/>
            <p:cNvSpPr/>
            <p:nvPr/>
          </p:nvSpPr>
          <p:spPr>
            <a:xfrm>
              <a:off x="2326" y="6745"/>
              <a:ext cx="3431" cy="234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自助借阅设备</a:t>
              </a:r>
              <a:r>
                <a:rPr lang="en-US" altLang="zh-CN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+</a:t>
              </a: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图书漂流柜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让阅读变得更简单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打造书香校园</a:t>
              </a: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2096" y="6002"/>
              <a:ext cx="3911" cy="6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>
                  <a:solidFill>
                    <a:schemeClr val="bg1"/>
                  </a:solidFill>
                </a:rPr>
                <a:t>书香校园</a:t>
              </a: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080134" y="2410080"/>
            <a:ext cx="2449657" cy="4338680"/>
            <a:chOff x="2096" y="3363"/>
            <a:chExt cx="4026" cy="5919"/>
          </a:xfrm>
        </p:grpSpPr>
        <p:pic>
          <p:nvPicPr>
            <p:cNvPr id="114" name="图片 11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" y="3363"/>
              <a:ext cx="2547" cy="230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15" name="矩形 114"/>
            <p:cNvSpPr/>
            <p:nvPr/>
          </p:nvSpPr>
          <p:spPr>
            <a:xfrm>
              <a:off x="2117" y="5998"/>
              <a:ext cx="3890" cy="640"/>
            </a:xfrm>
            <a:prstGeom prst="rect">
              <a:avLst/>
            </a:prstGeom>
            <a:solidFill>
              <a:srgbClr val="2632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rmAutofit/>
            </a:bodyPr>
            <a:lstStyle/>
            <a:p>
              <a:pPr algn="ctr"/>
              <a:endParaRPr lang="zh-CN" altLang="en-US" sz="1200" b="1" dirty="0"/>
            </a:p>
          </p:txBody>
        </p:sp>
        <p:sp>
          <p:nvSpPr>
            <p:cNvPr id="116" name="矩形 115"/>
            <p:cNvSpPr/>
            <p:nvPr/>
          </p:nvSpPr>
          <p:spPr>
            <a:xfrm>
              <a:off x="2124" y="5999"/>
              <a:ext cx="3883" cy="3111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任意多边形 5"/>
            <p:cNvSpPr/>
            <p:nvPr/>
          </p:nvSpPr>
          <p:spPr bwMode="auto">
            <a:xfrm>
              <a:off x="5071" y="8806"/>
              <a:ext cx="686" cy="476"/>
            </a:xfrm>
            <a:custGeom>
              <a:avLst/>
              <a:gdLst>
                <a:gd name="T0" fmla="*/ 0 w 452"/>
                <a:gd name="T1" fmla="*/ 0 h 430"/>
                <a:gd name="T2" fmla="*/ 452 w 452"/>
                <a:gd name="T3" fmla="*/ 0 h 430"/>
                <a:gd name="T4" fmla="*/ 452 w 452"/>
                <a:gd name="T5" fmla="*/ 430 h 430"/>
                <a:gd name="T6" fmla="*/ 0 w 452"/>
                <a:gd name="T7" fmla="*/ 430 h 430"/>
                <a:gd name="T8" fmla="*/ 0 w 452"/>
                <a:gd name="T9" fmla="*/ 0 h 430"/>
                <a:gd name="T10" fmla="*/ 0 w 452"/>
                <a:gd name="T11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30">
                  <a:moveTo>
                    <a:pt x="0" y="0"/>
                  </a:moveTo>
                  <a:lnTo>
                    <a:pt x="452" y="0"/>
                  </a:lnTo>
                  <a:lnTo>
                    <a:pt x="452" y="430"/>
                  </a:lnTo>
                  <a:lnTo>
                    <a:pt x="0" y="4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48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2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8" name="文本框 6"/>
            <p:cNvSpPr txBox="1"/>
            <p:nvPr/>
          </p:nvSpPr>
          <p:spPr>
            <a:xfrm>
              <a:off x="2096" y="6938"/>
              <a:ext cx="4026" cy="640"/>
            </a:xfrm>
            <a:prstGeom prst="rect">
              <a:avLst/>
            </a:prstGeom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矩形 118"/>
            <p:cNvSpPr/>
            <p:nvPr/>
          </p:nvSpPr>
          <p:spPr>
            <a:xfrm>
              <a:off x="2096" y="6627"/>
              <a:ext cx="3911" cy="25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重点解决图书馆“下班”的问题。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方便借还图书，提高周转效率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易于统计分析学生的喜好和热门关注点，进一步引导学校图书书籍购买</a:t>
              </a:r>
            </a:p>
          </p:txBody>
        </p:sp>
        <p:sp>
          <p:nvSpPr>
            <p:cNvPr id="120" name="矩形 119"/>
            <p:cNvSpPr/>
            <p:nvPr/>
          </p:nvSpPr>
          <p:spPr>
            <a:xfrm>
              <a:off x="2096" y="6026"/>
              <a:ext cx="3911" cy="57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>
                  <a:solidFill>
                    <a:schemeClr val="bg1"/>
                  </a:solidFill>
                </a:rPr>
                <a:t>自助借还设备</a:t>
              </a: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9414234" y="2410446"/>
            <a:ext cx="2449657" cy="4337214"/>
            <a:chOff x="2096" y="3365"/>
            <a:chExt cx="4026" cy="5917"/>
          </a:xfrm>
        </p:grpSpPr>
        <p:pic>
          <p:nvPicPr>
            <p:cNvPr id="122" name="图片 1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" y="3365"/>
              <a:ext cx="2547" cy="21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23" name="矩形 122"/>
            <p:cNvSpPr/>
            <p:nvPr/>
          </p:nvSpPr>
          <p:spPr>
            <a:xfrm>
              <a:off x="2117" y="5998"/>
              <a:ext cx="3890" cy="640"/>
            </a:xfrm>
            <a:prstGeom prst="rect">
              <a:avLst/>
            </a:prstGeom>
            <a:solidFill>
              <a:srgbClr val="2632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rmAutofit/>
            </a:bodyPr>
            <a:lstStyle/>
            <a:p>
              <a:pPr algn="ctr"/>
              <a:endParaRPr lang="zh-CN" altLang="en-US" sz="1200" b="1" dirty="0"/>
            </a:p>
          </p:txBody>
        </p:sp>
        <p:sp>
          <p:nvSpPr>
            <p:cNvPr id="124" name="矩形 123"/>
            <p:cNvSpPr/>
            <p:nvPr/>
          </p:nvSpPr>
          <p:spPr>
            <a:xfrm>
              <a:off x="2110" y="5987"/>
              <a:ext cx="3883" cy="3111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任意多边形 5"/>
            <p:cNvSpPr/>
            <p:nvPr/>
          </p:nvSpPr>
          <p:spPr bwMode="auto">
            <a:xfrm>
              <a:off x="5071" y="8806"/>
              <a:ext cx="686" cy="476"/>
            </a:xfrm>
            <a:custGeom>
              <a:avLst/>
              <a:gdLst>
                <a:gd name="T0" fmla="*/ 0 w 452"/>
                <a:gd name="T1" fmla="*/ 0 h 430"/>
                <a:gd name="T2" fmla="*/ 452 w 452"/>
                <a:gd name="T3" fmla="*/ 0 h 430"/>
                <a:gd name="T4" fmla="*/ 452 w 452"/>
                <a:gd name="T5" fmla="*/ 430 h 430"/>
                <a:gd name="T6" fmla="*/ 0 w 452"/>
                <a:gd name="T7" fmla="*/ 430 h 430"/>
                <a:gd name="T8" fmla="*/ 0 w 452"/>
                <a:gd name="T9" fmla="*/ 0 h 430"/>
                <a:gd name="T10" fmla="*/ 0 w 452"/>
                <a:gd name="T11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30">
                  <a:moveTo>
                    <a:pt x="0" y="0"/>
                  </a:moveTo>
                  <a:lnTo>
                    <a:pt x="452" y="0"/>
                  </a:lnTo>
                  <a:lnTo>
                    <a:pt x="452" y="430"/>
                  </a:lnTo>
                  <a:lnTo>
                    <a:pt x="0" y="4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48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4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6" name="文本框 6"/>
            <p:cNvSpPr txBox="1"/>
            <p:nvPr/>
          </p:nvSpPr>
          <p:spPr>
            <a:xfrm>
              <a:off x="2096" y="6938"/>
              <a:ext cx="4026" cy="640"/>
            </a:xfrm>
            <a:prstGeom prst="rect">
              <a:avLst/>
            </a:prstGeom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矩形 126"/>
            <p:cNvSpPr/>
            <p:nvPr/>
          </p:nvSpPr>
          <p:spPr>
            <a:xfrm>
              <a:off x="2096" y="6627"/>
              <a:ext cx="3911" cy="224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通过先进的</a:t>
              </a:r>
              <a:r>
                <a:rPr lang="en-US" altLang="zh-CN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RFID</a:t>
              </a: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技术实现对书架上图书的实时监控，具有分层、分面、分书架的读取、定位功能，便于引导读者找书，也便于馆员顺架、管理等需要</a:t>
              </a: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8" name="矩形 127"/>
            <p:cNvSpPr/>
            <p:nvPr/>
          </p:nvSpPr>
          <p:spPr>
            <a:xfrm>
              <a:off x="2096" y="6014"/>
              <a:ext cx="3911" cy="54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>
                  <a:solidFill>
                    <a:schemeClr val="bg1"/>
                  </a:solidFill>
                </a:rPr>
                <a:t>智能书柜</a:t>
              </a:r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6734740" y="2406328"/>
            <a:ext cx="2449657" cy="4393656"/>
            <a:chOff x="2096" y="3346"/>
            <a:chExt cx="4026" cy="5994"/>
          </a:xfrm>
        </p:grpSpPr>
        <p:pic>
          <p:nvPicPr>
            <p:cNvPr id="130" name="图片 12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3" y="3346"/>
              <a:ext cx="2333" cy="24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31" name="矩形 130"/>
            <p:cNvSpPr/>
            <p:nvPr/>
          </p:nvSpPr>
          <p:spPr>
            <a:xfrm>
              <a:off x="2117" y="5998"/>
              <a:ext cx="3890" cy="6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rmAutofit/>
            </a:bodyPr>
            <a:lstStyle/>
            <a:p>
              <a:pPr algn="ctr"/>
              <a:endParaRPr lang="zh-CN" altLang="en-US" sz="1200" b="1" dirty="0"/>
            </a:p>
          </p:txBody>
        </p:sp>
        <p:sp>
          <p:nvSpPr>
            <p:cNvPr id="132" name="矩形 131"/>
            <p:cNvSpPr/>
            <p:nvPr/>
          </p:nvSpPr>
          <p:spPr>
            <a:xfrm>
              <a:off x="2124" y="5999"/>
              <a:ext cx="3883" cy="3111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任意多边形 5"/>
            <p:cNvSpPr/>
            <p:nvPr/>
          </p:nvSpPr>
          <p:spPr bwMode="auto">
            <a:xfrm>
              <a:off x="5071" y="8806"/>
              <a:ext cx="686" cy="476"/>
            </a:xfrm>
            <a:custGeom>
              <a:avLst/>
              <a:gdLst>
                <a:gd name="T0" fmla="*/ 0 w 452"/>
                <a:gd name="T1" fmla="*/ 0 h 430"/>
                <a:gd name="T2" fmla="*/ 452 w 452"/>
                <a:gd name="T3" fmla="*/ 0 h 430"/>
                <a:gd name="T4" fmla="*/ 452 w 452"/>
                <a:gd name="T5" fmla="*/ 430 h 430"/>
                <a:gd name="T6" fmla="*/ 0 w 452"/>
                <a:gd name="T7" fmla="*/ 430 h 430"/>
                <a:gd name="T8" fmla="*/ 0 w 452"/>
                <a:gd name="T9" fmla="*/ 0 h 430"/>
                <a:gd name="T10" fmla="*/ 0 w 452"/>
                <a:gd name="T11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30">
                  <a:moveTo>
                    <a:pt x="0" y="0"/>
                  </a:moveTo>
                  <a:lnTo>
                    <a:pt x="452" y="0"/>
                  </a:lnTo>
                  <a:lnTo>
                    <a:pt x="452" y="430"/>
                  </a:lnTo>
                  <a:lnTo>
                    <a:pt x="0" y="4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3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4" name="文本框 6"/>
            <p:cNvSpPr txBox="1"/>
            <p:nvPr/>
          </p:nvSpPr>
          <p:spPr>
            <a:xfrm>
              <a:off x="2096" y="6938"/>
              <a:ext cx="4026" cy="640"/>
            </a:xfrm>
            <a:prstGeom prst="rect">
              <a:avLst/>
            </a:prstGeom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矩形 134"/>
            <p:cNvSpPr/>
            <p:nvPr/>
          </p:nvSpPr>
          <p:spPr>
            <a:xfrm>
              <a:off x="2326" y="6745"/>
              <a:ext cx="3431" cy="25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打造一个开放式、书香化校园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建设“</a:t>
              </a:r>
              <a:r>
                <a:rPr lang="en-US" altLang="zh-CN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5A</a:t>
              </a: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级”图书馆，提高书籍利用率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基于一卡通刷卡实现自助借还操作</a:t>
              </a: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6" name="矩形 135"/>
            <p:cNvSpPr/>
            <p:nvPr/>
          </p:nvSpPr>
          <p:spPr>
            <a:xfrm>
              <a:off x="2096" y="6014"/>
              <a:ext cx="3911" cy="54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>
                  <a:solidFill>
                    <a:schemeClr val="bg1"/>
                  </a:solidFill>
                </a:rPr>
                <a:t>自助书柜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关于集信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3902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930845"/>
            <a:chOff x="3304037" y="-125467"/>
            <a:chExt cx="6448076" cy="193084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更多的扩展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5648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More expansion, to adapt to the trend of the times, to adapt to the development of the times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04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5193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880745" y="1841500"/>
            <a:ext cx="4788535" cy="4556760"/>
            <a:chOff x="1387" y="2900"/>
            <a:chExt cx="7541" cy="7176"/>
          </a:xfrm>
        </p:grpSpPr>
        <p:grpSp>
          <p:nvGrpSpPr>
            <p:cNvPr id="3" name="组合 40"/>
            <p:cNvGrpSpPr/>
            <p:nvPr/>
          </p:nvGrpSpPr>
          <p:grpSpPr>
            <a:xfrm>
              <a:off x="2266" y="2900"/>
              <a:ext cx="6662" cy="7176"/>
              <a:chOff x="6302884" y="1678126"/>
              <a:chExt cx="4230360" cy="2054654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6344421" y="2115827"/>
                <a:ext cx="4188823" cy="161695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b="1">
                    <a:solidFill>
                      <a:srgbClr val="FFC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设计思路：</a:t>
                </a:r>
                <a:endParaRPr lang="en-US" altLang="zh-CN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技防通过形象的</a:t>
                </a: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图表形式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、可直观的</a:t>
                </a:r>
                <a:endParaRPr lang="en-US" altLang="zh-CN" sz="160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了解宿舍实时的在寝、未归、未刷卡的状态，</a:t>
                </a:r>
                <a:endParaRPr lang="en-US" altLang="zh-CN" sz="160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以及当日特定时间段的归寝信息，</a:t>
                </a:r>
                <a:endParaRPr lang="en-US" altLang="zh-CN" sz="160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所展现的信息直观和全面。</a:t>
                </a:r>
                <a:endParaRPr lang="zh-CN" altLang="en-US" sz="16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30000"/>
                  </a:lnSpc>
                  <a:spcBef>
                    <a:spcPts val="450"/>
                  </a:spcBef>
                  <a:spcAft>
                    <a:spcPts val="450"/>
                  </a:spcAft>
                </a:pP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特种设备</a:t>
                </a:r>
                <a:r>
                  <a:rPr lang="en-US" altLang="zh-CN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+</a:t>
                </a: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人脸识别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，</a:t>
                </a:r>
                <a:endParaRPr lang="en-US" altLang="zh-CN" sz="16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30000"/>
                  </a:lnSpc>
                  <a:spcBef>
                    <a:spcPts val="450"/>
                  </a:spcBef>
                  <a:spcAft>
                    <a:spcPts val="450"/>
                  </a:spcAft>
                </a:pP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可对住宿学生进行精准管理。</a:t>
                </a:r>
                <a:endParaRPr lang="en-US" altLang="zh-CN" sz="16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30000"/>
                  </a:lnSpc>
                  <a:spcBef>
                    <a:spcPts val="450"/>
                  </a:spcBef>
                  <a:spcAft>
                    <a:spcPts val="450"/>
                  </a:spcAft>
                </a:pP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同时可方便快捷对宿舍的信息进行编辑等操作。</a:t>
                </a:r>
                <a:endParaRPr lang="en-US" altLang="zh-CN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6302884" y="1678126"/>
                <a:ext cx="3481421" cy="37469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宿管系统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12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Dormitory management system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" y="3045"/>
              <a:ext cx="806" cy="809"/>
            </a:xfrm>
            <a:prstGeom prst="rect">
              <a:avLst/>
            </a:prstGeom>
          </p:spPr>
        </p:pic>
      </p:grpSp>
      <p:grpSp>
        <p:nvGrpSpPr>
          <p:cNvPr id="1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更多的扩展</a:t>
              </a:r>
            </a:p>
          </p:txBody>
        </p:sp>
        <p:sp>
          <p:nvSpPr>
            <p:cNvPr id="1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More expansion, to adapt to the trend of the times, to adapt to the development of the times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594985" y="2447290"/>
            <a:ext cx="6442710" cy="3950970"/>
            <a:chOff x="8811" y="3854"/>
            <a:chExt cx="10146" cy="622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1" y="3854"/>
              <a:ext cx="10146" cy="5001"/>
            </a:xfrm>
            <a:prstGeom prst="rect">
              <a:avLst/>
            </a:prstGeom>
            <a:effectLst/>
          </p:spPr>
        </p:pic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051" y="7114"/>
              <a:ext cx="4416" cy="2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391" y="7114"/>
              <a:ext cx="4306" cy="2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1181100" y="1630045"/>
            <a:ext cx="10140950" cy="2123440"/>
            <a:chOff x="1860" y="2567"/>
            <a:chExt cx="15970" cy="3344"/>
          </a:xfrm>
        </p:grpSpPr>
        <p:grpSp>
          <p:nvGrpSpPr>
            <p:cNvPr id="3" name="组合 40"/>
            <p:cNvGrpSpPr/>
            <p:nvPr/>
          </p:nvGrpSpPr>
          <p:grpSpPr>
            <a:xfrm>
              <a:off x="2652" y="2567"/>
              <a:ext cx="15179" cy="3344"/>
              <a:chOff x="6302884" y="1678126"/>
              <a:chExt cx="9638383" cy="957544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6344421" y="2052817"/>
                <a:ext cx="9596846" cy="58285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b="1">
                    <a:solidFill>
                      <a:srgbClr val="FFC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设计思路：在不知不觉中完成课堂考勤</a:t>
                </a:r>
                <a:endPara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方法技术：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采用</a:t>
                </a:r>
                <a:r>
                  <a:rPr lang="en-US" altLang="zh-CN" sz="1600">
                    <a:latin typeface="微软雅黑" panose="020B0503020204020204" charset="-122"/>
                    <a:ea typeface="微软雅黑" panose="020B0503020204020204" charset="-122"/>
                  </a:rPr>
                  <a:t>AI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及人脸识别技术，自动完成考勤工作，同时，实时在信息看板上反映各班级出勤情况。</a:t>
                </a:r>
                <a:endParaRPr lang="en-US" altLang="zh-CN" sz="160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技术延伸：</a:t>
                </a:r>
                <a:r>
                  <a:rPr lang="zh-CN" altLang="en-US" sz="1600">
                    <a:latin typeface="微软雅黑" panose="020B0503020204020204" charset="-122"/>
                    <a:ea typeface="微软雅黑" panose="020B0503020204020204" charset="-122"/>
                  </a:rPr>
                  <a:t>可以用于重要考试防替考的审核</a:t>
                </a:r>
                <a:endParaRPr lang="zh-CN" altLang="en-US" sz="16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6302884" y="1678126"/>
                <a:ext cx="3481421" cy="37469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课堂自动考勤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12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Classroom automatic attendance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0" y="2770"/>
              <a:ext cx="736" cy="736"/>
            </a:xfrm>
            <a:prstGeom prst="rect">
              <a:avLst/>
            </a:prstGeom>
          </p:spPr>
        </p:pic>
      </p:grpSp>
      <p:grpSp>
        <p:nvGrpSpPr>
          <p:cNvPr id="1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更多的扩展</a:t>
              </a:r>
            </a:p>
          </p:txBody>
        </p:sp>
        <p:sp>
          <p:nvSpPr>
            <p:cNvPr id="1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More expansion, to adapt to the trend of the times, to adapt to the development of the times</a:t>
              </a: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22353" y="3830684"/>
            <a:ext cx="4801227" cy="2784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86355" y="4136785"/>
            <a:ext cx="4445136" cy="2477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7384" y="3657151"/>
            <a:ext cx="1300304" cy="129019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1769847" y="1658897"/>
            <a:ext cx="3481421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课堂自动考勤</a:t>
            </a:r>
          </a:p>
          <a:p>
            <a:pPr>
              <a:lnSpc>
                <a:spcPct val="120000"/>
              </a:lnSpc>
            </a:pPr>
            <a:r>
              <a:rPr lang="en-US" altLang="zh-CN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Classroom automatic attendance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更多的扩展</a:t>
              </a:r>
            </a:p>
          </p:txBody>
        </p:sp>
        <p:sp>
          <p:nvSpPr>
            <p:cNvPr id="1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More expansion, to adapt to the trend of the times, to adapt to the development of the times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115310" y="2905125"/>
            <a:ext cx="6738620" cy="2186940"/>
            <a:chOff x="4906" y="4575"/>
            <a:chExt cx="10612" cy="3444"/>
          </a:xfrm>
        </p:grpSpPr>
        <p:grpSp>
          <p:nvGrpSpPr>
            <p:cNvPr id="16" name="组合 49"/>
            <p:cNvGrpSpPr/>
            <p:nvPr/>
          </p:nvGrpSpPr>
          <p:grpSpPr>
            <a:xfrm>
              <a:off x="12850" y="4589"/>
              <a:ext cx="2668" cy="3430"/>
              <a:chOff x="5887892" y="244544"/>
              <a:chExt cx="2138082" cy="5130079"/>
            </a:xfrm>
          </p:grpSpPr>
          <p:sp>
            <p:nvSpPr>
              <p:cNvPr id="21" name="圆角矩形 39"/>
              <p:cNvSpPr/>
              <p:nvPr/>
            </p:nvSpPr>
            <p:spPr bwMode="auto">
              <a:xfrm>
                <a:off x="5887892" y="244544"/>
                <a:ext cx="2138082" cy="5130079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ctr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6057524" y="810004"/>
                <a:ext cx="1798819" cy="3732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800" dirty="0">
                    <a:latin typeface="微软雅黑" panose="020B0503020204020204" charset="-122"/>
                    <a:ea typeface="微软雅黑" panose="020B0503020204020204" charset="-122"/>
                  </a:rPr>
                  <a:t>设备服务器根据推送数据，对上课人员进行“逐人”精准识别</a:t>
                </a:r>
              </a:p>
            </p:txBody>
          </p:sp>
        </p:grpSp>
        <p:grpSp>
          <p:nvGrpSpPr>
            <p:cNvPr id="23" name="组合 47"/>
            <p:cNvGrpSpPr/>
            <p:nvPr/>
          </p:nvGrpSpPr>
          <p:grpSpPr>
            <a:xfrm>
              <a:off x="4906" y="4575"/>
              <a:ext cx="2668" cy="3444"/>
              <a:chOff x="484095" y="1075765"/>
              <a:chExt cx="2030506" cy="3845858"/>
            </a:xfrm>
          </p:grpSpPr>
          <p:sp>
            <p:nvSpPr>
              <p:cNvPr id="24" name="圆角矩形 36"/>
              <p:cNvSpPr/>
              <p:nvPr/>
            </p:nvSpPr>
            <p:spPr bwMode="auto">
              <a:xfrm>
                <a:off x="484095" y="1075765"/>
                <a:ext cx="2030506" cy="3845858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0000" tIns="46800" rIns="90000" bIns="46800" numCol="1" rtlCol="0" anchor="ctr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" name="TextBox 34"/>
              <p:cNvSpPr txBox="1"/>
              <p:nvPr/>
            </p:nvSpPr>
            <p:spPr>
              <a:xfrm>
                <a:off x="726142" y="1345904"/>
                <a:ext cx="1788459" cy="2664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800" dirty="0">
                    <a:latin typeface="微软雅黑" panose="020B0503020204020204" charset="-122"/>
                    <a:ea typeface="微软雅黑" panose="020B0503020204020204" charset="-122"/>
                  </a:rPr>
                  <a:t>专用系统根据“选课系统”数据，按时推送各教室课程及选课名单。</a:t>
                </a:r>
              </a:p>
            </p:txBody>
          </p:sp>
        </p:grpSp>
      </p:grpSp>
      <p:grpSp>
        <p:nvGrpSpPr>
          <p:cNvPr id="26" name="组合 43"/>
          <p:cNvGrpSpPr/>
          <p:nvPr/>
        </p:nvGrpSpPr>
        <p:grpSpPr>
          <a:xfrm>
            <a:off x="5223499" y="5576719"/>
            <a:ext cx="2827275" cy="726806"/>
            <a:chOff x="2729753" y="4424082"/>
            <a:chExt cx="3388659" cy="1586753"/>
          </a:xfrm>
        </p:grpSpPr>
        <p:sp>
          <p:nvSpPr>
            <p:cNvPr id="27" name="TextBox 41"/>
            <p:cNvSpPr txBox="1"/>
            <p:nvPr/>
          </p:nvSpPr>
          <p:spPr>
            <a:xfrm>
              <a:off x="2729753" y="4745545"/>
              <a:ext cx="3186952" cy="80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00" dirty="0">
                  <a:solidFill>
                    <a:srgbClr val="46A60A"/>
                  </a:solidFill>
                  <a:latin typeface="微软雅黑" panose="020B0503020204020204" charset="-122"/>
                  <a:ea typeface="微软雅黑" panose="020B0503020204020204" charset="-122"/>
                </a:rPr>
                <a:t>结果存档及实时呈现</a:t>
              </a:r>
            </a:p>
          </p:txBody>
        </p:sp>
        <p:sp>
          <p:nvSpPr>
            <p:cNvPr id="28" name="圆角矩形 42"/>
            <p:cNvSpPr/>
            <p:nvPr/>
          </p:nvSpPr>
          <p:spPr bwMode="auto">
            <a:xfrm>
              <a:off x="2729753" y="4424082"/>
              <a:ext cx="3388659" cy="1586753"/>
            </a:xfrm>
            <a:prstGeom prst="roundRect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968875" y="3766185"/>
            <a:ext cx="3081655" cy="461010"/>
            <a:chOff x="7825" y="5931"/>
            <a:chExt cx="4853" cy="726"/>
          </a:xfrm>
        </p:grpSpPr>
        <p:sp>
          <p:nvSpPr>
            <p:cNvPr id="29" name="AutoShape 5"/>
            <p:cNvSpPr>
              <a:spLocks noChangeArrowheads="1"/>
            </p:cNvSpPr>
            <p:nvPr/>
          </p:nvSpPr>
          <p:spPr bwMode="gray">
            <a:xfrm rot="16200000" flipH="1">
              <a:off x="11964" y="5943"/>
              <a:ext cx="726" cy="703"/>
            </a:xfrm>
            <a:prstGeom prst="upArrow">
              <a:avLst>
                <a:gd name="adj1" fmla="val 51676"/>
                <a:gd name="adj2" fmla="val 100000"/>
              </a:avLst>
            </a:prstGeom>
            <a:solidFill>
              <a:schemeClr val="accent1"/>
            </a:soli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0" name="AutoShape 6"/>
            <p:cNvSpPr>
              <a:spLocks noChangeArrowheads="1"/>
            </p:cNvSpPr>
            <p:nvPr/>
          </p:nvSpPr>
          <p:spPr bwMode="gray">
            <a:xfrm rot="5400000" flipH="1">
              <a:off x="7821" y="5935"/>
              <a:ext cx="723" cy="715"/>
            </a:xfrm>
            <a:prstGeom prst="upArrow">
              <a:avLst>
                <a:gd name="adj1" fmla="val 51676"/>
                <a:gd name="adj2" fmla="val 100000"/>
              </a:avLst>
            </a:prstGeom>
            <a:solidFill>
              <a:schemeClr val="accent1"/>
            </a:soli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487152" y="2914036"/>
            <a:ext cx="2050483" cy="2169499"/>
            <a:chOff x="3357945" y="1232826"/>
            <a:chExt cx="2325933" cy="2400165"/>
          </a:xfrm>
        </p:grpSpPr>
        <p:sp>
          <p:nvSpPr>
            <p:cNvPr id="32" name="AutoShape 7"/>
            <p:cNvSpPr>
              <a:spLocks noChangeArrowheads="1"/>
            </p:cNvSpPr>
            <p:nvPr/>
          </p:nvSpPr>
          <p:spPr bwMode="gray">
            <a:xfrm rot="10800000" flipH="1">
              <a:off x="4132637" y="3344754"/>
              <a:ext cx="370097" cy="143889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000">
                <a:ea typeface="宋体" panose="02010600030101010101" pitchFamily="2" charset="-122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gray">
            <a:xfrm>
              <a:off x="3357945" y="1232826"/>
              <a:ext cx="2325933" cy="240016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gray">
            <a:xfrm>
              <a:off x="3490444" y="1368067"/>
              <a:ext cx="2059495" cy="2125223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</a:ln>
          </p:spPr>
          <p:txBody>
            <a:bodyPr wrap="none" anchor="ctr"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5" name="Oval 10"/>
            <p:cNvSpPr>
              <a:spLocks noChangeArrowheads="1"/>
            </p:cNvSpPr>
            <p:nvPr/>
          </p:nvSpPr>
          <p:spPr bwMode="gray">
            <a:xfrm>
              <a:off x="3612862" y="1494392"/>
              <a:ext cx="1816100" cy="1878519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6" name="Oval 11"/>
            <p:cNvSpPr>
              <a:spLocks noChangeArrowheads="1"/>
            </p:cNvSpPr>
            <p:nvPr/>
          </p:nvSpPr>
          <p:spPr bwMode="gray">
            <a:xfrm>
              <a:off x="3611422" y="1494392"/>
              <a:ext cx="1817540" cy="1878519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</a:ln>
          </p:spPr>
          <p:txBody>
            <a:bodyPr wrap="none" anchor="ctr">
              <a:spAutoFit/>
            </a:bodyPr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7" name="Oval 12"/>
            <p:cNvSpPr>
              <a:spLocks noChangeArrowheads="1"/>
            </p:cNvSpPr>
            <p:nvPr/>
          </p:nvSpPr>
          <p:spPr bwMode="gray">
            <a:xfrm>
              <a:off x="3730959" y="1619230"/>
              <a:ext cx="1578466" cy="1631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8" name="Oval 13"/>
            <p:cNvSpPr>
              <a:spLocks noChangeArrowheads="1"/>
            </p:cNvSpPr>
            <p:nvPr/>
          </p:nvSpPr>
          <p:spPr bwMode="gray">
            <a:xfrm>
              <a:off x="3730959" y="1617744"/>
              <a:ext cx="1578466" cy="1631815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</a:ln>
          </p:spPr>
          <p:txBody>
            <a:bodyPr anchor="ctr">
              <a:spAutoFit/>
            </a:bodyPr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39" name="Text Box 20"/>
          <p:cNvSpPr txBox="1">
            <a:spLocks noChangeArrowheads="1"/>
          </p:cNvSpPr>
          <p:nvPr/>
        </p:nvSpPr>
        <p:spPr bwMode="gray">
          <a:xfrm>
            <a:off x="5918713" y="3555788"/>
            <a:ext cx="1114408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ea typeface="宋体" panose="02010600030101010101" pitchFamily="2" charset="-122"/>
              </a:rPr>
              <a:t>两者数据</a:t>
            </a:r>
            <a:endParaRPr lang="en-US" altLang="zh-CN" sz="1800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algn="ctr"/>
            <a:r>
              <a:rPr lang="zh-CN" altLang="en-US" sz="1800" b="1" dirty="0">
                <a:solidFill>
                  <a:schemeClr val="bg1"/>
                </a:solidFill>
                <a:ea typeface="宋体" panose="02010600030101010101" pitchFamily="2" charset="-122"/>
              </a:rPr>
              <a:t>比对输出</a:t>
            </a:r>
            <a:endParaRPr lang="en-US" altLang="zh-CN" sz="1800" b="1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algn="ctr"/>
            <a:r>
              <a:rPr lang="zh-CN" altLang="en-US" sz="1800" b="1" dirty="0">
                <a:solidFill>
                  <a:schemeClr val="bg1"/>
                </a:solidFill>
                <a:ea typeface="宋体" panose="02010600030101010101" pitchFamily="2" charset="-122"/>
              </a:rPr>
              <a:t>考勤数据</a:t>
            </a:r>
            <a:endParaRPr lang="en-US" altLang="zh-CN" sz="18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40" name="AutoShape 7"/>
          <p:cNvSpPr>
            <a:spLocks noChangeArrowheads="1"/>
          </p:cNvSpPr>
          <p:nvPr/>
        </p:nvSpPr>
        <p:spPr bwMode="gray">
          <a:xfrm rot="10800000" flipH="1">
            <a:off x="6289967" y="5144116"/>
            <a:ext cx="443584" cy="306151"/>
          </a:xfrm>
          <a:prstGeom prst="upArrow">
            <a:avLst>
              <a:gd name="adj1" fmla="val 48480"/>
              <a:gd name="adj2" fmla="val 100000"/>
            </a:avLst>
          </a:prstGeom>
          <a:solidFill>
            <a:srgbClr val="00B050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758672"/>
            <a:ext cx="467444" cy="4674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7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更多的扩展</a:t>
              </a:r>
            </a:p>
          </p:txBody>
        </p:sp>
        <p:sp>
          <p:nvSpPr>
            <p:cNvPr id="1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More expansion, to adapt to the trend of the times, to adapt to the development of the times</a:t>
              </a:r>
            </a:p>
          </p:txBody>
        </p:sp>
      </p:grp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6637338" y="4312938"/>
          <a:ext cx="4211637" cy="2177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剪辑" r:id="rId6" imgW="4241165" imgH="2194560" progId="MS_ClipArt_Gallery.2">
                  <p:embed/>
                </p:oleObj>
              </mc:Choice>
              <mc:Fallback>
                <p:oleObj name="剪辑" r:id="rId6" imgW="4241165" imgH="219456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7338" y="4312938"/>
                        <a:ext cx="4211637" cy="2177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1200150" y="1841500"/>
            <a:ext cx="9543415" cy="3971290"/>
            <a:chOff x="1890" y="2900"/>
            <a:chExt cx="15029" cy="6254"/>
          </a:xfrm>
        </p:grpSpPr>
        <p:grpSp>
          <p:nvGrpSpPr>
            <p:cNvPr id="3" name="组合 40"/>
            <p:cNvGrpSpPr/>
            <p:nvPr/>
          </p:nvGrpSpPr>
          <p:grpSpPr>
            <a:xfrm>
              <a:off x="2671" y="2900"/>
              <a:ext cx="14249" cy="6254"/>
              <a:chOff x="6302884" y="1678126"/>
              <a:chExt cx="5048966" cy="1790750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6344421" y="2115827"/>
                <a:ext cx="5007429" cy="135304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行为分析与干预：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通过行为轨迹记录，对学生的学习与行为进行关联分析，指导教学活动的开展。同时，对于异常行为，及时进行干预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数据分析与教学：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对积累的数据进行分析，对教学活动（如教辅书推荐等）进行合理调整和指导。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课程分析和指导：</a:t>
                </a: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根据学生各科学习情况，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对相关科目进行精准辅导及练习推送，</a:t>
                </a:r>
                <a:endParaRPr lang="en-US" altLang="zh-CN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提示学生的学习效果（外协）。</a:t>
                </a:r>
                <a:endParaRPr lang="en-US" altLang="zh-CN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6302884" y="1678126"/>
                <a:ext cx="3481421" cy="37469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我们还在做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12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More And More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0" y="3025"/>
              <a:ext cx="736" cy="73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联系方式</a:t>
              </a:r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530252" y="1792366"/>
            <a:ext cx="8586158" cy="4010225"/>
            <a:chOff x="6302884" y="1558249"/>
            <a:chExt cx="3713651" cy="2173042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22051" cy="151530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/>
                <a:t>地址：汕头市高新区科技中路</a:t>
              </a:r>
              <a:r>
                <a:rPr lang="en-US" altLang="zh-CN" sz="2400" dirty="0"/>
                <a:t>11</a:t>
              </a:r>
              <a:r>
                <a:rPr lang="zh-CN" altLang="en-US" sz="2400" dirty="0"/>
                <a:t>号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           经发大厦</a:t>
              </a:r>
              <a:r>
                <a:rPr lang="en-US" altLang="zh-CN" sz="2400" dirty="0"/>
                <a:t>A</a:t>
              </a:r>
              <a:r>
                <a:rPr lang="zh-CN" altLang="en-US" sz="2400" dirty="0"/>
                <a:t>栋</a:t>
              </a:r>
              <a:r>
                <a:rPr lang="en-US" altLang="zh-CN" sz="2400" dirty="0"/>
                <a:t>1201</a:t>
              </a:r>
              <a:r>
                <a:rPr lang="zh-CN" altLang="en-US" sz="2400" dirty="0"/>
                <a:t>之二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电话：</a:t>
              </a:r>
              <a:r>
                <a:rPr lang="en-US" altLang="zh-CN" sz="2400" dirty="0"/>
                <a:t>0754-88135135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传真：</a:t>
              </a:r>
              <a:r>
                <a:rPr lang="en-US" altLang="zh-CN" sz="2400" dirty="0"/>
                <a:t>0754-88135136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网址：</a:t>
              </a:r>
              <a:r>
                <a:rPr lang="en-US" altLang="zh-CN" sz="2400" dirty="0"/>
                <a:t>www.jixininc.com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66043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latin typeface="微软雅黑" panose="020B0503020204020204" charset="-122"/>
                  <a:ea typeface="微软雅黑" panose="020B0503020204020204" charset="-122"/>
                </a:rPr>
                <a:t>联系我们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Looking forward to contacting us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55041" y="2113280"/>
            <a:ext cx="465394" cy="514441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8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091" y="3678505"/>
            <a:ext cx="4536390" cy="27964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15974" y="2197495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ea"/>
                <a:ea typeface="+mj-ea"/>
              </a:rPr>
              <a:t>感谢您的聆听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20207"/>
            <a:ext cx="6061648" cy="3173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Thank you for </a:t>
            </a: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watching.Hope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our solution will bring you a qualitative leap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94353" y="1035266"/>
            <a:ext cx="182293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8800" noProof="0" dirty="0">
                <a:solidFill>
                  <a:schemeClr val="accent1"/>
                </a:solidFill>
                <a:latin typeface="Agency FB" panose="020B0503020202020204" pitchFamily="34" charset="0"/>
                <a:ea typeface="+mj-ea"/>
              </a:rPr>
              <a:t>2019</a:t>
            </a:r>
            <a:endParaRPr kumimoji="0" lang="zh-CN" altLang="en-US" sz="8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gency FB" panose="020B0503020202020204" pitchFamily="34" charset="0"/>
              <a:ea typeface="+mj-ea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885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99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9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占位符 5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2651761" y="1647137"/>
            <a:ext cx="9533636" cy="2824971"/>
          </a:xfrm>
        </p:spPr>
      </p:pic>
      <p:grpSp>
        <p:nvGrpSpPr>
          <p:cNvPr id="3" name="3d0c1d93-e9a4-4319-971b-cb342403d88d"/>
          <p:cNvGrpSpPr>
            <a:grpSpLocks noChangeAspect="1"/>
          </p:cNvGrpSpPr>
          <p:nvPr/>
        </p:nvGrpSpPr>
        <p:grpSpPr>
          <a:xfrm>
            <a:off x="-7985" y="1632623"/>
            <a:ext cx="9545577" cy="3282731"/>
            <a:chOff x="-7985" y="1133855"/>
            <a:chExt cx="9545577" cy="3282731"/>
          </a:xfrm>
        </p:grpSpPr>
        <p:sp>
          <p:nvSpPr>
            <p:cNvPr id="5" name="Rectangle 2"/>
            <p:cNvSpPr/>
            <p:nvPr/>
          </p:nvSpPr>
          <p:spPr>
            <a:xfrm>
              <a:off x="-7985" y="1133855"/>
              <a:ext cx="2682943" cy="282497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317500" sx="1000" sy="1000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Isosceles Triangle 4"/>
            <p:cNvSpPr/>
            <p:nvPr/>
          </p:nvSpPr>
          <p:spPr>
            <a:xfrm rot="5400000">
              <a:off x="2464497" y="2408161"/>
              <a:ext cx="614341" cy="260006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Oval 6"/>
            <p:cNvSpPr/>
            <p:nvPr/>
          </p:nvSpPr>
          <p:spPr>
            <a:xfrm>
              <a:off x="5296071" y="3501066"/>
              <a:ext cx="915520" cy="9155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Oval 7"/>
            <p:cNvSpPr/>
            <p:nvPr/>
          </p:nvSpPr>
          <p:spPr>
            <a:xfrm>
              <a:off x="6404739" y="3501066"/>
              <a:ext cx="915520" cy="91552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Oval 8"/>
            <p:cNvSpPr/>
            <p:nvPr/>
          </p:nvSpPr>
          <p:spPr>
            <a:xfrm>
              <a:off x="7513406" y="3501066"/>
              <a:ext cx="915520" cy="91552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Oval 9"/>
            <p:cNvSpPr/>
            <p:nvPr/>
          </p:nvSpPr>
          <p:spPr>
            <a:xfrm>
              <a:off x="8622072" y="3501066"/>
              <a:ext cx="915520" cy="91552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Rectangle: Rounded Corners 14"/>
            <p:cNvSpPr/>
            <p:nvPr/>
          </p:nvSpPr>
          <p:spPr>
            <a:xfrm>
              <a:off x="997590" y="2011928"/>
              <a:ext cx="966104" cy="966104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Freeform: Shape 15"/>
            <p:cNvSpPr/>
            <p:nvPr/>
          </p:nvSpPr>
          <p:spPr bwMode="auto">
            <a:xfrm>
              <a:off x="1179564" y="2193901"/>
              <a:ext cx="602156" cy="60215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Freeform: Shape 17"/>
            <p:cNvSpPr/>
            <p:nvPr/>
          </p:nvSpPr>
          <p:spPr bwMode="auto">
            <a:xfrm>
              <a:off x="6632702" y="3729029"/>
              <a:ext cx="459594" cy="459594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Freeform: Shape 18"/>
            <p:cNvSpPr/>
            <p:nvPr/>
          </p:nvSpPr>
          <p:spPr bwMode="auto">
            <a:xfrm>
              <a:off x="7741369" y="3732946"/>
              <a:ext cx="459594" cy="459594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Freeform: Shape 19"/>
            <p:cNvSpPr/>
            <p:nvPr/>
          </p:nvSpPr>
          <p:spPr bwMode="auto">
            <a:xfrm>
              <a:off x="5524034" y="3729029"/>
              <a:ext cx="459594" cy="459594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Freeform: Shape 20"/>
            <p:cNvSpPr/>
            <p:nvPr/>
          </p:nvSpPr>
          <p:spPr bwMode="auto">
            <a:xfrm>
              <a:off x="8846331" y="3729029"/>
              <a:ext cx="459594" cy="459594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53143" y="4786115"/>
            <a:ext cx="11538857" cy="1821764"/>
            <a:chOff x="6302884" y="1678126"/>
            <a:chExt cx="9263569" cy="1180841"/>
          </a:xfrm>
        </p:grpSpPr>
        <p:sp>
          <p:nvSpPr>
            <p:cNvPr id="45" name="矩形 44"/>
            <p:cNvSpPr/>
            <p:nvPr/>
          </p:nvSpPr>
          <p:spPr>
            <a:xfrm>
              <a:off x="6302884" y="1753550"/>
              <a:ext cx="9263569" cy="110541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汕头市集信网络科技有限公司（以下简称集信科技）成立于</a:t>
              </a:r>
              <a:r>
                <a:rPr lang="en-US" altLang="zh-CN" dirty="0">
                  <a:latin typeface="+mn-ea"/>
                </a:rPr>
                <a:t>2011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4</a:t>
              </a:r>
              <a:r>
                <a:rPr lang="zh-CN" altLang="en-US" dirty="0">
                  <a:latin typeface="+mn-ea"/>
                </a:rPr>
                <a:t>月，已经成立八年，有正式员工</a:t>
              </a:r>
              <a:r>
                <a:rPr lang="en-US" altLang="zh-CN" dirty="0">
                  <a:latin typeface="+mn-ea"/>
                </a:rPr>
                <a:t>15</a:t>
              </a:r>
              <a:r>
                <a:rPr lang="zh-CN" altLang="en-US" dirty="0">
                  <a:latin typeface="+mn-ea"/>
                </a:rPr>
                <a:t>人。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公司注册资本</a:t>
              </a:r>
              <a:r>
                <a:rPr lang="en-US" altLang="zh-CN" dirty="0">
                  <a:latin typeface="+mn-ea"/>
                </a:rPr>
                <a:t>310</a:t>
              </a:r>
              <a:r>
                <a:rPr lang="zh-CN" altLang="en-US" dirty="0">
                  <a:latin typeface="+mn-ea"/>
                </a:rPr>
                <a:t>万，</a:t>
              </a:r>
              <a:r>
                <a:rPr lang="en-US" altLang="zh-CN" dirty="0">
                  <a:latin typeface="+mn-ea"/>
                </a:rPr>
                <a:t>2018</a:t>
              </a:r>
              <a:r>
                <a:rPr lang="zh-CN" altLang="en-US" dirty="0">
                  <a:latin typeface="+mn-ea"/>
                </a:rPr>
                <a:t>年获得国家高新技术企业认定。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2015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9</a:t>
              </a:r>
              <a:r>
                <a:rPr lang="zh-CN" altLang="en-US" dirty="0">
                  <a:latin typeface="+mn-ea"/>
                </a:rPr>
                <a:t>月在广东金融高新区股权交易中心（华侨版）挂牌，企业代码</a:t>
              </a:r>
              <a:r>
                <a:rPr lang="en-US" altLang="zh-CN" dirty="0">
                  <a:latin typeface="+mn-ea"/>
                </a:rPr>
                <a:t>280222</a:t>
              </a:r>
              <a:r>
                <a:rPr lang="zh-CN" altLang="en-US" dirty="0">
                  <a:latin typeface="+mn-ea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2016</a:t>
              </a:r>
              <a:r>
                <a:rPr lang="zh-CN" altLang="en-US" dirty="0">
                  <a:latin typeface="+mn-ea"/>
                </a:rPr>
                <a:t>年获得汕头市首届“市长杯”工业设计大赛概念组优秀奖</a:t>
              </a:r>
              <a:r>
                <a:rPr lang="zh-CN" altLang="en-US" sz="1600" dirty="0">
                  <a:latin typeface="+mn-ea"/>
                </a:rPr>
                <a:t>。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6647117" y="1678126"/>
              <a:ext cx="1897741" cy="3532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2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公司简介</a:t>
              </a:r>
            </a:p>
          </p:txBody>
        </p:sp>
        <p:sp>
          <p:nvSpPr>
            <p:cNvPr id="23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2660" y="54216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椭圆 1"/>
          <p:cNvSpPr/>
          <p:nvPr/>
        </p:nvSpPr>
        <p:spPr>
          <a:xfrm>
            <a:off x="1291772" y="2176414"/>
            <a:ext cx="464458" cy="344527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9" name="椭圆 2"/>
          <p:cNvSpPr/>
          <p:nvPr/>
        </p:nvSpPr>
        <p:spPr>
          <a:xfrm>
            <a:off x="4644572" y="2131712"/>
            <a:ext cx="464458" cy="433930"/>
          </a:xfrm>
          <a:custGeom>
            <a:avLst/>
            <a:gdLst>
              <a:gd name="connsiteX0" fmla="*/ 159472 w 338138"/>
              <a:gd name="connsiteY0" fmla="*/ 265112 h 315913"/>
              <a:gd name="connsiteX1" fmla="*/ 155575 w 338138"/>
              <a:gd name="connsiteY1" fmla="*/ 269194 h 315913"/>
              <a:gd name="connsiteX2" fmla="*/ 155575 w 338138"/>
              <a:gd name="connsiteY2" fmla="*/ 289605 h 315913"/>
              <a:gd name="connsiteX3" fmla="*/ 158173 w 338138"/>
              <a:gd name="connsiteY3" fmla="*/ 293687 h 315913"/>
              <a:gd name="connsiteX4" fmla="*/ 181553 w 338138"/>
              <a:gd name="connsiteY4" fmla="*/ 293687 h 315913"/>
              <a:gd name="connsiteX5" fmla="*/ 184150 w 338138"/>
              <a:gd name="connsiteY5" fmla="*/ 290966 h 315913"/>
              <a:gd name="connsiteX6" fmla="*/ 184150 w 338138"/>
              <a:gd name="connsiteY6" fmla="*/ 269194 h 315913"/>
              <a:gd name="connsiteX7" fmla="*/ 181553 w 338138"/>
              <a:gd name="connsiteY7" fmla="*/ 265112 h 315913"/>
              <a:gd name="connsiteX8" fmla="*/ 159472 w 338138"/>
              <a:gd name="connsiteY8" fmla="*/ 265112 h 315913"/>
              <a:gd name="connsiteX9" fmla="*/ 169069 w 338138"/>
              <a:gd name="connsiteY9" fmla="*/ 222250 h 315913"/>
              <a:gd name="connsiteX10" fmla="*/ 155575 w 338138"/>
              <a:gd name="connsiteY10" fmla="*/ 235744 h 315913"/>
              <a:gd name="connsiteX11" fmla="*/ 169069 w 338138"/>
              <a:gd name="connsiteY11" fmla="*/ 249238 h 315913"/>
              <a:gd name="connsiteX12" fmla="*/ 182563 w 338138"/>
              <a:gd name="connsiteY12" fmla="*/ 235744 h 315913"/>
              <a:gd name="connsiteX13" fmla="*/ 169069 w 338138"/>
              <a:gd name="connsiteY13" fmla="*/ 222250 h 315913"/>
              <a:gd name="connsiteX14" fmla="*/ 145852 w 338138"/>
              <a:gd name="connsiteY14" fmla="*/ 55033 h 315913"/>
              <a:gd name="connsiteX15" fmla="*/ 157704 w 338138"/>
              <a:gd name="connsiteY15" fmla="*/ 56356 h 315913"/>
              <a:gd name="connsiteX16" fmla="*/ 156388 w 338138"/>
              <a:gd name="connsiteY16" fmla="*/ 68262 h 315913"/>
              <a:gd name="connsiteX17" fmla="*/ 57619 w 338138"/>
              <a:gd name="connsiteY17" fmla="*/ 137054 h 315913"/>
              <a:gd name="connsiteX18" fmla="*/ 53669 w 338138"/>
              <a:gd name="connsiteY18" fmla="*/ 139700 h 315913"/>
              <a:gd name="connsiteX19" fmla="*/ 47084 w 338138"/>
              <a:gd name="connsiteY19" fmla="*/ 135731 h 315913"/>
              <a:gd name="connsiteX20" fmla="*/ 48401 w 338138"/>
              <a:gd name="connsiteY20" fmla="*/ 123825 h 315913"/>
              <a:gd name="connsiteX21" fmla="*/ 145852 w 338138"/>
              <a:gd name="connsiteY21" fmla="*/ 55033 h 315913"/>
              <a:gd name="connsiteX22" fmla="*/ 88577 w 338138"/>
              <a:gd name="connsiteY22" fmla="*/ 47055 h 315913"/>
              <a:gd name="connsiteX23" fmla="*/ 100532 w 338138"/>
              <a:gd name="connsiteY23" fmla="*/ 48358 h 315913"/>
              <a:gd name="connsiteX24" fmla="*/ 99203 w 338138"/>
              <a:gd name="connsiteY24" fmla="*/ 60081 h 315913"/>
              <a:gd name="connsiteX25" fmla="*/ 52712 w 338138"/>
              <a:gd name="connsiteY25" fmla="*/ 92645 h 315913"/>
              <a:gd name="connsiteX26" fmla="*/ 47399 w 338138"/>
              <a:gd name="connsiteY26" fmla="*/ 95250 h 315913"/>
              <a:gd name="connsiteX27" fmla="*/ 40757 w 338138"/>
              <a:gd name="connsiteY27" fmla="*/ 91342 h 315913"/>
              <a:gd name="connsiteX28" fmla="*/ 43414 w 338138"/>
              <a:gd name="connsiteY28" fmla="*/ 79619 h 315913"/>
              <a:gd name="connsiteX29" fmla="*/ 88577 w 338138"/>
              <a:gd name="connsiteY29" fmla="*/ 47055 h 315913"/>
              <a:gd name="connsiteX30" fmla="*/ 35086 w 338138"/>
              <a:gd name="connsiteY30" fmla="*/ 22225 h 315913"/>
              <a:gd name="connsiteX31" fmla="*/ 20637 w 338138"/>
              <a:gd name="connsiteY31" fmla="*/ 35344 h 315913"/>
              <a:gd name="connsiteX32" fmla="*/ 20637 w 338138"/>
              <a:gd name="connsiteY32" fmla="*/ 196707 h 315913"/>
              <a:gd name="connsiteX33" fmla="*/ 35086 w 338138"/>
              <a:gd name="connsiteY33" fmla="*/ 211138 h 315913"/>
              <a:gd name="connsiteX34" fmla="*/ 303051 w 338138"/>
              <a:gd name="connsiteY34" fmla="*/ 211138 h 315913"/>
              <a:gd name="connsiteX35" fmla="*/ 317500 w 338138"/>
              <a:gd name="connsiteY35" fmla="*/ 196707 h 315913"/>
              <a:gd name="connsiteX36" fmla="*/ 317500 w 338138"/>
              <a:gd name="connsiteY36" fmla="*/ 35344 h 315913"/>
              <a:gd name="connsiteX37" fmla="*/ 303051 w 338138"/>
              <a:gd name="connsiteY37" fmla="*/ 22225 h 315913"/>
              <a:gd name="connsiteX38" fmla="*/ 35086 w 338138"/>
              <a:gd name="connsiteY38" fmla="*/ 22225 h 315913"/>
              <a:gd name="connsiteX39" fmla="*/ 14529 w 338138"/>
              <a:gd name="connsiteY39" fmla="*/ 0 h 315913"/>
              <a:gd name="connsiteX40" fmla="*/ 323609 w 338138"/>
              <a:gd name="connsiteY40" fmla="*/ 0 h 315913"/>
              <a:gd name="connsiteX41" fmla="*/ 338138 w 338138"/>
              <a:gd name="connsiteY41" fmla="*/ 13163 h 315913"/>
              <a:gd name="connsiteX42" fmla="*/ 338138 w 338138"/>
              <a:gd name="connsiteY42" fmla="*/ 251414 h 315913"/>
              <a:gd name="connsiteX43" fmla="*/ 323609 w 338138"/>
              <a:gd name="connsiteY43" fmla="*/ 265893 h 315913"/>
              <a:gd name="connsiteX44" fmla="*/ 210016 w 338138"/>
              <a:gd name="connsiteY44" fmla="*/ 265893 h 315913"/>
              <a:gd name="connsiteX45" fmla="*/ 207374 w 338138"/>
              <a:gd name="connsiteY45" fmla="*/ 268526 h 315913"/>
              <a:gd name="connsiteX46" fmla="*/ 207374 w 338138"/>
              <a:gd name="connsiteY46" fmla="*/ 290903 h 315913"/>
              <a:gd name="connsiteX47" fmla="*/ 208695 w 338138"/>
              <a:gd name="connsiteY47" fmla="*/ 293536 h 315913"/>
              <a:gd name="connsiteX48" fmla="*/ 239074 w 338138"/>
              <a:gd name="connsiteY48" fmla="*/ 293536 h 315913"/>
              <a:gd name="connsiteX49" fmla="*/ 250962 w 338138"/>
              <a:gd name="connsiteY49" fmla="*/ 305383 h 315913"/>
              <a:gd name="connsiteX50" fmla="*/ 239074 w 338138"/>
              <a:gd name="connsiteY50" fmla="*/ 315913 h 315913"/>
              <a:gd name="connsiteX51" fmla="*/ 99064 w 338138"/>
              <a:gd name="connsiteY51" fmla="*/ 315913 h 315913"/>
              <a:gd name="connsiteX52" fmla="*/ 87176 w 338138"/>
              <a:gd name="connsiteY52" fmla="*/ 305383 h 315913"/>
              <a:gd name="connsiteX53" fmla="*/ 99064 w 338138"/>
              <a:gd name="connsiteY53" fmla="*/ 293536 h 315913"/>
              <a:gd name="connsiteX54" fmla="*/ 129444 w 338138"/>
              <a:gd name="connsiteY54" fmla="*/ 293536 h 315913"/>
              <a:gd name="connsiteX55" fmla="*/ 130765 w 338138"/>
              <a:gd name="connsiteY55" fmla="*/ 289587 h 315913"/>
              <a:gd name="connsiteX56" fmla="*/ 130765 w 338138"/>
              <a:gd name="connsiteY56" fmla="*/ 268526 h 315913"/>
              <a:gd name="connsiteX57" fmla="*/ 126802 w 338138"/>
              <a:gd name="connsiteY57" fmla="*/ 265893 h 315913"/>
              <a:gd name="connsiteX58" fmla="*/ 14529 w 338138"/>
              <a:gd name="connsiteY58" fmla="*/ 265893 h 315913"/>
              <a:gd name="connsiteX59" fmla="*/ 0 w 338138"/>
              <a:gd name="connsiteY59" fmla="*/ 251414 h 315913"/>
              <a:gd name="connsiteX60" fmla="*/ 0 w 338138"/>
              <a:gd name="connsiteY60" fmla="*/ 13163 h 315913"/>
              <a:gd name="connsiteX61" fmla="*/ 14529 w 338138"/>
              <a:gd name="connsiteY61" fmla="*/ 0 h 3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8138" h="315913">
                <a:moveTo>
                  <a:pt x="159472" y="265112"/>
                </a:moveTo>
                <a:cubicBezTo>
                  <a:pt x="159472" y="265112"/>
                  <a:pt x="155575" y="265112"/>
                  <a:pt x="155575" y="269194"/>
                </a:cubicBezTo>
                <a:cubicBezTo>
                  <a:pt x="155575" y="269194"/>
                  <a:pt x="155575" y="269194"/>
                  <a:pt x="155575" y="289605"/>
                </a:cubicBezTo>
                <a:cubicBezTo>
                  <a:pt x="155575" y="292326"/>
                  <a:pt x="155575" y="293687"/>
                  <a:pt x="158173" y="293687"/>
                </a:cubicBezTo>
                <a:cubicBezTo>
                  <a:pt x="158173" y="293687"/>
                  <a:pt x="158173" y="293687"/>
                  <a:pt x="181553" y="293687"/>
                </a:cubicBezTo>
                <a:cubicBezTo>
                  <a:pt x="182851" y="293687"/>
                  <a:pt x="184150" y="292326"/>
                  <a:pt x="184150" y="290966"/>
                </a:cubicBezTo>
                <a:cubicBezTo>
                  <a:pt x="184150" y="290966"/>
                  <a:pt x="184150" y="290966"/>
                  <a:pt x="184150" y="269194"/>
                </a:cubicBezTo>
                <a:cubicBezTo>
                  <a:pt x="184150" y="265112"/>
                  <a:pt x="181553" y="265112"/>
                  <a:pt x="181553" y="265112"/>
                </a:cubicBezTo>
                <a:cubicBezTo>
                  <a:pt x="181553" y="265112"/>
                  <a:pt x="181553" y="265112"/>
                  <a:pt x="159472" y="265112"/>
                </a:cubicBezTo>
                <a:close/>
                <a:moveTo>
                  <a:pt x="169069" y="222250"/>
                </a:moveTo>
                <a:cubicBezTo>
                  <a:pt x="161616" y="222250"/>
                  <a:pt x="155575" y="228291"/>
                  <a:pt x="155575" y="235744"/>
                </a:cubicBezTo>
                <a:cubicBezTo>
                  <a:pt x="155575" y="243197"/>
                  <a:pt x="161616" y="249238"/>
                  <a:pt x="169069" y="249238"/>
                </a:cubicBezTo>
                <a:cubicBezTo>
                  <a:pt x="176522" y="249238"/>
                  <a:pt x="182563" y="243197"/>
                  <a:pt x="182563" y="235744"/>
                </a:cubicBezTo>
                <a:cubicBezTo>
                  <a:pt x="182563" y="228291"/>
                  <a:pt x="176522" y="222250"/>
                  <a:pt x="169069" y="222250"/>
                </a:cubicBezTo>
                <a:close/>
                <a:moveTo>
                  <a:pt x="145852" y="55033"/>
                </a:moveTo>
                <a:cubicBezTo>
                  <a:pt x="149803" y="52387"/>
                  <a:pt x="155071" y="52387"/>
                  <a:pt x="157704" y="56356"/>
                </a:cubicBezTo>
                <a:cubicBezTo>
                  <a:pt x="160338" y="60325"/>
                  <a:pt x="159021" y="65616"/>
                  <a:pt x="156388" y="68262"/>
                </a:cubicBezTo>
                <a:cubicBezTo>
                  <a:pt x="57619" y="137054"/>
                  <a:pt x="57619" y="137054"/>
                  <a:pt x="57619" y="137054"/>
                </a:cubicBezTo>
                <a:cubicBezTo>
                  <a:pt x="56302" y="138377"/>
                  <a:pt x="54986" y="139700"/>
                  <a:pt x="53669" y="139700"/>
                </a:cubicBezTo>
                <a:cubicBezTo>
                  <a:pt x="51035" y="139700"/>
                  <a:pt x="48401" y="138377"/>
                  <a:pt x="47084" y="135731"/>
                </a:cubicBezTo>
                <a:cubicBezTo>
                  <a:pt x="44450" y="131762"/>
                  <a:pt x="44450" y="126471"/>
                  <a:pt x="48401" y="123825"/>
                </a:cubicBezTo>
                <a:cubicBezTo>
                  <a:pt x="145852" y="55033"/>
                  <a:pt x="145852" y="55033"/>
                  <a:pt x="145852" y="55033"/>
                </a:cubicBezTo>
                <a:close/>
                <a:moveTo>
                  <a:pt x="88577" y="47055"/>
                </a:moveTo>
                <a:cubicBezTo>
                  <a:pt x="92562" y="44450"/>
                  <a:pt x="97875" y="44450"/>
                  <a:pt x="100532" y="48358"/>
                </a:cubicBezTo>
                <a:cubicBezTo>
                  <a:pt x="103188" y="52265"/>
                  <a:pt x="101860" y="57476"/>
                  <a:pt x="99203" y="60081"/>
                </a:cubicBezTo>
                <a:cubicBezTo>
                  <a:pt x="52712" y="92645"/>
                  <a:pt x="52712" y="92645"/>
                  <a:pt x="52712" y="92645"/>
                </a:cubicBezTo>
                <a:cubicBezTo>
                  <a:pt x="51384" y="93947"/>
                  <a:pt x="50055" y="95250"/>
                  <a:pt x="47399" y="95250"/>
                </a:cubicBezTo>
                <a:cubicBezTo>
                  <a:pt x="44742" y="95250"/>
                  <a:pt x="42085" y="93947"/>
                  <a:pt x="40757" y="91342"/>
                </a:cubicBezTo>
                <a:cubicBezTo>
                  <a:pt x="38100" y="87435"/>
                  <a:pt x="39429" y="82224"/>
                  <a:pt x="43414" y="79619"/>
                </a:cubicBezTo>
                <a:cubicBezTo>
                  <a:pt x="88577" y="47055"/>
                  <a:pt x="88577" y="47055"/>
                  <a:pt x="88577" y="47055"/>
                </a:cubicBezTo>
                <a:close/>
                <a:moveTo>
                  <a:pt x="35086" y="22225"/>
                </a:moveTo>
                <a:cubicBezTo>
                  <a:pt x="27205" y="22225"/>
                  <a:pt x="20637" y="28785"/>
                  <a:pt x="20637" y="35344"/>
                </a:cubicBezTo>
                <a:cubicBezTo>
                  <a:pt x="20637" y="35344"/>
                  <a:pt x="20637" y="35344"/>
                  <a:pt x="20637" y="196707"/>
                </a:cubicBezTo>
                <a:cubicBezTo>
                  <a:pt x="20637" y="204579"/>
                  <a:pt x="27205" y="211138"/>
                  <a:pt x="35086" y="211138"/>
                </a:cubicBezTo>
                <a:cubicBezTo>
                  <a:pt x="35086" y="211138"/>
                  <a:pt x="35086" y="211138"/>
                  <a:pt x="303051" y="211138"/>
                </a:cubicBezTo>
                <a:cubicBezTo>
                  <a:pt x="310932" y="211138"/>
                  <a:pt x="317500" y="204579"/>
                  <a:pt x="317500" y="196707"/>
                </a:cubicBezTo>
                <a:lnTo>
                  <a:pt x="317500" y="35344"/>
                </a:lnTo>
                <a:cubicBezTo>
                  <a:pt x="317500" y="28785"/>
                  <a:pt x="310932" y="22225"/>
                  <a:pt x="303051" y="22225"/>
                </a:cubicBezTo>
                <a:cubicBezTo>
                  <a:pt x="303051" y="22225"/>
                  <a:pt x="303051" y="22225"/>
                  <a:pt x="35086" y="22225"/>
                </a:cubicBezTo>
                <a:close/>
                <a:moveTo>
                  <a:pt x="14529" y="0"/>
                </a:moveTo>
                <a:cubicBezTo>
                  <a:pt x="14529" y="0"/>
                  <a:pt x="14529" y="0"/>
                  <a:pt x="323609" y="0"/>
                </a:cubicBezTo>
                <a:cubicBezTo>
                  <a:pt x="331534" y="0"/>
                  <a:pt x="338138" y="5265"/>
                  <a:pt x="338138" y="13163"/>
                </a:cubicBezTo>
                <a:cubicBezTo>
                  <a:pt x="338138" y="13163"/>
                  <a:pt x="338138" y="13163"/>
                  <a:pt x="338138" y="251414"/>
                </a:cubicBezTo>
                <a:cubicBezTo>
                  <a:pt x="338138" y="259312"/>
                  <a:pt x="331534" y="265893"/>
                  <a:pt x="323609" y="265893"/>
                </a:cubicBezTo>
                <a:cubicBezTo>
                  <a:pt x="323609" y="265893"/>
                  <a:pt x="323609" y="265893"/>
                  <a:pt x="210016" y="265893"/>
                </a:cubicBezTo>
                <a:cubicBezTo>
                  <a:pt x="210016" y="265893"/>
                  <a:pt x="207374" y="265893"/>
                  <a:pt x="207374" y="268526"/>
                </a:cubicBezTo>
                <a:cubicBezTo>
                  <a:pt x="207374" y="268526"/>
                  <a:pt x="207374" y="268526"/>
                  <a:pt x="207374" y="290903"/>
                </a:cubicBezTo>
                <a:cubicBezTo>
                  <a:pt x="207374" y="292220"/>
                  <a:pt x="207374" y="293536"/>
                  <a:pt x="208695" y="293536"/>
                </a:cubicBezTo>
                <a:cubicBezTo>
                  <a:pt x="208695" y="293536"/>
                  <a:pt x="208695" y="293536"/>
                  <a:pt x="239074" y="293536"/>
                </a:cubicBezTo>
                <a:cubicBezTo>
                  <a:pt x="245679" y="293536"/>
                  <a:pt x="250962" y="298801"/>
                  <a:pt x="250962" y="305383"/>
                </a:cubicBezTo>
                <a:cubicBezTo>
                  <a:pt x="250962" y="310648"/>
                  <a:pt x="245679" y="315913"/>
                  <a:pt x="239074" y="315913"/>
                </a:cubicBezTo>
                <a:cubicBezTo>
                  <a:pt x="239074" y="315913"/>
                  <a:pt x="239074" y="315913"/>
                  <a:pt x="99064" y="315913"/>
                </a:cubicBezTo>
                <a:cubicBezTo>
                  <a:pt x="92460" y="315913"/>
                  <a:pt x="87176" y="310648"/>
                  <a:pt x="87176" y="305383"/>
                </a:cubicBezTo>
                <a:cubicBezTo>
                  <a:pt x="87176" y="298801"/>
                  <a:pt x="92460" y="293536"/>
                  <a:pt x="99064" y="293536"/>
                </a:cubicBezTo>
                <a:cubicBezTo>
                  <a:pt x="99064" y="293536"/>
                  <a:pt x="99064" y="293536"/>
                  <a:pt x="129444" y="293536"/>
                </a:cubicBezTo>
                <a:cubicBezTo>
                  <a:pt x="130765" y="293536"/>
                  <a:pt x="130765" y="292220"/>
                  <a:pt x="130765" y="289587"/>
                </a:cubicBezTo>
                <a:cubicBezTo>
                  <a:pt x="130765" y="289587"/>
                  <a:pt x="130765" y="289587"/>
                  <a:pt x="130765" y="268526"/>
                </a:cubicBezTo>
                <a:cubicBezTo>
                  <a:pt x="130765" y="264577"/>
                  <a:pt x="126802" y="265893"/>
                  <a:pt x="126802" y="265893"/>
                </a:cubicBezTo>
                <a:cubicBezTo>
                  <a:pt x="126802" y="265893"/>
                  <a:pt x="126802" y="265893"/>
                  <a:pt x="14529" y="265893"/>
                </a:cubicBezTo>
                <a:cubicBezTo>
                  <a:pt x="6604" y="265893"/>
                  <a:pt x="0" y="259312"/>
                  <a:pt x="0" y="251414"/>
                </a:cubicBezTo>
                <a:cubicBezTo>
                  <a:pt x="0" y="251414"/>
                  <a:pt x="0" y="251414"/>
                  <a:pt x="0" y="13163"/>
                </a:cubicBezTo>
                <a:cubicBezTo>
                  <a:pt x="0" y="5265"/>
                  <a:pt x="6604" y="0"/>
                  <a:pt x="145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椭圆 3"/>
          <p:cNvSpPr/>
          <p:nvPr/>
        </p:nvSpPr>
        <p:spPr>
          <a:xfrm>
            <a:off x="8045990" y="2116448"/>
            <a:ext cx="367222" cy="464458"/>
          </a:xfrm>
          <a:custGeom>
            <a:avLst/>
            <a:gdLst>
              <a:gd name="connsiteX0" fmla="*/ 126399 w 261072"/>
              <a:gd name="connsiteY0" fmla="*/ 143933 h 330200"/>
              <a:gd name="connsiteX1" fmla="*/ 114493 w 261072"/>
              <a:gd name="connsiteY1" fmla="*/ 165100 h 330200"/>
              <a:gd name="connsiteX2" fmla="*/ 135660 w 261072"/>
              <a:gd name="connsiteY2" fmla="*/ 179652 h 330200"/>
              <a:gd name="connsiteX3" fmla="*/ 148889 w 261072"/>
              <a:gd name="connsiteY3" fmla="*/ 157162 h 330200"/>
              <a:gd name="connsiteX4" fmla="*/ 126399 w 261072"/>
              <a:gd name="connsiteY4" fmla="*/ 143933 h 330200"/>
              <a:gd name="connsiteX5" fmla="*/ 62158 w 261072"/>
              <a:gd name="connsiteY5" fmla="*/ 142587 h 330200"/>
              <a:gd name="connsiteX6" fmla="*/ 59301 w 261072"/>
              <a:gd name="connsiteY6" fmla="*/ 149803 h 330200"/>
              <a:gd name="connsiteX7" fmla="*/ 67873 w 261072"/>
              <a:gd name="connsiteY7" fmla="*/ 154132 h 330200"/>
              <a:gd name="connsiteX8" fmla="*/ 70731 w 261072"/>
              <a:gd name="connsiteY8" fmla="*/ 145473 h 330200"/>
              <a:gd name="connsiteX9" fmla="*/ 62158 w 261072"/>
              <a:gd name="connsiteY9" fmla="*/ 142587 h 330200"/>
              <a:gd name="connsiteX10" fmla="*/ 60253 w 261072"/>
              <a:gd name="connsiteY10" fmla="*/ 111601 h 330200"/>
              <a:gd name="connsiteX11" fmla="*/ 50887 w 261072"/>
              <a:gd name="connsiteY11" fmla="*/ 112077 h 330200"/>
              <a:gd name="connsiteX12" fmla="*/ 41997 w 261072"/>
              <a:gd name="connsiteY12" fmla="*/ 118427 h 330200"/>
              <a:gd name="connsiteX13" fmla="*/ 47077 w 261072"/>
              <a:gd name="connsiteY13" fmla="*/ 124777 h 330200"/>
              <a:gd name="connsiteX14" fmla="*/ 52157 w 261072"/>
              <a:gd name="connsiteY14" fmla="*/ 119697 h 330200"/>
              <a:gd name="connsiteX15" fmla="*/ 57237 w 261072"/>
              <a:gd name="connsiteY15" fmla="*/ 122237 h 330200"/>
              <a:gd name="connsiteX16" fmla="*/ 57237 w 261072"/>
              <a:gd name="connsiteY16" fmla="*/ 128587 h 330200"/>
              <a:gd name="connsiteX17" fmla="*/ 57237 w 261072"/>
              <a:gd name="connsiteY17" fmla="*/ 140017 h 330200"/>
              <a:gd name="connsiteX18" fmla="*/ 58507 w 261072"/>
              <a:gd name="connsiteY18" fmla="*/ 141287 h 330200"/>
              <a:gd name="connsiteX19" fmla="*/ 66127 w 261072"/>
              <a:gd name="connsiteY19" fmla="*/ 137477 h 330200"/>
              <a:gd name="connsiteX20" fmla="*/ 64857 w 261072"/>
              <a:gd name="connsiteY20" fmla="*/ 136207 h 330200"/>
              <a:gd name="connsiteX21" fmla="*/ 64857 w 261072"/>
              <a:gd name="connsiteY21" fmla="*/ 128587 h 330200"/>
              <a:gd name="connsiteX22" fmla="*/ 64857 w 261072"/>
              <a:gd name="connsiteY22" fmla="*/ 115887 h 330200"/>
              <a:gd name="connsiteX23" fmla="*/ 60253 w 261072"/>
              <a:gd name="connsiteY23" fmla="*/ 111601 h 330200"/>
              <a:gd name="connsiteX24" fmla="*/ 182967 w 261072"/>
              <a:gd name="connsiteY24" fmla="*/ 102870 h 330200"/>
              <a:gd name="connsiteX25" fmla="*/ 170584 w 261072"/>
              <a:gd name="connsiteY25" fmla="*/ 109220 h 330200"/>
              <a:gd name="connsiteX26" fmla="*/ 178839 w 261072"/>
              <a:gd name="connsiteY26" fmla="*/ 119380 h 330200"/>
              <a:gd name="connsiteX27" fmla="*/ 189846 w 261072"/>
              <a:gd name="connsiteY27" fmla="*/ 113030 h 330200"/>
              <a:gd name="connsiteX28" fmla="*/ 182967 w 261072"/>
              <a:gd name="connsiteY28" fmla="*/ 102870 h 330200"/>
              <a:gd name="connsiteX29" fmla="*/ 176934 w 261072"/>
              <a:gd name="connsiteY29" fmla="*/ 50542 h 330200"/>
              <a:gd name="connsiteX30" fmla="*/ 178287 w 261072"/>
              <a:gd name="connsiteY30" fmla="*/ 62513 h 330200"/>
              <a:gd name="connsiteX31" fmla="*/ 189105 w 261072"/>
              <a:gd name="connsiteY31" fmla="*/ 62513 h 330200"/>
              <a:gd name="connsiteX32" fmla="*/ 194515 w 261072"/>
              <a:gd name="connsiteY32" fmla="*/ 69163 h 330200"/>
              <a:gd name="connsiteX33" fmla="*/ 186401 w 261072"/>
              <a:gd name="connsiteY33" fmla="*/ 78474 h 330200"/>
              <a:gd name="connsiteX34" fmla="*/ 176934 w 261072"/>
              <a:gd name="connsiteY34" fmla="*/ 93105 h 330200"/>
              <a:gd name="connsiteX35" fmla="*/ 176934 w 261072"/>
              <a:gd name="connsiteY35" fmla="*/ 95765 h 330200"/>
              <a:gd name="connsiteX36" fmla="*/ 190458 w 261072"/>
              <a:gd name="connsiteY36" fmla="*/ 98425 h 330200"/>
              <a:gd name="connsiteX37" fmla="*/ 190458 w 261072"/>
              <a:gd name="connsiteY37" fmla="*/ 97095 h 330200"/>
              <a:gd name="connsiteX38" fmla="*/ 198572 w 261072"/>
              <a:gd name="connsiteY38" fmla="*/ 85124 h 330200"/>
              <a:gd name="connsiteX39" fmla="*/ 210743 w 261072"/>
              <a:gd name="connsiteY39" fmla="*/ 70494 h 330200"/>
              <a:gd name="connsiteX40" fmla="*/ 194515 w 261072"/>
              <a:gd name="connsiteY40" fmla="*/ 50542 h 330200"/>
              <a:gd name="connsiteX41" fmla="*/ 176934 w 261072"/>
              <a:gd name="connsiteY41" fmla="*/ 50542 h 330200"/>
              <a:gd name="connsiteX42" fmla="*/ 104071 w 261072"/>
              <a:gd name="connsiteY42" fmla="*/ 44936 h 330200"/>
              <a:gd name="connsiteX43" fmla="*/ 73747 w 261072"/>
              <a:gd name="connsiteY43" fmla="*/ 60685 h 330200"/>
              <a:gd name="connsiteX44" fmla="*/ 85613 w 261072"/>
              <a:gd name="connsiteY44" fmla="*/ 80370 h 330200"/>
              <a:gd name="connsiteX45" fmla="*/ 102752 w 261072"/>
              <a:gd name="connsiteY45" fmla="*/ 69871 h 330200"/>
              <a:gd name="connsiteX46" fmla="*/ 119892 w 261072"/>
              <a:gd name="connsiteY46" fmla="*/ 77745 h 330200"/>
              <a:gd name="connsiteX47" fmla="*/ 113300 w 261072"/>
              <a:gd name="connsiteY47" fmla="*/ 101367 h 330200"/>
              <a:gd name="connsiteX48" fmla="*/ 109345 w 261072"/>
              <a:gd name="connsiteY48" fmla="*/ 134175 h 330200"/>
              <a:gd name="connsiteX49" fmla="*/ 110663 w 261072"/>
              <a:gd name="connsiteY49" fmla="*/ 138112 h 330200"/>
              <a:gd name="connsiteX50" fmla="*/ 137032 w 261072"/>
              <a:gd name="connsiteY50" fmla="*/ 132863 h 330200"/>
              <a:gd name="connsiteX51" fmla="*/ 135713 w 261072"/>
              <a:gd name="connsiteY51" fmla="*/ 128926 h 330200"/>
              <a:gd name="connsiteX52" fmla="*/ 139669 w 261072"/>
              <a:gd name="connsiteY52" fmla="*/ 102679 h 330200"/>
              <a:gd name="connsiteX53" fmla="*/ 148898 w 261072"/>
              <a:gd name="connsiteY53" fmla="*/ 65934 h 330200"/>
              <a:gd name="connsiteX54" fmla="*/ 104071 w 261072"/>
              <a:gd name="connsiteY54" fmla="*/ 44936 h 330200"/>
              <a:gd name="connsiteX55" fmla="*/ 134819 w 261072"/>
              <a:gd name="connsiteY55" fmla="*/ 0 h 330200"/>
              <a:gd name="connsiteX56" fmla="*/ 221618 w 261072"/>
              <a:gd name="connsiteY56" fmla="*/ 35519 h 330200"/>
              <a:gd name="connsiteX57" fmla="*/ 247921 w 261072"/>
              <a:gd name="connsiteY57" fmla="*/ 113137 h 330200"/>
              <a:gd name="connsiteX58" fmla="*/ 243975 w 261072"/>
              <a:gd name="connsiteY58" fmla="*/ 144709 h 330200"/>
              <a:gd name="connsiteX59" fmla="*/ 261072 w 261072"/>
              <a:gd name="connsiteY59" fmla="*/ 180229 h 330200"/>
              <a:gd name="connsiteX60" fmla="*/ 246606 w 261072"/>
              <a:gd name="connsiteY60" fmla="*/ 190753 h 330200"/>
              <a:gd name="connsiteX61" fmla="*/ 243975 w 261072"/>
              <a:gd name="connsiteY61" fmla="*/ 198646 h 330200"/>
              <a:gd name="connsiteX62" fmla="*/ 243975 w 261072"/>
              <a:gd name="connsiteY62" fmla="*/ 210486 h 330200"/>
              <a:gd name="connsiteX63" fmla="*/ 237400 w 261072"/>
              <a:gd name="connsiteY63" fmla="*/ 215748 h 330200"/>
              <a:gd name="connsiteX64" fmla="*/ 237400 w 261072"/>
              <a:gd name="connsiteY64" fmla="*/ 219695 h 330200"/>
              <a:gd name="connsiteX65" fmla="*/ 236085 w 261072"/>
              <a:gd name="connsiteY65" fmla="*/ 230219 h 330200"/>
              <a:gd name="connsiteX66" fmla="*/ 232139 w 261072"/>
              <a:gd name="connsiteY66" fmla="*/ 244690 h 330200"/>
              <a:gd name="connsiteX67" fmla="*/ 229509 w 261072"/>
              <a:gd name="connsiteY67" fmla="*/ 263108 h 330200"/>
              <a:gd name="connsiteX68" fmla="*/ 196631 w 261072"/>
              <a:gd name="connsiteY68" fmla="*/ 267054 h 330200"/>
              <a:gd name="connsiteX69" fmla="*/ 161121 w 261072"/>
              <a:gd name="connsiteY69" fmla="*/ 273632 h 330200"/>
              <a:gd name="connsiteX70" fmla="*/ 136134 w 261072"/>
              <a:gd name="connsiteY70" fmla="*/ 330200 h 330200"/>
              <a:gd name="connsiteX71" fmla="*/ 45389 w 261072"/>
              <a:gd name="connsiteY71" fmla="*/ 246006 h 330200"/>
              <a:gd name="connsiteX72" fmla="*/ 32238 w 261072"/>
              <a:gd name="connsiteY72" fmla="*/ 184176 h 330200"/>
              <a:gd name="connsiteX73" fmla="*/ 675 w 261072"/>
              <a:gd name="connsiteY73" fmla="*/ 121030 h 330200"/>
              <a:gd name="connsiteX74" fmla="*/ 30923 w 261072"/>
              <a:gd name="connsiteY74" fmla="*/ 40781 h 330200"/>
              <a:gd name="connsiteX75" fmla="*/ 134819 w 261072"/>
              <a:gd name="connsiteY75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61072" h="330200">
                <a:moveTo>
                  <a:pt x="126399" y="143933"/>
                </a:moveTo>
                <a:cubicBezTo>
                  <a:pt x="117138" y="146579"/>
                  <a:pt x="111847" y="155840"/>
                  <a:pt x="114493" y="165100"/>
                </a:cubicBezTo>
                <a:cubicBezTo>
                  <a:pt x="115816" y="175684"/>
                  <a:pt x="125076" y="180975"/>
                  <a:pt x="135660" y="179652"/>
                </a:cubicBezTo>
                <a:cubicBezTo>
                  <a:pt x="146243" y="177006"/>
                  <a:pt x="151535" y="167746"/>
                  <a:pt x="148889" y="157162"/>
                </a:cubicBezTo>
                <a:cubicBezTo>
                  <a:pt x="146243" y="146579"/>
                  <a:pt x="136982" y="141287"/>
                  <a:pt x="126399" y="143933"/>
                </a:cubicBezTo>
                <a:close/>
                <a:moveTo>
                  <a:pt x="62158" y="142587"/>
                </a:moveTo>
                <a:cubicBezTo>
                  <a:pt x="59301" y="144030"/>
                  <a:pt x="57872" y="146916"/>
                  <a:pt x="59301" y="149803"/>
                </a:cubicBezTo>
                <a:cubicBezTo>
                  <a:pt x="60729" y="154132"/>
                  <a:pt x="65016" y="155575"/>
                  <a:pt x="67873" y="154132"/>
                </a:cubicBezTo>
                <a:cubicBezTo>
                  <a:pt x="70731" y="152689"/>
                  <a:pt x="72160" y="148359"/>
                  <a:pt x="70731" y="145473"/>
                </a:cubicBezTo>
                <a:cubicBezTo>
                  <a:pt x="69302" y="141143"/>
                  <a:pt x="66445" y="139700"/>
                  <a:pt x="62158" y="142587"/>
                </a:cubicBezTo>
                <a:close/>
                <a:moveTo>
                  <a:pt x="60253" y="111601"/>
                </a:moveTo>
                <a:cubicBezTo>
                  <a:pt x="57872" y="110807"/>
                  <a:pt x="54697" y="110807"/>
                  <a:pt x="50887" y="112077"/>
                </a:cubicBezTo>
                <a:cubicBezTo>
                  <a:pt x="47077" y="114617"/>
                  <a:pt x="43267" y="117157"/>
                  <a:pt x="41997" y="118427"/>
                </a:cubicBezTo>
                <a:cubicBezTo>
                  <a:pt x="41997" y="118427"/>
                  <a:pt x="41997" y="118427"/>
                  <a:pt x="47077" y="124777"/>
                </a:cubicBezTo>
                <a:cubicBezTo>
                  <a:pt x="48347" y="122237"/>
                  <a:pt x="49617" y="120967"/>
                  <a:pt x="52157" y="119697"/>
                </a:cubicBezTo>
                <a:cubicBezTo>
                  <a:pt x="54697" y="118427"/>
                  <a:pt x="55967" y="119697"/>
                  <a:pt x="57237" y="122237"/>
                </a:cubicBezTo>
                <a:cubicBezTo>
                  <a:pt x="58507" y="123507"/>
                  <a:pt x="57237" y="126047"/>
                  <a:pt x="57237" y="128587"/>
                </a:cubicBezTo>
                <a:cubicBezTo>
                  <a:pt x="55967" y="133667"/>
                  <a:pt x="55967" y="136207"/>
                  <a:pt x="57237" y="140017"/>
                </a:cubicBezTo>
                <a:lnTo>
                  <a:pt x="58507" y="141287"/>
                </a:lnTo>
                <a:cubicBezTo>
                  <a:pt x="58507" y="141287"/>
                  <a:pt x="58507" y="141287"/>
                  <a:pt x="66127" y="137477"/>
                </a:cubicBezTo>
                <a:cubicBezTo>
                  <a:pt x="66127" y="137477"/>
                  <a:pt x="66127" y="137477"/>
                  <a:pt x="64857" y="136207"/>
                </a:cubicBezTo>
                <a:cubicBezTo>
                  <a:pt x="63587" y="133667"/>
                  <a:pt x="63587" y="131127"/>
                  <a:pt x="64857" y="128587"/>
                </a:cubicBezTo>
                <a:cubicBezTo>
                  <a:pt x="66127" y="124777"/>
                  <a:pt x="67397" y="120967"/>
                  <a:pt x="64857" y="115887"/>
                </a:cubicBezTo>
                <a:cubicBezTo>
                  <a:pt x="64222" y="113982"/>
                  <a:pt x="62634" y="112395"/>
                  <a:pt x="60253" y="111601"/>
                </a:cubicBezTo>
                <a:close/>
                <a:moveTo>
                  <a:pt x="182967" y="102870"/>
                </a:moveTo>
                <a:cubicBezTo>
                  <a:pt x="177464" y="101600"/>
                  <a:pt x="171960" y="104140"/>
                  <a:pt x="170584" y="109220"/>
                </a:cubicBezTo>
                <a:cubicBezTo>
                  <a:pt x="170584" y="114300"/>
                  <a:pt x="173335" y="118110"/>
                  <a:pt x="178839" y="119380"/>
                </a:cubicBezTo>
                <a:cubicBezTo>
                  <a:pt x="184343" y="120650"/>
                  <a:pt x="188471" y="118110"/>
                  <a:pt x="189846" y="113030"/>
                </a:cubicBezTo>
                <a:cubicBezTo>
                  <a:pt x="191222" y="107950"/>
                  <a:pt x="188471" y="102870"/>
                  <a:pt x="182967" y="102870"/>
                </a:cubicBezTo>
                <a:close/>
                <a:moveTo>
                  <a:pt x="176934" y="50542"/>
                </a:moveTo>
                <a:cubicBezTo>
                  <a:pt x="176934" y="50542"/>
                  <a:pt x="176934" y="50542"/>
                  <a:pt x="178287" y="62513"/>
                </a:cubicBezTo>
                <a:cubicBezTo>
                  <a:pt x="180991" y="61183"/>
                  <a:pt x="185048" y="61183"/>
                  <a:pt x="189105" y="62513"/>
                </a:cubicBezTo>
                <a:cubicBezTo>
                  <a:pt x="194515" y="63843"/>
                  <a:pt x="195867" y="66503"/>
                  <a:pt x="194515" y="69163"/>
                </a:cubicBezTo>
                <a:cubicBezTo>
                  <a:pt x="194515" y="73154"/>
                  <a:pt x="190458" y="75814"/>
                  <a:pt x="186401" y="78474"/>
                </a:cubicBezTo>
                <a:cubicBezTo>
                  <a:pt x="180991" y="83794"/>
                  <a:pt x="178287" y="87785"/>
                  <a:pt x="176934" y="93105"/>
                </a:cubicBezTo>
                <a:cubicBezTo>
                  <a:pt x="176934" y="93105"/>
                  <a:pt x="176934" y="93105"/>
                  <a:pt x="176934" y="95765"/>
                </a:cubicBezTo>
                <a:cubicBezTo>
                  <a:pt x="176934" y="95765"/>
                  <a:pt x="176934" y="95765"/>
                  <a:pt x="190458" y="98425"/>
                </a:cubicBezTo>
                <a:cubicBezTo>
                  <a:pt x="190458" y="98425"/>
                  <a:pt x="190458" y="98425"/>
                  <a:pt x="190458" y="97095"/>
                </a:cubicBezTo>
                <a:cubicBezTo>
                  <a:pt x="191810" y="91775"/>
                  <a:pt x="193162" y="89115"/>
                  <a:pt x="198572" y="85124"/>
                </a:cubicBezTo>
                <a:cubicBezTo>
                  <a:pt x="203981" y="82464"/>
                  <a:pt x="209390" y="78474"/>
                  <a:pt x="210743" y="70494"/>
                </a:cubicBezTo>
                <a:cubicBezTo>
                  <a:pt x="213447" y="62513"/>
                  <a:pt x="208038" y="53202"/>
                  <a:pt x="194515" y="50542"/>
                </a:cubicBezTo>
                <a:cubicBezTo>
                  <a:pt x="187753" y="49212"/>
                  <a:pt x="180991" y="50542"/>
                  <a:pt x="176934" y="50542"/>
                </a:cubicBezTo>
                <a:close/>
                <a:moveTo>
                  <a:pt x="104071" y="44936"/>
                </a:moveTo>
                <a:cubicBezTo>
                  <a:pt x="90886" y="48873"/>
                  <a:pt x="80339" y="55435"/>
                  <a:pt x="73747" y="60685"/>
                </a:cubicBezTo>
                <a:cubicBezTo>
                  <a:pt x="73747" y="60685"/>
                  <a:pt x="73747" y="60685"/>
                  <a:pt x="85613" y="80370"/>
                </a:cubicBezTo>
                <a:cubicBezTo>
                  <a:pt x="89568" y="76433"/>
                  <a:pt x="97479" y="71183"/>
                  <a:pt x="102752" y="69871"/>
                </a:cubicBezTo>
                <a:cubicBezTo>
                  <a:pt x="113300" y="68559"/>
                  <a:pt x="118574" y="71183"/>
                  <a:pt x="119892" y="77745"/>
                </a:cubicBezTo>
                <a:cubicBezTo>
                  <a:pt x="121211" y="84307"/>
                  <a:pt x="118574" y="92181"/>
                  <a:pt x="113300" y="101367"/>
                </a:cubicBezTo>
                <a:cubicBezTo>
                  <a:pt x="108026" y="113178"/>
                  <a:pt x="106708" y="123677"/>
                  <a:pt x="109345" y="134175"/>
                </a:cubicBezTo>
                <a:cubicBezTo>
                  <a:pt x="109345" y="134175"/>
                  <a:pt x="109345" y="134175"/>
                  <a:pt x="110663" y="138112"/>
                </a:cubicBezTo>
                <a:cubicBezTo>
                  <a:pt x="110663" y="138112"/>
                  <a:pt x="110663" y="138112"/>
                  <a:pt x="137032" y="132863"/>
                </a:cubicBezTo>
                <a:cubicBezTo>
                  <a:pt x="137032" y="132863"/>
                  <a:pt x="137032" y="132863"/>
                  <a:pt x="135713" y="128926"/>
                </a:cubicBezTo>
                <a:cubicBezTo>
                  <a:pt x="134395" y="119740"/>
                  <a:pt x="134395" y="111866"/>
                  <a:pt x="139669" y="102679"/>
                </a:cubicBezTo>
                <a:cubicBezTo>
                  <a:pt x="144943" y="92181"/>
                  <a:pt x="151535" y="81682"/>
                  <a:pt x="148898" y="65934"/>
                </a:cubicBezTo>
                <a:cubicBezTo>
                  <a:pt x="144943" y="50186"/>
                  <a:pt x="129121" y="39687"/>
                  <a:pt x="104071" y="44936"/>
                </a:cubicBezTo>
                <a:close/>
                <a:moveTo>
                  <a:pt x="134819" y="0"/>
                </a:moveTo>
                <a:cubicBezTo>
                  <a:pt x="158491" y="0"/>
                  <a:pt x="194000" y="5262"/>
                  <a:pt x="221618" y="35519"/>
                </a:cubicBezTo>
                <a:cubicBezTo>
                  <a:pt x="238715" y="52622"/>
                  <a:pt x="251866" y="74986"/>
                  <a:pt x="247921" y="113137"/>
                </a:cubicBezTo>
                <a:cubicBezTo>
                  <a:pt x="246606" y="121030"/>
                  <a:pt x="236085" y="130238"/>
                  <a:pt x="243975" y="144709"/>
                </a:cubicBezTo>
                <a:cubicBezTo>
                  <a:pt x="243975" y="144709"/>
                  <a:pt x="261072" y="176282"/>
                  <a:pt x="261072" y="180229"/>
                </a:cubicBezTo>
                <a:cubicBezTo>
                  <a:pt x="261072" y="180229"/>
                  <a:pt x="261072" y="189438"/>
                  <a:pt x="246606" y="190753"/>
                </a:cubicBezTo>
                <a:cubicBezTo>
                  <a:pt x="246606" y="190753"/>
                  <a:pt x="242660" y="190753"/>
                  <a:pt x="243975" y="198646"/>
                </a:cubicBezTo>
                <a:cubicBezTo>
                  <a:pt x="243975" y="198646"/>
                  <a:pt x="243975" y="198646"/>
                  <a:pt x="243975" y="210486"/>
                </a:cubicBezTo>
                <a:cubicBezTo>
                  <a:pt x="243975" y="210486"/>
                  <a:pt x="243975" y="213117"/>
                  <a:pt x="237400" y="215748"/>
                </a:cubicBezTo>
                <a:cubicBezTo>
                  <a:pt x="237400" y="215748"/>
                  <a:pt x="236085" y="217064"/>
                  <a:pt x="237400" y="219695"/>
                </a:cubicBezTo>
                <a:cubicBezTo>
                  <a:pt x="237400" y="219695"/>
                  <a:pt x="241345" y="222326"/>
                  <a:pt x="236085" y="230219"/>
                </a:cubicBezTo>
                <a:cubicBezTo>
                  <a:pt x="233454" y="234166"/>
                  <a:pt x="229509" y="236797"/>
                  <a:pt x="232139" y="244690"/>
                </a:cubicBezTo>
                <a:cubicBezTo>
                  <a:pt x="232139" y="244690"/>
                  <a:pt x="234769" y="259161"/>
                  <a:pt x="229509" y="263108"/>
                </a:cubicBezTo>
                <a:cubicBezTo>
                  <a:pt x="229509" y="263108"/>
                  <a:pt x="222933" y="269685"/>
                  <a:pt x="196631" y="267054"/>
                </a:cubicBezTo>
                <a:cubicBezTo>
                  <a:pt x="187425" y="265739"/>
                  <a:pt x="171642" y="261792"/>
                  <a:pt x="161121" y="273632"/>
                </a:cubicBezTo>
                <a:cubicBezTo>
                  <a:pt x="161121" y="273632"/>
                  <a:pt x="137449" y="319676"/>
                  <a:pt x="136134" y="330200"/>
                </a:cubicBezTo>
                <a:cubicBezTo>
                  <a:pt x="136134" y="330200"/>
                  <a:pt x="95364" y="257846"/>
                  <a:pt x="45389" y="246006"/>
                </a:cubicBezTo>
                <a:cubicBezTo>
                  <a:pt x="45389" y="246006"/>
                  <a:pt x="57225" y="219695"/>
                  <a:pt x="32238" y="184176"/>
                </a:cubicBezTo>
                <a:cubicBezTo>
                  <a:pt x="32238" y="184176"/>
                  <a:pt x="1990" y="143394"/>
                  <a:pt x="675" y="121030"/>
                </a:cubicBezTo>
                <a:cubicBezTo>
                  <a:pt x="675" y="121030"/>
                  <a:pt x="-7216" y="82879"/>
                  <a:pt x="30923" y="40781"/>
                </a:cubicBezTo>
                <a:cubicBezTo>
                  <a:pt x="49335" y="19733"/>
                  <a:pt x="74322" y="0"/>
                  <a:pt x="1348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41299" y="3773718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6"/>
          <p:cNvSpPr/>
          <p:nvPr/>
        </p:nvSpPr>
        <p:spPr>
          <a:xfrm>
            <a:off x="1291772" y="4136113"/>
            <a:ext cx="464458" cy="431070"/>
          </a:xfrm>
          <a:custGeom>
            <a:avLst/>
            <a:gdLst>
              <a:gd name="connsiteX0" fmla="*/ 288132 w 338138"/>
              <a:gd name="connsiteY0" fmla="*/ 223343 h 313831"/>
              <a:gd name="connsiteX1" fmla="*/ 279400 w 338138"/>
              <a:gd name="connsiteY1" fmla="*/ 231281 h 313831"/>
              <a:gd name="connsiteX2" fmla="*/ 288132 w 338138"/>
              <a:gd name="connsiteY2" fmla="*/ 239219 h 313831"/>
              <a:gd name="connsiteX3" fmla="*/ 296864 w 338138"/>
              <a:gd name="connsiteY3" fmla="*/ 231281 h 313831"/>
              <a:gd name="connsiteX4" fmla="*/ 288132 w 338138"/>
              <a:gd name="connsiteY4" fmla="*/ 223343 h 313831"/>
              <a:gd name="connsiteX5" fmla="*/ 261938 w 338138"/>
              <a:gd name="connsiteY5" fmla="*/ 223343 h 313831"/>
              <a:gd name="connsiteX6" fmla="*/ 254000 w 338138"/>
              <a:gd name="connsiteY6" fmla="*/ 231281 h 313831"/>
              <a:gd name="connsiteX7" fmla="*/ 261938 w 338138"/>
              <a:gd name="connsiteY7" fmla="*/ 239219 h 313831"/>
              <a:gd name="connsiteX8" fmla="*/ 269876 w 338138"/>
              <a:gd name="connsiteY8" fmla="*/ 231281 h 313831"/>
              <a:gd name="connsiteX9" fmla="*/ 261938 w 338138"/>
              <a:gd name="connsiteY9" fmla="*/ 223343 h 313831"/>
              <a:gd name="connsiteX10" fmla="*/ 116535 w 338138"/>
              <a:gd name="connsiteY10" fmla="*/ 45543 h 313831"/>
              <a:gd name="connsiteX11" fmla="*/ 141773 w 338138"/>
              <a:gd name="connsiteY11" fmla="*/ 88073 h 313831"/>
              <a:gd name="connsiteX12" fmla="*/ 108565 w 338138"/>
              <a:gd name="connsiteY12" fmla="*/ 102693 h 313831"/>
              <a:gd name="connsiteX13" fmla="*/ 87312 w 338138"/>
              <a:gd name="connsiteY13" fmla="*/ 74783 h 313831"/>
              <a:gd name="connsiteX14" fmla="*/ 116535 w 338138"/>
              <a:gd name="connsiteY14" fmla="*/ 45543 h 313831"/>
              <a:gd name="connsiteX15" fmla="*/ 254349 w 338138"/>
              <a:gd name="connsiteY15" fmla="*/ 30428 h 313831"/>
              <a:gd name="connsiteX16" fmla="*/ 275361 w 338138"/>
              <a:gd name="connsiteY16" fmla="*/ 48787 h 313831"/>
              <a:gd name="connsiteX17" fmla="*/ 255662 w 338138"/>
              <a:gd name="connsiteY17" fmla="*/ 85507 h 313831"/>
              <a:gd name="connsiteX18" fmla="*/ 266168 w 338138"/>
              <a:gd name="connsiteY18" fmla="*/ 89441 h 313831"/>
              <a:gd name="connsiteX19" fmla="*/ 289806 w 338138"/>
              <a:gd name="connsiteY19" fmla="*/ 80261 h 313831"/>
              <a:gd name="connsiteX20" fmla="*/ 287180 w 338138"/>
              <a:gd name="connsiteY20" fmla="*/ 109113 h 313831"/>
              <a:gd name="connsiteX21" fmla="*/ 225458 w 338138"/>
              <a:gd name="connsiteY21" fmla="*/ 111735 h 313831"/>
              <a:gd name="connsiteX22" fmla="*/ 92823 w 338138"/>
              <a:gd name="connsiteY22" fmla="*/ 166815 h 313831"/>
              <a:gd name="connsiteX23" fmla="*/ 75751 w 338138"/>
              <a:gd name="connsiteY23" fmla="*/ 127472 h 313831"/>
              <a:gd name="connsiteX24" fmla="*/ 208386 w 338138"/>
              <a:gd name="connsiteY24" fmla="*/ 72393 h 313831"/>
              <a:gd name="connsiteX25" fmla="*/ 242530 w 338138"/>
              <a:gd name="connsiteY25" fmla="*/ 33050 h 313831"/>
              <a:gd name="connsiteX26" fmla="*/ 254349 w 338138"/>
              <a:gd name="connsiteY26" fmla="*/ 30428 h 313831"/>
              <a:gd name="connsiteX27" fmla="*/ 186871 w 338138"/>
              <a:gd name="connsiteY27" fmla="*/ 24906 h 313831"/>
              <a:gd name="connsiteX28" fmla="*/ 231775 w 338138"/>
              <a:gd name="connsiteY28" fmla="*/ 24906 h 313831"/>
              <a:gd name="connsiteX29" fmla="*/ 207282 w 338138"/>
              <a:gd name="connsiteY29" fmla="*/ 48190 h 313831"/>
              <a:gd name="connsiteX30" fmla="*/ 201839 w 338138"/>
              <a:gd name="connsiteY30" fmla="*/ 59831 h 313831"/>
              <a:gd name="connsiteX31" fmla="*/ 184150 w 338138"/>
              <a:gd name="connsiteY31" fmla="*/ 45603 h 313831"/>
              <a:gd name="connsiteX32" fmla="*/ 186871 w 338138"/>
              <a:gd name="connsiteY32" fmla="*/ 24906 h 313831"/>
              <a:gd name="connsiteX33" fmla="*/ 18492 w 338138"/>
              <a:gd name="connsiteY33" fmla="*/ 24906 h 313831"/>
              <a:gd name="connsiteX34" fmla="*/ 43588 w 338138"/>
              <a:gd name="connsiteY34" fmla="*/ 24906 h 313831"/>
              <a:gd name="connsiteX35" fmla="*/ 46230 w 338138"/>
              <a:gd name="connsiteY35" fmla="*/ 46015 h 313831"/>
              <a:gd name="connsiteX36" fmla="*/ 29059 w 338138"/>
              <a:gd name="connsiteY36" fmla="*/ 63166 h 313831"/>
              <a:gd name="connsiteX37" fmla="*/ 31700 w 338138"/>
              <a:gd name="connsiteY37" fmla="*/ 96148 h 313831"/>
              <a:gd name="connsiteX38" fmla="*/ 31700 w 338138"/>
              <a:gd name="connsiteY38" fmla="*/ 206969 h 313831"/>
              <a:gd name="connsiteX39" fmla="*/ 39626 w 338138"/>
              <a:gd name="connsiteY39" fmla="*/ 214884 h 313831"/>
              <a:gd name="connsiteX40" fmla="*/ 298512 w 338138"/>
              <a:gd name="connsiteY40" fmla="*/ 214884 h 313831"/>
              <a:gd name="connsiteX41" fmla="*/ 306438 w 338138"/>
              <a:gd name="connsiteY41" fmla="*/ 206969 h 313831"/>
              <a:gd name="connsiteX42" fmla="*/ 306438 w 338138"/>
              <a:gd name="connsiteY42" fmla="*/ 104064 h 313831"/>
              <a:gd name="connsiteX43" fmla="*/ 306438 w 338138"/>
              <a:gd name="connsiteY43" fmla="*/ 77678 h 313831"/>
              <a:gd name="connsiteX44" fmla="*/ 274737 w 338138"/>
              <a:gd name="connsiteY44" fmla="*/ 61846 h 313831"/>
              <a:gd name="connsiteX45" fmla="*/ 281341 w 338138"/>
              <a:gd name="connsiteY45" fmla="*/ 59208 h 313831"/>
              <a:gd name="connsiteX46" fmla="*/ 280021 w 338138"/>
              <a:gd name="connsiteY46" fmla="*/ 24906 h 313831"/>
              <a:gd name="connsiteX47" fmla="*/ 319646 w 338138"/>
              <a:gd name="connsiteY47" fmla="*/ 24906 h 313831"/>
              <a:gd name="connsiteX48" fmla="*/ 338138 w 338138"/>
              <a:gd name="connsiteY48" fmla="*/ 43376 h 313831"/>
              <a:gd name="connsiteX49" fmla="*/ 338138 w 338138"/>
              <a:gd name="connsiteY49" fmla="*/ 234674 h 313831"/>
              <a:gd name="connsiteX50" fmla="*/ 319646 w 338138"/>
              <a:gd name="connsiteY50" fmla="*/ 251825 h 313831"/>
              <a:gd name="connsiteX51" fmla="*/ 200769 w 338138"/>
              <a:gd name="connsiteY51" fmla="*/ 251825 h 313831"/>
              <a:gd name="connsiteX52" fmla="*/ 216620 w 338138"/>
              <a:gd name="connsiteY52" fmla="*/ 290084 h 313831"/>
              <a:gd name="connsiteX53" fmla="*/ 224545 w 338138"/>
              <a:gd name="connsiteY53" fmla="*/ 290084 h 313831"/>
              <a:gd name="connsiteX54" fmla="*/ 235112 w 338138"/>
              <a:gd name="connsiteY54" fmla="*/ 301958 h 313831"/>
              <a:gd name="connsiteX55" fmla="*/ 224545 w 338138"/>
              <a:gd name="connsiteY55" fmla="*/ 313831 h 313831"/>
              <a:gd name="connsiteX56" fmla="*/ 113593 w 338138"/>
              <a:gd name="connsiteY56" fmla="*/ 313831 h 313831"/>
              <a:gd name="connsiteX57" fmla="*/ 103026 w 338138"/>
              <a:gd name="connsiteY57" fmla="*/ 301958 h 313831"/>
              <a:gd name="connsiteX58" fmla="*/ 113593 w 338138"/>
              <a:gd name="connsiteY58" fmla="*/ 290084 h 313831"/>
              <a:gd name="connsiteX59" fmla="*/ 121518 w 338138"/>
              <a:gd name="connsiteY59" fmla="*/ 290084 h 313831"/>
              <a:gd name="connsiteX60" fmla="*/ 137369 w 338138"/>
              <a:gd name="connsiteY60" fmla="*/ 251825 h 313831"/>
              <a:gd name="connsiteX61" fmla="*/ 18492 w 338138"/>
              <a:gd name="connsiteY61" fmla="*/ 251825 h 313831"/>
              <a:gd name="connsiteX62" fmla="*/ 0 w 338138"/>
              <a:gd name="connsiteY62" fmla="*/ 234674 h 313831"/>
              <a:gd name="connsiteX63" fmla="*/ 0 w 338138"/>
              <a:gd name="connsiteY63" fmla="*/ 43376 h 313831"/>
              <a:gd name="connsiteX64" fmla="*/ 18492 w 338138"/>
              <a:gd name="connsiteY64" fmla="*/ 24906 h 313831"/>
              <a:gd name="connsiteX65" fmla="*/ 109666 w 338138"/>
              <a:gd name="connsiteY65" fmla="*/ 1 h 313831"/>
              <a:gd name="connsiteX66" fmla="*/ 126932 w 338138"/>
              <a:gd name="connsiteY66" fmla="*/ 267 h 313831"/>
              <a:gd name="connsiteX67" fmla="*/ 133580 w 338138"/>
              <a:gd name="connsiteY67" fmla="*/ 18637 h 313831"/>
              <a:gd name="connsiteX68" fmla="*/ 144218 w 338138"/>
              <a:gd name="connsiteY68" fmla="*/ 22573 h 313831"/>
              <a:gd name="connsiteX69" fmla="*/ 177460 w 338138"/>
              <a:gd name="connsiteY69" fmla="*/ 29134 h 313831"/>
              <a:gd name="connsiteX70" fmla="*/ 168152 w 338138"/>
              <a:gd name="connsiteY70" fmla="*/ 47504 h 313831"/>
              <a:gd name="connsiteX71" fmla="*/ 173471 w 338138"/>
              <a:gd name="connsiteY71" fmla="*/ 58001 h 313831"/>
              <a:gd name="connsiteX72" fmla="*/ 192087 w 338138"/>
              <a:gd name="connsiteY72" fmla="*/ 67186 h 313831"/>
              <a:gd name="connsiteX73" fmla="*/ 154855 w 338138"/>
              <a:gd name="connsiteY73" fmla="*/ 82931 h 313831"/>
              <a:gd name="connsiteX74" fmla="*/ 116294 w 338138"/>
              <a:gd name="connsiteY74" fmla="*/ 35695 h 313831"/>
              <a:gd name="connsiteX75" fmla="*/ 76403 w 338138"/>
              <a:gd name="connsiteY75" fmla="*/ 75059 h 313831"/>
              <a:gd name="connsiteX76" fmla="*/ 93689 w 338138"/>
              <a:gd name="connsiteY76" fmla="*/ 107862 h 313831"/>
              <a:gd name="connsiteX77" fmla="*/ 59117 w 338138"/>
              <a:gd name="connsiteY77" fmla="*/ 124919 h 313831"/>
              <a:gd name="connsiteX78" fmla="*/ 63106 w 338138"/>
              <a:gd name="connsiteY78" fmla="*/ 102613 h 313831"/>
              <a:gd name="connsiteX79" fmla="*/ 59117 w 338138"/>
              <a:gd name="connsiteY79" fmla="*/ 92116 h 313831"/>
              <a:gd name="connsiteX80" fmla="*/ 40501 w 338138"/>
              <a:gd name="connsiteY80" fmla="*/ 63249 h 313831"/>
              <a:gd name="connsiteX81" fmla="*/ 59117 w 338138"/>
              <a:gd name="connsiteY81" fmla="*/ 58001 h 313831"/>
              <a:gd name="connsiteX82" fmla="*/ 63106 w 338138"/>
              <a:gd name="connsiteY82" fmla="*/ 47504 h 313831"/>
              <a:gd name="connsiteX83" fmla="*/ 69755 w 338138"/>
              <a:gd name="connsiteY83" fmla="*/ 14700 h 313831"/>
              <a:gd name="connsiteX84" fmla="*/ 88370 w 338138"/>
              <a:gd name="connsiteY84" fmla="*/ 22573 h 313831"/>
              <a:gd name="connsiteX85" fmla="*/ 99008 w 338138"/>
              <a:gd name="connsiteY85" fmla="*/ 18637 h 313831"/>
              <a:gd name="connsiteX86" fmla="*/ 109666 w 338138"/>
              <a:gd name="connsiteY86" fmla="*/ 1 h 3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8138" h="313831">
                <a:moveTo>
                  <a:pt x="288132" y="223343"/>
                </a:moveTo>
                <a:cubicBezTo>
                  <a:pt x="283309" y="223343"/>
                  <a:pt x="279400" y="226897"/>
                  <a:pt x="279400" y="231281"/>
                </a:cubicBezTo>
                <a:cubicBezTo>
                  <a:pt x="279400" y="235665"/>
                  <a:pt x="283309" y="239219"/>
                  <a:pt x="288132" y="239219"/>
                </a:cubicBezTo>
                <a:cubicBezTo>
                  <a:pt x="292955" y="239219"/>
                  <a:pt x="296864" y="235665"/>
                  <a:pt x="296864" y="231281"/>
                </a:cubicBezTo>
                <a:cubicBezTo>
                  <a:pt x="296864" y="226897"/>
                  <a:pt x="292955" y="223343"/>
                  <a:pt x="288132" y="223343"/>
                </a:cubicBezTo>
                <a:close/>
                <a:moveTo>
                  <a:pt x="261938" y="223343"/>
                </a:moveTo>
                <a:cubicBezTo>
                  <a:pt x="257554" y="223343"/>
                  <a:pt x="254000" y="226897"/>
                  <a:pt x="254000" y="231281"/>
                </a:cubicBezTo>
                <a:cubicBezTo>
                  <a:pt x="254000" y="235665"/>
                  <a:pt x="257554" y="239219"/>
                  <a:pt x="261938" y="239219"/>
                </a:cubicBezTo>
                <a:cubicBezTo>
                  <a:pt x="266322" y="239219"/>
                  <a:pt x="269876" y="235665"/>
                  <a:pt x="269876" y="231281"/>
                </a:cubicBezTo>
                <a:cubicBezTo>
                  <a:pt x="269876" y="226897"/>
                  <a:pt x="266322" y="223343"/>
                  <a:pt x="261938" y="223343"/>
                </a:cubicBezTo>
                <a:close/>
                <a:moveTo>
                  <a:pt x="116535" y="45543"/>
                </a:moveTo>
                <a:cubicBezTo>
                  <a:pt x="137788" y="45543"/>
                  <a:pt x="152400" y="68137"/>
                  <a:pt x="141773" y="88073"/>
                </a:cubicBezTo>
                <a:cubicBezTo>
                  <a:pt x="141773" y="88073"/>
                  <a:pt x="141773" y="88073"/>
                  <a:pt x="108565" y="102693"/>
                </a:cubicBezTo>
                <a:cubicBezTo>
                  <a:pt x="96610" y="98706"/>
                  <a:pt x="87312" y="88073"/>
                  <a:pt x="87312" y="74783"/>
                </a:cubicBezTo>
                <a:cubicBezTo>
                  <a:pt x="87312" y="58834"/>
                  <a:pt x="100595" y="45543"/>
                  <a:pt x="116535" y="45543"/>
                </a:cubicBezTo>
                <a:close/>
                <a:moveTo>
                  <a:pt x="254349" y="30428"/>
                </a:moveTo>
                <a:cubicBezTo>
                  <a:pt x="271421" y="26493"/>
                  <a:pt x="284553" y="44853"/>
                  <a:pt x="275361" y="48787"/>
                </a:cubicBezTo>
                <a:cubicBezTo>
                  <a:pt x="242530" y="63213"/>
                  <a:pt x="243843" y="57967"/>
                  <a:pt x="255662" y="85507"/>
                </a:cubicBezTo>
                <a:cubicBezTo>
                  <a:pt x="256976" y="89441"/>
                  <a:pt x="262228" y="92064"/>
                  <a:pt x="266168" y="89441"/>
                </a:cubicBezTo>
                <a:cubicBezTo>
                  <a:pt x="266168" y="89441"/>
                  <a:pt x="266168" y="89441"/>
                  <a:pt x="289806" y="80261"/>
                </a:cubicBezTo>
                <a:cubicBezTo>
                  <a:pt x="297685" y="76327"/>
                  <a:pt x="301625" y="99933"/>
                  <a:pt x="287180" y="109113"/>
                </a:cubicBezTo>
                <a:cubicBezTo>
                  <a:pt x="260915" y="124850"/>
                  <a:pt x="259602" y="123538"/>
                  <a:pt x="225458" y="111735"/>
                </a:cubicBezTo>
                <a:cubicBezTo>
                  <a:pt x="225458" y="111735"/>
                  <a:pt x="225458" y="111735"/>
                  <a:pt x="92823" y="166815"/>
                </a:cubicBezTo>
                <a:cubicBezTo>
                  <a:pt x="66559" y="177306"/>
                  <a:pt x="50800" y="137964"/>
                  <a:pt x="75751" y="127472"/>
                </a:cubicBezTo>
                <a:cubicBezTo>
                  <a:pt x="75751" y="127472"/>
                  <a:pt x="75751" y="127472"/>
                  <a:pt x="208386" y="72393"/>
                </a:cubicBezTo>
                <a:cubicBezTo>
                  <a:pt x="217579" y="54033"/>
                  <a:pt x="222832" y="38296"/>
                  <a:pt x="242530" y="33050"/>
                </a:cubicBezTo>
                <a:cubicBezTo>
                  <a:pt x="242530" y="33050"/>
                  <a:pt x="242530" y="33050"/>
                  <a:pt x="254349" y="30428"/>
                </a:cubicBezTo>
                <a:close/>
                <a:moveTo>
                  <a:pt x="186871" y="24906"/>
                </a:moveTo>
                <a:cubicBezTo>
                  <a:pt x="186871" y="24906"/>
                  <a:pt x="186871" y="24906"/>
                  <a:pt x="231775" y="24906"/>
                </a:cubicBezTo>
                <a:cubicBezTo>
                  <a:pt x="220889" y="30080"/>
                  <a:pt x="212725" y="37841"/>
                  <a:pt x="207282" y="48190"/>
                </a:cubicBezTo>
                <a:cubicBezTo>
                  <a:pt x="207282" y="48190"/>
                  <a:pt x="207282" y="48190"/>
                  <a:pt x="201839" y="59831"/>
                </a:cubicBezTo>
                <a:cubicBezTo>
                  <a:pt x="200479" y="52070"/>
                  <a:pt x="193675" y="45603"/>
                  <a:pt x="184150" y="45603"/>
                </a:cubicBezTo>
                <a:cubicBezTo>
                  <a:pt x="190954" y="39135"/>
                  <a:pt x="190954" y="31374"/>
                  <a:pt x="186871" y="24906"/>
                </a:cubicBezTo>
                <a:close/>
                <a:moveTo>
                  <a:pt x="18492" y="24906"/>
                </a:moveTo>
                <a:cubicBezTo>
                  <a:pt x="18492" y="24906"/>
                  <a:pt x="18492" y="24906"/>
                  <a:pt x="43588" y="24906"/>
                </a:cubicBezTo>
                <a:cubicBezTo>
                  <a:pt x="39626" y="32822"/>
                  <a:pt x="40946" y="40738"/>
                  <a:pt x="46230" y="46015"/>
                </a:cubicBezTo>
                <a:cubicBezTo>
                  <a:pt x="36984" y="46015"/>
                  <a:pt x="29059" y="53931"/>
                  <a:pt x="29059" y="63166"/>
                </a:cubicBezTo>
                <a:cubicBezTo>
                  <a:pt x="29059" y="82955"/>
                  <a:pt x="27738" y="89552"/>
                  <a:pt x="31700" y="96148"/>
                </a:cubicBezTo>
                <a:cubicBezTo>
                  <a:pt x="31700" y="96148"/>
                  <a:pt x="31700" y="96148"/>
                  <a:pt x="31700" y="206969"/>
                </a:cubicBezTo>
                <a:cubicBezTo>
                  <a:pt x="31700" y="210926"/>
                  <a:pt x="35663" y="214884"/>
                  <a:pt x="39626" y="214884"/>
                </a:cubicBezTo>
                <a:cubicBezTo>
                  <a:pt x="39626" y="214884"/>
                  <a:pt x="39626" y="214884"/>
                  <a:pt x="298512" y="214884"/>
                </a:cubicBezTo>
                <a:cubicBezTo>
                  <a:pt x="302475" y="214884"/>
                  <a:pt x="306438" y="210926"/>
                  <a:pt x="306438" y="206969"/>
                </a:cubicBezTo>
                <a:cubicBezTo>
                  <a:pt x="306438" y="206969"/>
                  <a:pt x="306438" y="206969"/>
                  <a:pt x="306438" y="104064"/>
                </a:cubicBezTo>
                <a:cubicBezTo>
                  <a:pt x="309079" y="96148"/>
                  <a:pt x="310400" y="86913"/>
                  <a:pt x="306438" y="77678"/>
                </a:cubicBezTo>
                <a:cubicBezTo>
                  <a:pt x="306438" y="59208"/>
                  <a:pt x="306438" y="61846"/>
                  <a:pt x="274737" y="61846"/>
                </a:cubicBezTo>
                <a:cubicBezTo>
                  <a:pt x="274737" y="61846"/>
                  <a:pt x="274737" y="61846"/>
                  <a:pt x="281341" y="59208"/>
                </a:cubicBezTo>
                <a:cubicBezTo>
                  <a:pt x="293229" y="53931"/>
                  <a:pt x="294550" y="38099"/>
                  <a:pt x="280021" y="24906"/>
                </a:cubicBezTo>
                <a:cubicBezTo>
                  <a:pt x="280021" y="24906"/>
                  <a:pt x="280021" y="24906"/>
                  <a:pt x="319646" y="24906"/>
                </a:cubicBezTo>
                <a:cubicBezTo>
                  <a:pt x="330213" y="24906"/>
                  <a:pt x="338138" y="34141"/>
                  <a:pt x="338138" y="43376"/>
                </a:cubicBezTo>
                <a:cubicBezTo>
                  <a:pt x="338138" y="43376"/>
                  <a:pt x="338138" y="43376"/>
                  <a:pt x="338138" y="234674"/>
                </a:cubicBezTo>
                <a:cubicBezTo>
                  <a:pt x="338138" y="243909"/>
                  <a:pt x="330213" y="251825"/>
                  <a:pt x="319646" y="251825"/>
                </a:cubicBezTo>
                <a:cubicBezTo>
                  <a:pt x="319646" y="251825"/>
                  <a:pt x="319646" y="251825"/>
                  <a:pt x="200769" y="251825"/>
                </a:cubicBezTo>
                <a:cubicBezTo>
                  <a:pt x="200769" y="251825"/>
                  <a:pt x="200769" y="251825"/>
                  <a:pt x="216620" y="290084"/>
                </a:cubicBezTo>
                <a:cubicBezTo>
                  <a:pt x="216620" y="290084"/>
                  <a:pt x="216620" y="290084"/>
                  <a:pt x="224545" y="290084"/>
                </a:cubicBezTo>
                <a:cubicBezTo>
                  <a:pt x="229828" y="290084"/>
                  <a:pt x="235112" y="295361"/>
                  <a:pt x="235112" y="301958"/>
                </a:cubicBezTo>
                <a:cubicBezTo>
                  <a:pt x="235112" y="308554"/>
                  <a:pt x="229828" y="313831"/>
                  <a:pt x="224545" y="313831"/>
                </a:cubicBezTo>
                <a:cubicBezTo>
                  <a:pt x="224545" y="313831"/>
                  <a:pt x="224545" y="313831"/>
                  <a:pt x="113593" y="313831"/>
                </a:cubicBezTo>
                <a:cubicBezTo>
                  <a:pt x="108310" y="313831"/>
                  <a:pt x="103026" y="308554"/>
                  <a:pt x="103026" y="301958"/>
                </a:cubicBezTo>
                <a:cubicBezTo>
                  <a:pt x="103026" y="295361"/>
                  <a:pt x="108310" y="290084"/>
                  <a:pt x="113593" y="290084"/>
                </a:cubicBezTo>
                <a:cubicBezTo>
                  <a:pt x="113593" y="290084"/>
                  <a:pt x="113593" y="290084"/>
                  <a:pt x="121518" y="290084"/>
                </a:cubicBezTo>
                <a:cubicBezTo>
                  <a:pt x="121518" y="290084"/>
                  <a:pt x="121518" y="290084"/>
                  <a:pt x="137369" y="251825"/>
                </a:cubicBezTo>
                <a:cubicBezTo>
                  <a:pt x="137369" y="251825"/>
                  <a:pt x="137369" y="251825"/>
                  <a:pt x="18492" y="251825"/>
                </a:cubicBezTo>
                <a:cubicBezTo>
                  <a:pt x="7925" y="251825"/>
                  <a:pt x="0" y="243909"/>
                  <a:pt x="0" y="234674"/>
                </a:cubicBezTo>
                <a:cubicBezTo>
                  <a:pt x="0" y="234674"/>
                  <a:pt x="0" y="234674"/>
                  <a:pt x="0" y="43376"/>
                </a:cubicBezTo>
                <a:cubicBezTo>
                  <a:pt x="0" y="34141"/>
                  <a:pt x="7925" y="24906"/>
                  <a:pt x="18492" y="24906"/>
                </a:cubicBezTo>
                <a:close/>
                <a:moveTo>
                  <a:pt x="109666" y="1"/>
                </a:moveTo>
                <a:cubicBezTo>
                  <a:pt x="113718" y="21"/>
                  <a:pt x="119286" y="267"/>
                  <a:pt x="126932" y="267"/>
                </a:cubicBezTo>
                <a:cubicBezTo>
                  <a:pt x="134910" y="267"/>
                  <a:pt x="133580" y="10764"/>
                  <a:pt x="133580" y="18637"/>
                </a:cubicBezTo>
                <a:cubicBezTo>
                  <a:pt x="137569" y="19949"/>
                  <a:pt x="140229" y="21261"/>
                  <a:pt x="144218" y="22573"/>
                </a:cubicBezTo>
                <a:cubicBezTo>
                  <a:pt x="158845" y="6828"/>
                  <a:pt x="154855" y="8140"/>
                  <a:pt x="177460" y="29134"/>
                </a:cubicBezTo>
                <a:cubicBezTo>
                  <a:pt x="182779" y="35695"/>
                  <a:pt x="174801" y="40943"/>
                  <a:pt x="168152" y="47504"/>
                </a:cubicBezTo>
                <a:cubicBezTo>
                  <a:pt x="170812" y="50128"/>
                  <a:pt x="172142" y="54065"/>
                  <a:pt x="173471" y="58001"/>
                </a:cubicBezTo>
                <a:cubicBezTo>
                  <a:pt x="188098" y="58001"/>
                  <a:pt x="192087" y="55377"/>
                  <a:pt x="192087" y="67186"/>
                </a:cubicBezTo>
                <a:cubicBezTo>
                  <a:pt x="192087" y="67186"/>
                  <a:pt x="192087" y="67186"/>
                  <a:pt x="154855" y="82931"/>
                </a:cubicBezTo>
                <a:cubicBezTo>
                  <a:pt x="160174" y="58001"/>
                  <a:pt x="140229" y="35695"/>
                  <a:pt x="116294" y="35695"/>
                </a:cubicBezTo>
                <a:cubicBezTo>
                  <a:pt x="93689" y="35695"/>
                  <a:pt x="76403" y="52753"/>
                  <a:pt x="76403" y="75059"/>
                </a:cubicBezTo>
                <a:cubicBezTo>
                  <a:pt x="76403" y="88180"/>
                  <a:pt x="83052" y="101301"/>
                  <a:pt x="93689" y="107862"/>
                </a:cubicBezTo>
                <a:cubicBezTo>
                  <a:pt x="73744" y="117047"/>
                  <a:pt x="67095" y="118359"/>
                  <a:pt x="59117" y="124919"/>
                </a:cubicBezTo>
                <a:cubicBezTo>
                  <a:pt x="48479" y="114422"/>
                  <a:pt x="49809" y="115734"/>
                  <a:pt x="63106" y="102613"/>
                </a:cubicBezTo>
                <a:cubicBezTo>
                  <a:pt x="61776" y="98677"/>
                  <a:pt x="60447" y="96053"/>
                  <a:pt x="59117" y="92116"/>
                </a:cubicBezTo>
                <a:cubicBezTo>
                  <a:pt x="36512" y="92116"/>
                  <a:pt x="40501" y="94740"/>
                  <a:pt x="40501" y="63249"/>
                </a:cubicBezTo>
                <a:cubicBezTo>
                  <a:pt x="40501" y="55377"/>
                  <a:pt x="51139" y="58001"/>
                  <a:pt x="59117" y="58001"/>
                </a:cubicBezTo>
                <a:cubicBezTo>
                  <a:pt x="60447" y="54065"/>
                  <a:pt x="61776" y="50128"/>
                  <a:pt x="63106" y="47504"/>
                </a:cubicBezTo>
                <a:cubicBezTo>
                  <a:pt x="47150" y="31759"/>
                  <a:pt x="48479" y="35695"/>
                  <a:pt x="69755" y="14700"/>
                </a:cubicBezTo>
                <a:cubicBezTo>
                  <a:pt x="76403" y="8140"/>
                  <a:pt x="81722" y="17325"/>
                  <a:pt x="88370" y="22573"/>
                </a:cubicBezTo>
                <a:cubicBezTo>
                  <a:pt x="91030" y="21261"/>
                  <a:pt x="95019" y="19949"/>
                  <a:pt x="99008" y="18637"/>
                </a:cubicBezTo>
                <a:cubicBezTo>
                  <a:pt x="99008" y="1907"/>
                  <a:pt x="97512" y="-61"/>
                  <a:pt x="109666" y="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2" name="组合 10"/>
          <p:cNvGrpSpPr/>
          <p:nvPr/>
        </p:nvGrpSpPr>
        <p:grpSpPr>
          <a:xfrm>
            <a:off x="10085514" y="5678889"/>
            <a:ext cx="698601" cy="235829"/>
            <a:chOff x="6268357" y="5176837"/>
            <a:chExt cx="698601" cy="235829"/>
          </a:xfrm>
          <a:solidFill>
            <a:schemeClr val="accent2"/>
          </a:solidFill>
        </p:grpSpPr>
        <p:sp>
          <p:nvSpPr>
            <p:cNvPr id="8" name="等腰三角形 7"/>
            <p:cNvSpPr/>
            <p:nvPr/>
          </p:nvSpPr>
          <p:spPr>
            <a:xfrm rot="5400000">
              <a:off x="67473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49974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62520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2"/>
          <p:cNvGrpSpPr/>
          <p:nvPr/>
        </p:nvGrpSpPr>
        <p:grpSpPr>
          <a:xfrm>
            <a:off x="1893343" y="2210920"/>
            <a:ext cx="2591569" cy="699473"/>
            <a:chOff x="7483989" y="3361982"/>
            <a:chExt cx="2591569" cy="699473"/>
          </a:xfrm>
        </p:grpSpPr>
        <p:sp>
          <p:nvSpPr>
            <p:cNvPr id="24" name="矩形 23"/>
            <p:cNvSpPr/>
            <p:nvPr/>
          </p:nvSpPr>
          <p:spPr>
            <a:xfrm>
              <a:off x="7483989" y="3732519"/>
              <a:ext cx="2591569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2011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年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4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月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创立时间</a:t>
              </a:r>
            </a:p>
          </p:txBody>
        </p:sp>
      </p:grpSp>
      <p:grpSp>
        <p:nvGrpSpPr>
          <p:cNvPr id="4" name="组合 25"/>
          <p:cNvGrpSpPr/>
          <p:nvPr/>
        </p:nvGrpSpPr>
        <p:grpSpPr>
          <a:xfrm>
            <a:off x="5252151" y="2210920"/>
            <a:ext cx="2591569" cy="958006"/>
            <a:chOff x="7483989" y="3361982"/>
            <a:chExt cx="2591569" cy="958006"/>
          </a:xfrm>
        </p:grpSpPr>
        <p:sp>
          <p:nvSpPr>
            <p:cNvPr id="27" name="矩形 26"/>
            <p:cNvSpPr/>
            <p:nvPr/>
          </p:nvSpPr>
          <p:spPr>
            <a:xfrm>
              <a:off x="7483989" y="3732519"/>
              <a:ext cx="2591569" cy="5874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软件开发   智能物联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系统集成   智慧教育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业务类型</a:t>
              </a:r>
            </a:p>
          </p:txBody>
        </p:sp>
      </p:grpSp>
      <p:grpSp>
        <p:nvGrpSpPr>
          <p:cNvPr id="5" name="组合 28"/>
          <p:cNvGrpSpPr/>
          <p:nvPr/>
        </p:nvGrpSpPr>
        <p:grpSpPr>
          <a:xfrm>
            <a:off x="8613628" y="2210920"/>
            <a:ext cx="3186486" cy="1401588"/>
            <a:chOff x="7483989" y="3361982"/>
            <a:chExt cx="2591569" cy="1401588"/>
          </a:xfrm>
        </p:grpSpPr>
        <p:sp>
          <p:nvSpPr>
            <p:cNvPr id="30" name="矩形 29"/>
            <p:cNvSpPr/>
            <p:nvPr/>
          </p:nvSpPr>
          <p:spPr>
            <a:xfrm>
              <a:off x="7483989" y="3732519"/>
              <a:ext cx="2591569" cy="10310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管理平台开发与服务    智慧社区</a:t>
              </a:r>
              <a:endPara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移动互联网应用开发    智慧教育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业务领域</a:t>
              </a:r>
            </a:p>
          </p:txBody>
        </p:sp>
      </p:grpSp>
      <p:grpSp>
        <p:nvGrpSpPr>
          <p:cNvPr id="7" name="组合 35"/>
          <p:cNvGrpSpPr/>
          <p:nvPr/>
        </p:nvGrpSpPr>
        <p:grpSpPr>
          <a:xfrm>
            <a:off x="1893343" y="4211729"/>
            <a:ext cx="9157358" cy="1238467"/>
            <a:chOff x="7483989" y="3361982"/>
            <a:chExt cx="9157358" cy="1238467"/>
          </a:xfrm>
        </p:grpSpPr>
        <p:sp>
          <p:nvSpPr>
            <p:cNvPr id="37" name="矩形 36"/>
            <p:cNvSpPr/>
            <p:nvPr/>
          </p:nvSpPr>
          <p:spPr>
            <a:xfrm>
              <a:off x="7483989" y="3732519"/>
              <a:ext cx="9157358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汕头市集信网络科技有限公司（以下简称集信科技），是一家专注于物联网技术应用、信息管理系统研发、数据挖掘技术应用的高科技企业；</a:t>
              </a:r>
              <a:r>
                <a:rPr lang="zh-CN" altLang="en-US" sz="1400" dirty="0"/>
                <a:t>以信为本，奉行“集聚英才、优质诚信”的理念，建立了完善的客服体系，为客户提供售前、售中、售后的全过程优质服务。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企业理念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1" name="组合 32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企业名片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7"/>
          <p:cNvGrpSpPr/>
          <p:nvPr/>
        </p:nvGrpSpPr>
        <p:grpSpPr>
          <a:xfrm>
            <a:off x="1639597" y="3717007"/>
            <a:ext cx="9336711" cy="941120"/>
            <a:chOff x="2348888" y="3654252"/>
            <a:chExt cx="10922914" cy="989362"/>
          </a:xfrm>
        </p:grpSpPr>
        <p:grpSp>
          <p:nvGrpSpPr>
            <p:cNvPr id="8" name="组合 4"/>
            <p:cNvGrpSpPr/>
            <p:nvPr/>
          </p:nvGrpSpPr>
          <p:grpSpPr>
            <a:xfrm>
              <a:off x="12430893" y="3654252"/>
              <a:ext cx="782314" cy="415400"/>
              <a:chOff x="13077759" y="3120852"/>
              <a:chExt cx="782314" cy="415400"/>
            </a:xfrm>
          </p:grpSpPr>
          <p:sp>
            <p:nvSpPr>
              <p:cNvPr id="39" name="Freeform 49"/>
              <p:cNvSpPr>
                <a:spLocks noEditPoints="1"/>
              </p:cNvSpPr>
              <p:nvPr/>
            </p:nvSpPr>
            <p:spPr bwMode="auto">
              <a:xfrm>
                <a:off x="13077759" y="312085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49" name="Freeform 49"/>
              <p:cNvSpPr>
                <a:spLocks noEditPoints="1"/>
              </p:cNvSpPr>
              <p:nvPr/>
            </p:nvSpPr>
            <p:spPr bwMode="auto">
              <a:xfrm>
                <a:off x="13536223" y="321240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2348888" y="4283614"/>
              <a:ext cx="360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5916000" y="4283614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432174" y="4283614"/>
              <a:ext cx="360001" cy="36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2872444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439556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9903497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12911801" y="4283614"/>
              <a:ext cx="360001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30"/>
          <p:cNvGrpSpPr/>
          <p:nvPr/>
        </p:nvGrpSpPr>
        <p:grpSpPr>
          <a:xfrm>
            <a:off x="539555" y="4808556"/>
            <a:ext cx="2357719" cy="755394"/>
            <a:chOff x="1616273" y="2091953"/>
            <a:chExt cx="2729648" cy="755394"/>
          </a:xfrm>
        </p:grpSpPr>
        <p:sp>
          <p:nvSpPr>
            <p:cNvPr id="32" name="文本框 27"/>
            <p:cNvSpPr txBox="1"/>
            <p:nvPr/>
          </p:nvSpPr>
          <p:spPr>
            <a:xfrm>
              <a:off x="2247563" y="2091953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软件著作权</a:t>
              </a:r>
            </a:p>
          </p:txBody>
        </p:sp>
        <p:sp>
          <p:nvSpPr>
            <p:cNvPr id="33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14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42"/>
          <p:cNvGrpSpPr/>
          <p:nvPr/>
        </p:nvGrpSpPr>
        <p:grpSpPr>
          <a:xfrm>
            <a:off x="3536505" y="4854268"/>
            <a:ext cx="2729648" cy="755394"/>
            <a:chOff x="1616273" y="2091953"/>
            <a:chExt cx="2729648" cy="755394"/>
          </a:xfrm>
        </p:grpSpPr>
        <p:sp>
          <p:nvSpPr>
            <p:cNvPr id="44" name="文本框 27"/>
            <p:cNvSpPr txBox="1"/>
            <p:nvPr/>
          </p:nvSpPr>
          <p:spPr>
            <a:xfrm>
              <a:off x="2119323" y="2091953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实用新型专利</a:t>
              </a:r>
            </a:p>
          </p:txBody>
        </p:sp>
        <p:sp>
          <p:nvSpPr>
            <p:cNvPr id="45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3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45"/>
          <p:cNvGrpSpPr/>
          <p:nvPr/>
        </p:nvGrpSpPr>
        <p:grpSpPr>
          <a:xfrm>
            <a:off x="6541923" y="4774888"/>
            <a:ext cx="2573053" cy="827966"/>
            <a:chOff x="1616273" y="2091953"/>
            <a:chExt cx="2729648" cy="827966"/>
          </a:xfrm>
        </p:grpSpPr>
        <p:sp>
          <p:nvSpPr>
            <p:cNvPr id="47" name="文本框 27"/>
            <p:cNvSpPr txBox="1"/>
            <p:nvPr/>
          </p:nvSpPr>
          <p:spPr>
            <a:xfrm>
              <a:off x="2375803" y="2091953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发明专利</a:t>
              </a:r>
            </a:p>
          </p:txBody>
        </p:sp>
        <p:sp>
          <p:nvSpPr>
            <p:cNvPr id="48" name="文本框 28"/>
            <p:cNvSpPr txBox="1"/>
            <p:nvPr/>
          </p:nvSpPr>
          <p:spPr>
            <a:xfrm>
              <a:off x="1616273" y="2581365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项（实审通过）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0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知识产权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41" name="组合 45"/>
          <p:cNvGrpSpPr/>
          <p:nvPr/>
        </p:nvGrpSpPr>
        <p:grpSpPr>
          <a:xfrm>
            <a:off x="9390746" y="4789403"/>
            <a:ext cx="2583543" cy="1074187"/>
            <a:chOff x="1616273" y="2091953"/>
            <a:chExt cx="2729648" cy="1074187"/>
          </a:xfrm>
        </p:grpSpPr>
        <p:sp>
          <p:nvSpPr>
            <p:cNvPr id="42" name="文本框 27"/>
            <p:cNvSpPr txBox="1"/>
            <p:nvPr/>
          </p:nvSpPr>
          <p:spPr>
            <a:xfrm>
              <a:off x="2070587" y="2091953"/>
              <a:ext cx="1821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高新技术产品</a:t>
              </a:r>
            </a:p>
          </p:txBody>
        </p:sp>
        <p:sp>
          <p:nvSpPr>
            <p:cNvPr id="43" name="文本框 28"/>
            <p:cNvSpPr txBox="1"/>
            <p:nvPr/>
          </p:nvSpPr>
          <p:spPr>
            <a:xfrm>
              <a:off x="1616273" y="2581365"/>
              <a:ext cx="2729648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项产品获得广东省高新技术产品认定。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6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951230" y="1482725"/>
            <a:ext cx="10871835" cy="2896870"/>
            <a:chOff x="1498" y="2335"/>
            <a:chExt cx="17121" cy="4562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1" y="2440"/>
              <a:ext cx="2774" cy="4001"/>
            </a:xfrm>
            <a:prstGeom prst="rect">
              <a:avLst/>
            </a:prstGeom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3" y="2423"/>
              <a:ext cx="3326" cy="4159"/>
            </a:xfrm>
            <a:prstGeom prst="rect">
              <a:avLst/>
            </a:prstGeom>
          </p:spPr>
        </p:pic>
        <p:pic>
          <p:nvPicPr>
            <p:cNvPr id="51" name="Picture 4" descr="C:\Users\Mypc\Desktop\关于我们-汕头市集信网络科技有限公司_files\honour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98" y="2617"/>
              <a:ext cx="3302" cy="4280"/>
            </a:xfrm>
            <a:prstGeom prst="rect">
              <a:avLst/>
            </a:prstGeom>
            <a:noFill/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63" y="2335"/>
              <a:ext cx="2775" cy="4004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专利证书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7" y="1694790"/>
            <a:ext cx="2895404" cy="422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60" y="1723819"/>
            <a:ext cx="2895404" cy="4175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32" y="1622458"/>
            <a:ext cx="3054428" cy="42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91" y="1696069"/>
            <a:ext cx="2980911" cy="4197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Mypc\Desktop\专利\2017集信工作流管理系统.jpg"/>
          <p:cNvPicPr>
            <a:picLocks noChangeAspect="1" noChangeArrowheads="1"/>
          </p:cNvPicPr>
          <p:nvPr/>
        </p:nvPicPr>
        <p:blipFill>
          <a:blip r:embed="rId3" cstate="print"/>
          <a:srcRect r="4300" b="7054"/>
          <a:stretch>
            <a:fillRect/>
          </a:stretch>
        </p:blipFill>
        <p:spPr bwMode="auto">
          <a:xfrm>
            <a:off x="9982200" y="933449"/>
            <a:ext cx="2209800" cy="297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软著证书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1236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Mypc\Desktop\专利\2015集信电子评标助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804" y="1900235"/>
            <a:ext cx="2825465" cy="391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Mypc\Desktop\专利\2016集客响应室业务支撑系统.jpg"/>
          <p:cNvPicPr>
            <a:picLocks noChangeAspect="1" noChangeArrowheads="1"/>
          </p:cNvPicPr>
          <p:nvPr/>
        </p:nvPicPr>
        <p:blipFill>
          <a:blip r:embed="rId7" cstate="print"/>
          <a:srcRect r="2462" b="5263"/>
          <a:stretch>
            <a:fillRect/>
          </a:stretch>
        </p:blipFill>
        <p:spPr bwMode="auto">
          <a:xfrm>
            <a:off x="3081789" y="1922787"/>
            <a:ext cx="2888362" cy="3892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Mypc\Desktop\专利\2018消费通道通讯服务系统.jpeg"/>
          <p:cNvPicPr>
            <a:picLocks noChangeAspect="1" noChangeArrowheads="1"/>
          </p:cNvPicPr>
          <p:nvPr/>
        </p:nvPicPr>
        <p:blipFill>
          <a:blip r:embed="rId8" cstate="print"/>
          <a:srcRect r="3051" b="4448"/>
          <a:stretch>
            <a:fillRect/>
          </a:stretch>
        </p:blipFill>
        <p:spPr bwMode="auto">
          <a:xfrm>
            <a:off x="6064320" y="1903095"/>
            <a:ext cx="2892457" cy="3954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877606" y="12843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591856" y="16272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287056" y="214157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039406" y="26940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部分荣誉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Picture 2" descr="C:\Users\Mypc\Desktop\关于我们-汕头市集信网络科技有限公司_files\honour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1756261"/>
            <a:ext cx="2232004" cy="1767424"/>
          </a:xfrm>
          <a:prstGeom prst="rect">
            <a:avLst/>
          </a:prstGeom>
          <a:noFill/>
        </p:spPr>
      </p:pic>
      <p:pic>
        <p:nvPicPr>
          <p:cNvPr id="17" name="Picture 5" descr="C:\Users\Mypc\Desktop\关于我们-汕头市集信网络科技有限公司_files\honour3.jpg"/>
          <p:cNvPicPr>
            <a:picLocks noChangeAspect="1" noChangeArrowheads="1"/>
          </p:cNvPicPr>
          <p:nvPr/>
        </p:nvPicPr>
        <p:blipFill>
          <a:blip r:embed="rId5" cstate="print"/>
          <a:srcRect r="3585"/>
          <a:stretch>
            <a:fillRect/>
          </a:stretch>
        </p:blipFill>
        <p:spPr bwMode="auto">
          <a:xfrm>
            <a:off x="9069537" y="1947062"/>
            <a:ext cx="3122463" cy="4490599"/>
          </a:xfrm>
          <a:prstGeom prst="rect">
            <a:avLst/>
          </a:prstGeom>
          <a:noFill/>
        </p:spPr>
      </p:pic>
      <p:pic>
        <p:nvPicPr>
          <p:cNvPr id="18" name="Picture 6" descr="C:\Users\Mypc\Desktop\关于我们-汕头市集信网络科技有限公司_files\honou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43" y="3455316"/>
            <a:ext cx="2428984" cy="3148683"/>
          </a:xfrm>
          <a:prstGeom prst="rect">
            <a:avLst/>
          </a:prstGeom>
          <a:noFill/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86" y="1789084"/>
            <a:ext cx="3418720" cy="473006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25" y="1803597"/>
            <a:ext cx="3201328" cy="4437620"/>
          </a:xfrm>
          <a:prstGeom prst="rect">
            <a:avLst/>
          </a:prstGeom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ed0e774-3a9f-4657-9436-b2c16320f005"/>
</p:tagLst>
</file>

<file path=ppt/theme/theme1.xml><?xml version="1.0" encoding="utf-8"?>
<a:theme xmlns:a="http://schemas.openxmlformats.org/drawingml/2006/main" name="第一PPT，www.1ppt.com">
  <a:themeElements>
    <a:clrScheme name="自定义 1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900"/>
      </a:accent1>
      <a:accent2>
        <a:srgbClr val="22374C"/>
      </a:accent2>
      <a:accent3>
        <a:srgbClr val="FF9900"/>
      </a:accent3>
      <a:accent4>
        <a:srgbClr val="22374C"/>
      </a:accent4>
      <a:accent5>
        <a:srgbClr val="FF9900"/>
      </a:accent5>
      <a:accent6>
        <a:srgbClr val="22374C"/>
      </a:accent6>
      <a:hlink>
        <a:srgbClr val="22374C"/>
      </a:hlink>
      <a:folHlink>
        <a:srgbClr val="22374C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2338</Words>
  <Application>Microsoft Office PowerPoint</Application>
  <PresentationFormat>自定义</PresentationFormat>
  <Paragraphs>387</Paragraphs>
  <Slides>36</Slides>
  <Notes>36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8" baseType="lpstr">
      <vt:lpstr>第一PPT，www.1ppt.com</vt:lpstr>
      <vt:lpstr>剪辑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</dc:title>
  <dc:creator>第一PPT</dc:creator>
  <cp:keywords>www.1ppt.com</cp:keywords>
  <dc:description>www.1ppt.com</dc:description>
  <cp:lastModifiedBy>123</cp:lastModifiedBy>
  <cp:revision>323</cp:revision>
  <dcterms:created xsi:type="dcterms:W3CDTF">2017-09-25T13:59:00Z</dcterms:created>
  <dcterms:modified xsi:type="dcterms:W3CDTF">2019-05-05T01:34:52Z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